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115"/>
  </p:notesMasterIdLst>
  <p:sldIdLst>
    <p:sldId id="256" r:id="rId3"/>
    <p:sldId id="1790" r:id="rId4"/>
    <p:sldId id="1800" r:id="rId5"/>
    <p:sldId id="258" r:id="rId6"/>
    <p:sldId id="259" r:id="rId7"/>
    <p:sldId id="359" r:id="rId8"/>
    <p:sldId id="360" r:id="rId9"/>
    <p:sldId id="1795" r:id="rId10"/>
    <p:sldId id="260" r:id="rId11"/>
    <p:sldId id="1791" r:id="rId12"/>
    <p:sldId id="1796" r:id="rId13"/>
    <p:sldId id="261" r:id="rId14"/>
    <p:sldId id="1797"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80" r:id="rId33"/>
    <p:sldId id="1798" r:id="rId34"/>
    <p:sldId id="281" r:id="rId35"/>
    <p:sldId id="279"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1799"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Lst>
  <p:sldSz cx="9144000" cy="5143500" type="screen16x9"/>
  <p:notesSz cx="6858000" cy="9144000"/>
  <p:embeddedFontLst>
    <p:embeddedFont>
      <p:font typeface="Menlo" panose="02020500000000000000" charset="0"/>
      <p:regular r:id="rId116"/>
      <p:bold r:id="rId117"/>
      <p:italic r:id="rId118"/>
      <p:boldItalic r:id="rId119"/>
    </p:embeddedFont>
    <p:embeddedFont>
      <p:font typeface="Helvetica Neue" panose="02020500000000000000" charset="0"/>
      <p:regular r:id="rId120"/>
      <p:bold r:id="rId121"/>
      <p:italic r:id="rId122"/>
      <p:boldItalic r:id="rId123"/>
    </p:embeddedFont>
    <p:embeddedFont>
      <p:font typeface="Ubuntu Mono" panose="02020500000000000000" charset="0"/>
      <p:regular r:id="rId124"/>
      <p:bold r:id="rId125"/>
      <p:italic r:id="rId126"/>
      <p:boldItalic r:id="rId127"/>
    </p:embeddedFont>
    <p:embeddedFont>
      <p:font typeface="Helvetica Neue Light" panose="02020500000000000000" charset="0"/>
      <p:regular r:id="rId128"/>
      <p:bold r:id="rId129"/>
      <p:italic r:id="rId130"/>
      <p:boldItalic r:id="rId131"/>
    </p:embeddedFont>
    <p:embeddedFont>
      <p:font typeface="Consolas" panose="020B0609020204030204" pitchFamily="49" charset="0"/>
      <p:regular r:id="rId132"/>
      <p:bold r:id="rId133"/>
      <p:italic r:id="rId134"/>
      <p:boldItalic r:id="rId135"/>
    </p:embeddedFont>
    <p:embeddedFont>
      <p:font typeface="Verdana" panose="020B0604030504040204" pitchFamily="34" charset="0"/>
      <p:regular r:id="rId136"/>
      <p:bold r:id="rId137"/>
      <p:italic r:id="rId138"/>
      <p:boldItalic r:id="rId139"/>
    </p:embeddedFont>
    <p:embeddedFont>
      <p:font typeface="Calibri" panose="020F0502020204030204" pitchFamily="34" charset="0"/>
      <p:regular r:id="rId140"/>
      <p:bold r:id="rId141"/>
      <p:italic r:id="rId142"/>
      <p:boldItalic r:id="rId143"/>
    </p:embeddedFont>
    <p:embeddedFont>
      <p:font typeface="Ubuntu" panose="02020500000000000000" charset="0"/>
      <p:regular r:id="rId144"/>
      <p:bold r:id="rId145"/>
      <p:italic r:id="rId146"/>
      <p:boldItalic r:id="rId147"/>
    </p:embeddedFont>
    <p:embeddedFont>
      <p:font typeface="Microsoft JhengHei" panose="020B0604030504040204" pitchFamily="34" charset="-120"/>
      <p:regular r:id="rId148"/>
      <p:bold r:id="rId149"/>
    </p:embeddedFont>
    <p:embeddedFont>
      <p:font typeface="Corbel" panose="020B0503020204020204" pitchFamily="34" charset="0"/>
      <p:regular r:id="rId150"/>
      <p:bold r:id="rId151"/>
      <p:italic r:id="rId152"/>
      <p:boldItalic r:id="rId1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2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EE7E21-7FF2-48F6-9FC8-05549BC23BCA}">
  <a:tblStyle styleId="{9CEE7E21-7FF2-48F6-9FC8-05549BC23BC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65"/>
    <p:restoredTop sz="82423"/>
  </p:normalViewPr>
  <p:slideViewPr>
    <p:cSldViewPr snapToGrid="0">
      <p:cViewPr varScale="1">
        <p:scale>
          <a:sx n="95" d="100"/>
          <a:sy n="95" d="100"/>
        </p:scale>
        <p:origin x="643" y="67"/>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2.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8.fntdata"/><Relationship Id="rId138" Type="http://schemas.openxmlformats.org/officeDocument/2006/relationships/font" Target="fonts/font23.fntdata"/><Relationship Id="rId154"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8.fntdata"/><Relationship Id="rId128" Type="http://schemas.openxmlformats.org/officeDocument/2006/relationships/font" Target="fonts/font13.fntdata"/><Relationship Id="rId144" Type="http://schemas.openxmlformats.org/officeDocument/2006/relationships/font" Target="fonts/font29.fntdata"/><Relationship Id="rId149" Type="http://schemas.openxmlformats.org/officeDocument/2006/relationships/font" Target="fonts/font34.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font" Target="fonts/font3.fntdata"/><Relationship Id="rId134" Type="http://schemas.openxmlformats.org/officeDocument/2006/relationships/font" Target="fonts/font19.fntdata"/><Relationship Id="rId139" Type="http://schemas.openxmlformats.org/officeDocument/2006/relationships/font" Target="fonts/font24.fntdata"/><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font" Target="fonts/font35.fntdata"/><Relationship Id="rId155" Type="http://schemas.openxmlformats.org/officeDocument/2006/relationships/viewProps" Target="view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9.fntdata"/><Relationship Id="rId129"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font" Target="fonts/font17.fntdata"/><Relationship Id="rId140" Type="http://schemas.openxmlformats.org/officeDocument/2006/relationships/font" Target="fonts/font25.fntdata"/><Relationship Id="rId145" Type="http://schemas.openxmlformats.org/officeDocument/2006/relationships/font" Target="fonts/font30.fntdata"/><Relationship Id="rId153" Type="http://schemas.openxmlformats.org/officeDocument/2006/relationships/font" Target="fonts/font3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font" Target="fonts/font4.fntdata"/><Relationship Id="rId127" Type="http://schemas.openxmlformats.org/officeDocument/2006/relationships/font" Target="fonts/font1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7.fntdata"/><Relationship Id="rId130" Type="http://schemas.openxmlformats.org/officeDocument/2006/relationships/font" Target="fonts/font15.fntdata"/><Relationship Id="rId135" Type="http://schemas.openxmlformats.org/officeDocument/2006/relationships/font" Target="fonts/font20.fntdata"/><Relationship Id="rId143" Type="http://schemas.openxmlformats.org/officeDocument/2006/relationships/font" Target="fonts/font28.fntdata"/><Relationship Id="rId148" Type="http://schemas.openxmlformats.org/officeDocument/2006/relationships/font" Target="fonts/font33.fntdata"/><Relationship Id="rId151" Type="http://schemas.openxmlformats.org/officeDocument/2006/relationships/font" Target="fonts/font36.fntdata"/><Relationship Id="rId15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5.fntdata"/><Relationship Id="rId125" Type="http://schemas.openxmlformats.org/officeDocument/2006/relationships/font" Target="fonts/font10.fntdata"/><Relationship Id="rId141" Type="http://schemas.openxmlformats.org/officeDocument/2006/relationships/font" Target="fonts/font26.fntdata"/><Relationship Id="rId146" Type="http://schemas.openxmlformats.org/officeDocument/2006/relationships/font" Target="fonts/font31.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notesMaster" Target="notesMasters/notesMaster1.xml"/><Relationship Id="rId131" Type="http://schemas.openxmlformats.org/officeDocument/2006/relationships/font" Target="fonts/font16.fntdata"/><Relationship Id="rId136" Type="http://schemas.openxmlformats.org/officeDocument/2006/relationships/font" Target="fonts/font21.fntdata"/><Relationship Id="rId15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font" Target="fonts/font37.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11.fntdata"/><Relationship Id="rId147" Type="http://schemas.openxmlformats.org/officeDocument/2006/relationships/font" Target="fonts/font3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6.fntdata"/><Relationship Id="rId142" Type="http://schemas.openxmlformats.org/officeDocument/2006/relationships/font" Target="fonts/font27.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1.fntdata"/><Relationship Id="rId137"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codertw.com/%E7%A8%8B%E5%BC%8F%E8%AA%9E%E8%A8%80/557816/"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1fd238179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g61fd238179_2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1fd238179_2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g61fd238179_2_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要訓練一個好的模型</a:t>
            </a:r>
            <a:r>
              <a:rPr lang="zh-TW" altLang="en-US" dirty="0"/>
              <a:t> 要找出好的權重</a:t>
            </a:r>
            <a:endParaRPr lang="en-US" altLang="zh-TW"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zh-TW" altLang="en-US" dirty="0"/>
              <a:t>輸入層 輸出層 隱藏層</a:t>
            </a:r>
            <a:endParaRPr lang="en-US" altLang="zh-TW" dirty="0"/>
          </a:p>
          <a:p>
            <a:pPr marL="0" lvl="0" indent="0" algn="l" rtl="0">
              <a:lnSpc>
                <a:spcPct val="100000"/>
              </a:lnSpc>
              <a:spcBef>
                <a:spcPts val="0"/>
              </a:spcBef>
              <a:spcAft>
                <a:spcPts val="0"/>
              </a:spcAft>
              <a:buSzPts val="1100"/>
              <a:buNone/>
            </a:pPr>
            <a:r>
              <a:rPr lang="zh-TW" altLang="en-US" dirty="0"/>
              <a:t>輸出曾依照案例給定多少</a:t>
            </a:r>
            <a:endParaRPr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61fd238179_2_1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9" name="Google Shape;1619;g61fd238179_2_14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g61fd238179_2_1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8" name="Google Shape;1628;g61fd238179_2_14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61fd238179_2_1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4" name="Google Shape;1634;g61fd238179_2_15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61fd238179_2_1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0" name="Google Shape;1660;g61fd238179_2_15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61fd238179_2_1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0" name="Google Shape;1700;g61fd238179_2_15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61fd238179_2_1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9" name="Google Shape;1709;g61fd238179_2_15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
        <p:cNvGrpSpPr/>
        <p:nvPr/>
      </p:nvGrpSpPr>
      <p:grpSpPr>
        <a:xfrm>
          <a:off x="0" y="0"/>
          <a:ext cx="0" cy="0"/>
          <a:chOff x="0" y="0"/>
          <a:chExt cx="0" cy="0"/>
        </a:xfrm>
      </p:grpSpPr>
      <p:sp>
        <p:nvSpPr>
          <p:cNvPr id="1734" name="Google Shape;1734;g61fd238179_2_1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5" name="Google Shape;1735;g61fd238179_2_15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1fd238179_2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2" name="Google Shape;1742;g61fd238179_2_160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61fd238179_2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61fd238179_2_3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61fd238179_2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g61fd238179_2_3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不斷的迭代透過到傳遞演算法找出梯度一直不斷的修正錯誤</a:t>
            </a:r>
            <a:r>
              <a:rPr lang="zh-TW" altLang="en-US" dirty="0"/>
              <a:t> 直到錯誤率最小，那一組的權重就是最好的結果。</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61fd238179_2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61fd238179_2_4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61fd238179_2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g61fd238179_2_4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61fd238179_2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61fd238179_2_4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61fd238179_2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g61fd238179_2_4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1fd238179_2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g61fd238179_2_4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61fd238179_2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5" name="Google Shape;525;g61fd238179_2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61fd238179_2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g61fd238179_2_4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班吉歐</a:t>
            </a:r>
            <a:r>
              <a:rPr lang="zh-TW" altLang="en-US" dirty="0"/>
              <a:t> </a:t>
            </a:r>
            <a:r>
              <a:rPr lang="en-US" altLang="zh-TW" dirty="0"/>
              <a:t>ICIP</a:t>
            </a:r>
            <a:endParaRPr lang="en-US" dirty="0"/>
          </a:p>
        </p:txBody>
      </p:sp>
    </p:spTree>
    <p:extLst>
      <p:ext uri="{BB962C8B-B14F-4D97-AF65-F5344CB8AC3E}">
        <p14:creationId xmlns:p14="http://schemas.microsoft.com/office/powerpoint/2010/main" val="1059966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61fd238179_2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61fd238179_2_4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61fd238179_2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g61fd238179_2_4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61fd238179_2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g61fd238179_2_4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1fd238179_2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g61fd238179_2_5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61fd238179_2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g61fd238179_2_5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61fd238179_2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g61fd238179_2_5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61fd238179_2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6" name="Google Shape;606;g61fd238179_2_5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61fd238179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g61fd238179_2_5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標準化目的是要將所有特徵的標準變一致</a:t>
            </a:r>
            <a:endParaRPr lang="en-US" altLang="zh-CN" dirty="0"/>
          </a:p>
          <a:p>
            <a:r>
              <a:rPr lang="en-US" dirty="0"/>
              <a:t>Ex: </a:t>
            </a:r>
            <a:endParaRPr lang="en-US" altLang="zh-CN" dirty="0"/>
          </a:p>
          <a:p>
            <a:r>
              <a:rPr lang="en-US" altLang="zh-TW" sz="1100" b="0" i="0" u="none" strike="noStrike" cap="none" dirty="0">
                <a:solidFill>
                  <a:srgbClr val="000000"/>
                </a:solidFill>
                <a:effectLst/>
                <a:latin typeface="Arial"/>
                <a:ea typeface="Arial"/>
                <a:cs typeface="Arial"/>
                <a:sym typeface="Arial"/>
              </a:rPr>
              <a:t>1.92</a:t>
            </a:r>
            <a:r>
              <a:rPr lang="zh-TW" altLang="en-US" sz="1100" b="0" i="0" u="none" strike="noStrike" cap="none" dirty="0">
                <a:solidFill>
                  <a:srgbClr val="000000"/>
                </a:solidFill>
                <a:effectLst/>
                <a:latin typeface="Arial"/>
                <a:ea typeface="Arial"/>
                <a:cs typeface="Arial"/>
                <a:sym typeface="Arial"/>
              </a:rPr>
              <a:t>米（</a:t>
            </a:r>
            <a:r>
              <a:rPr lang="en-US" altLang="zh-TW" sz="1100" b="0" i="0" u="none" strike="noStrike" cap="none" dirty="0">
                <a:solidFill>
                  <a:srgbClr val="000000"/>
                </a:solidFill>
                <a:effectLst/>
                <a:latin typeface="Arial"/>
                <a:ea typeface="Arial"/>
                <a:cs typeface="Arial"/>
                <a:sym typeface="Arial"/>
              </a:rPr>
              <a:t>6</a:t>
            </a:r>
            <a:r>
              <a:rPr lang="zh-TW" altLang="en-US" sz="1100" b="1" i="0" u="none" strike="noStrike" cap="none" dirty="0">
                <a:solidFill>
                  <a:srgbClr val="000000"/>
                </a:solidFill>
                <a:effectLst/>
                <a:latin typeface="Arial"/>
                <a:ea typeface="Arial"/>
                <a:cs typeface="Arial"/>
                <a:sym typeface="Arial"/>
              </a:rPr>
              <a:t>英尺</a:t>
            </a:r>
            <a:r>
              <a:rPr lang="en-US" altLang="zh-TW" sz="1100" b="0" i="0" u="none" strike="noStrike" cap="none" dirty="0">
                <a:solidFill>
                  <a:srgbClr val="000000"/>
                </a:solidFill>
                <a:effectLst/>
                <a:latin typeface="Arial"/>
                <a:ea typeface="Arial"/>
                <a:cs typeface="Arial"/>
                <a:sym typeface="Arial"/>
              </a:rPr>
              <a:t>4</a:t>
            </a:r>
            <a:r>
              <a:rPr lang="zh-TW" altLang="en-US" sz="1100" b="0" i="0" u="none" strike="noStrike" cap="none" dirty="0">
                <a:solidFill>
                  <a:srgbClr val="000000"/>
                </a:solidFill>
                <a:effectLst/>
                <a:latin typeface="Arial"/>
                <a:ea typeface="Arial"/>
                <a:cs typeface="Arial"/>
                <a:sym typeface="Arial"/>
              </a:rPr>
              <a:t>英寸）</a:t>
            </a:r>
            <a:endParaRPr lang="en-US" dirty="0"/>
          </a:p>
        </p:txBody>
      </p:sp>
    </p:spTree>
    <p:extLst>
      <p:ext uri="{BB962C8B-B14F-4D97-AF65-F5344CB8AC3E}">
        <p14:creationId xmlns:p14="http://schemas.microsoft.com/office/powerpoint/2010/main" val="2882130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61fd238179_2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3" name="Google Shape;713;g61fd238179_2_6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1fd238179_2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g61fd238179_2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61fd238179_2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g61fd238179_2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61fd238179_2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0" name="Google Shape;720;g61fd238179_2_6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61fd238179_2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g61fd238179_2_6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61fd238179_2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3" name="Google Shape;733;g61fd238179_2_6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61fd238179_2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g61fd238179_2_6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61fd238179_2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9" name="Google Shape;759;g61fd238179_2_6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每一個神經元只吃數字</a:t>
            </a:r>
            <a:r>
              <a:rPr lang="zh-TW" altLang="en-US" dirty="0"/>
              <a:t> 通常</a:t>
            </a:r>
            <a:r>
              <a:rPr lang="en-US" altLang="zh-TW" dirty="0"/>
              <a:t>one-hot encoding</a:t>
            </a:r>
            <a:r>
              <a:rPr lang="zh-CN" altLang="en-US" dirty="0"/>
              <a:t>指出現在輸出層</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61fd238179_2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g61fd238179_2_6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61fd238179_2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3" name="Google Shape;783;g61fd238179_2_7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61fd238179_2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2" name="Google Shape;792;g61fd238179_2_7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總參數量跟訓練時間呈正比</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61fd238179_2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g61fd238179_2_7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不管輸入多大多小輸出都會落於</a:t>
            </a:r>
            <a:r>
              <a:rPr lang="en-US" altLang="zh-CN" dirty="0"/>
              <a:t>0~1</a:t>
            </a:r>
            <a:r>
              <a:rPr lang="zh-CN" altLang="en-US" dirty="0"/>
              <a:t>之間。為了增加非線性。</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61fd238179_2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g61fd238179_2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61fd238179_2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7" name="Google Shape;807;g61fd238179_2_7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每個輸入帶入</a:t>
            </a:r>
            <a:r>
              <a:rPr lang="zh-TW" altLang="en-US" sz="1100" b="0" i="0" u="none" strike="noStrike" cap="none" dirty="0">
                <a:solidFill>
                  <a:srgbClr val="000000"/>
                </a:solidFill>
                <a:effectLst/>
                <a:latin typeface="Arial"/>
                <a:ea typeface="Arial"/>
                <a:cs typeface="Arial"/>
                <a:sym typeface="Arial"/>
              </a:rPr>
              <a:t>自然對數</a:t>
            </a:r>
            <a:r>
              <a:rPr lang="en-US" altLang="zh-TW" sz="1100" b="0" i="0" u="none" strike="noStrike" cap="none" dirty="0">
                <a:solidFill>
                  <a:srgbClr val="000000"/>
                </a:solidFill>
                <a:effectLst/>
                <a:latin typeface="Arial"/>
                <a:ea typeface="Arial"/>
                <a:cs typeface="Arial"/>
                <a:sym typeface="Arial"/>
              </a:rPr>
              <a:t>e(</a:t>
            </a:r>
            <a:r>
              <a:rPr lang="zh-TW" altLang="en-US" sz="1100" b="0" i="0" u="none" strike="noStrike" cap="none" dirty="0">
                <a:solidFill>
                  <a:srgbClr val="000000"/>
                </a:solidFill>
                <a:effectLst/>
                <a:latin typeface="Arial"/>
                <a:ea typeface="Arial"/>
                <a:cs typeface="Arial"/>
                <a:sym typeface="Arial"/>
              </a:rPr>
              <a:t>自然底數或歐拉數</a:t>
            </a:r>
            <a:r>
              <a:rPr lang="en-US" altLang="zh-TW" sz="1100" b="0" i="0" u="none" strike="noStrike" cap="none" dirty="0">
                <a:solidFill>
                  <a:srgbClr val="000000"/>
                </a:solidFill>
                <a:effectLst/>
                <a:latin typeface="Arial"/>
                <a:ea typeface="Arial"/>
                <a:cs typeface="Arial"/>
                <a:sym typeface="Arial"/>
              </a:rPr>
              <a:t>)</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61fd238179_2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7" name="Google Shape;837;g61fd238179_2_7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zh-TW" sz="1100" dirty="0" err="1"/>
              <a:t>Crossentropy</a:t>
            </a:r>
            <a:r>
              <a:rPr lang="zh-CN" altLang="en-US" sz="1100" dirty="0"/>
              <a:t>是計算這個事件發生的機率，所帶給資訊量有多大</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61fd238179_2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1" name="Google Shape;871;g61fd238179_2_7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61fd238179_2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8" name="Google Shape;878;g61fd238179_2_7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61fd238179_2_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61fd238179_2_7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61fd238179_2_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4" name="Google Shape;894;g61fd238179_2_8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err="1">
                <a:solidFill>
                  <a:srgbClr val="000000"/>
                </a:solidFill>
                <a:effectLst/>
                <a:latin typeface="Arial"/>
                <a:ea typeface="Arial"/>
                <a:cs typeface="Arial"/>
                <a:sym typeface="Arial"/>
              </a:rPr>
              <a:t>Batch_Size</a:t>
            </a:r>
            <a:r>
              <a:rPr lang="en-US" sz="1100" b="0" i="0" u="none" strike="noStrike" cap="none" dirty="0">
                <a:solidFill>
                  <a:srgbClr val="000000"/>
                </a:solidFill>
                <a:effectLst/>
                <a:latin typeface="Arial"/>
                <a:ea typeface="Arial"/>
                <a:cs typeface="Arial"/>
                <a:sym typeface="Arial"/>
              </a:rPr>
              <a:t> </a:t>
            </a:r>
            <a:r>
              <a:rPr lang="zh-TW" altLang="en-US" sz="1100" b="0" i="0" u="none" strike="noStrike" cap="none" dirty="0">
                <a:solidFill>
                  <a:srgbClr val="000000"/>
                </a:solidFill>
                <a:effectLst/>
                <a:latin typeface="Arial"/>
                <a:ea typeface="Arial"/>
                <a:cs typeface="Arial"/>
                <a:sym typeface="Arial"/>
              </a:rPr>
              <a:t>設越大則跑完 一個 </a:t>
            </a:r>
            <a:r>
              <a:rPr lang="en-US" sz="1100" b="0" i="0" u="none" strike="noStrike" cap="none" dirty="0">
                <a:solidFill>
                  <a:srgbClr val="000000"/>
                </a:solidFill>
                <a:effectLst/>
                <a:latin typeface="Arial"/>
                <a:ea typeface="Arial"/>
                <a:cs typeface="Arial"/>
                <a:sym typeface="Arial"/>
              </a:rPr>
              <a:t>Epoch </a:t>
            </a:r>
            <a:r>
              <a:rPr lang="zh-TW" altLang="en-US" sz="1100" b="0" i="0" u="none" strike="noStrike" cap="none" dirty="0">
                <a:solidFill>
                  <a:srgbClr val="000000"/>
                </a:solidFill>
                <a:effectLst/>
                <a:latin typeface="Arial"/>
                <a:ea typeface="Arial"/>
                <a:cs typeface="Arial"/>
                <a:sym typeface="Arial"/>
              </a:rPr>
              <a:t>的時間大約成比例縮小。這個在預期內，因為要跑的 </a:t>
            </a:r>
            <a:r>
              <a:rPr lang="en-US" sz="1100" b="0" i="0" u="none" strike="noStrike" cap="none" dirty="0">
                <a:solidFill>
                  <a:srgbClr val="000000"/>
                </a:solidFill>
                <a:effectLst/>
                <a:latin typeface="Arial"/>
                <a:ea typeface="Arial"/>
                <a:cs typeface="Arial"/>
                <a:sym typeface="Arial"/>
              </a:rPr>
              <a:t>Iteration</a:t>
            </a:r>
            <a:r>
              <a:rPr lang="zh-TW" altLang="en-US" sz="1100" b="0" i="0" u="none" strike="noStrike" cap="none" dirty="0">
                <a:solidFill>
                  <a:srgbClr val="000000"/>
                </a:solidFill>
                <a:effectLst/>
                <a:latin typeface="Arial"/>
                <a:ea typeface="Arial"/>
                <a:cs typeface="Arial"/>
                <a:sym typeface="Arial"/>
              </a:rPr>
              <a:t>就比例減少</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r>
              <a:rPr lang="en-US" sz="1100" b="0" i="0" u="none" strike="noStrike" cap="none" dirty="0" err="1">
                <a:solidFill>
                  <a:srgbClr val="000000"/>
                </a:solidFill>
                <a:effectLst/>
                <a:latin typeface="Arial"/>
                <a:ea typeface="Arial"/>
                <a:cs typeface="Arial"/>
                <a:sym typeface="Arial"/>
              </a:rPr>
              <a:t>Batchsize</a:t>
            </a:r>
            <a:r>
              <a:rPr lang="en-US" sz="1100" b="0" i="0" u="none" strike="noStrike" cap="none" dirty="0">
                <a:solidFill>
                  <a:srgbClr val="000000"/>
                </a:solidFill>
                <a:effectLst/>
                <a:latin typeface="Arial"/>
                <a:ea typeface="Arial"/>
                <a:cs typeface="Arial"/>
                <a:sym typeface="Arial"/>
              </a:rPr>
              <a:t> </a:t>
            </a:r>
            <a:r>
              <a:rPr lang="zh-TW" altLang="en-US" sz="1100" b="0" i="0" u="none" strike="noStrike" cap="none" dirty="0">
                <a:solidFill>
                  <a:srgbClr val="000000"/>
                </a:solidFill>
                <a:effectLst/>
                <a:latin typeface="Arial"/>
                <a:ea typeface="Arial"/>
                <a:cs typeface="Arial"/>
                <a:sym typeface="Arial"/>
              </a:rPr>
              <a:t>的默認值最好是 </a:t>
            </a:r>
            <a:r>
              <a:rPr lang="en-US" altLang="zh-TW" sz="1100" b="0" i="0" u="none" strike="noStrike" cap="none" dirty="0">
                <a:solidFill>
                  <a:srgbClr val="000000"/>
                </a:solidFill>
                <a:effectLst/>
                <a:latin typeface="Arial"/>
                <a:ea typeface="Arial"/>
                <a:cs typeface="Arial"/>
                <a:sym typeface="Arial"/>
              </a:rPr>
              <a:t>32 </a:t>
            </a:r>
            <a:r>
              <a:rPr lang="zh-TW" altLang="en-US" sz="1100" b="0" i="0" u="none" strike="noStrike" cap="none" dirty="0">
                <a:solidFill>
                  <a:srgbClr val="000000"/>
                </a:solidFill>
                <a:effectLst/>
                <a:latin typeface="Arial"/>
                <a:ea typeface="Arial"/>
                <a:cs typeface="Arial"/>
                <a:sym typeface="Arial"/>
              </a:rPr>
              <a:t>，盡量選擇 </a:t>
            </a:r>
            <a:r>
              <a:rPr lang="en-US" altLang="zh-TW" sz="1100" b="0" i="0" u="none" strike="noStrike" cap="none" dirty="0">
                <a:solidFill>
                  <a:srgbClr val="000000"/>
                </a:solidFill>
                <a:effectLst/>
                <a:latin typeface="Arial"/>
                <a:ea typeface="Arial"/>
                <a:cs typeface="Arial"/>
                <a:sym typeface="Arial"/>
              </a:rPr>
              <a:t>2 </a:t>
            </a:r>
            <a:r>
              <a:rPr lang="zh-TW" altLang="en-US" sz="1100" b="0" i="0" u="none" strike="noStrike" cap="none" dirty="0">
                <a:solidFill>
                  <a:srgbClr val="000000"/>
                </a:solidFill>
                <a:effectLst/>
                <a:latin typeface="Arial"/>
                <a:ea typeface="Arial"/>
                <a:cs typeface="Arial"/>
                <a:sym typeface="Arial"/>
              </a:rPr>
              <a:t>的冪次方，有利於 </a:t>
            </a:r>
            <a:r>
              <a:rPr lang="en-US" sz="1100" b="0" i="0" u="none" strike="noStrike" cap="none" dirty="0" err="1">
                <a:solidFill>
                  <a:srgbClr val="000000"/>
                </a:solidFill>
                <a:effectLst/>
                <a:latin typeface="Arial"/>
                <a:ea typeface="Arial"/>
                <a:cs typeface="Arial"/>
                <a:sym typeface="Arial"/>
              </a:rPr>
              <a:t>gpu</a:t>
            </a:r>
            <a:r>
              <a:rPr lang="en-US" sz="1100" b="0" i="0" u="none" strike="noStrike" cap="none" dirty="0">
                <a:solidFill>
                  <a:srgbClr val="000000"/>
                </a:solidFill>
                <a:effectLst/>
                <a:latin typeface="Arial"/>
                <a:ea typeface="Arial"/>
                <a:cs typeface="Arial"/>
                <a:sym typeface="Arial"/>
              </a:rPr>
              <a:t> </a:t>
            </a:r>
            <a:r>
              <a:rPr lang="zh-TW" altLang="en-US" sz="1100" b="0" i="0" u="none" strike="noStrike" cap="none" dirty="0">
                <a:solidFill>
                  <a:srgbClr val="000000"/>
                </a:solidFill>
                <a:effectLst/>
                <a:latin typeface="Arial"/>
                <a:ea typeface="Arial"/>
                <a:cs typeface="Arial"/>
                <a:sym typeface="Arial"/>
              </a:rPr>
              <a:t>的加速</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lang="en-US" sz="1100" b="0" i="0" u="none" strike="noStrike" cap="none" dirty="0">
              <a:solidFill>
                <a:srgbClr val="000000"/>
              </a:solidFill>
              <a:effectLst/>
              <a:latin typeface="Arial"/>
              <a:cs typeface="Arial"/>
              <a:sym typeface="Arial"/>
            </a:endParaRPr>
          </a:p>
          <a:p>
            <a:pPr marL="0" lvl="0" indent="0" algn="l" rtl="0">
              <a:lnSpc>
                <a:spcPct val="100000"/>
              </a:lnSpc>
              <a:spcBef>
                <a:spcPts val="0"/>
              </a:spcBef>
              <a:spcAft>
                <a:spcPts val="0"/>
              </a:spcAft>
              <a:buSzPts val="1100"/>
              <a:buNone/>
            </a:pPr>
            <a:r>
              <a:rPr lang="zh-TW" altLang="en-US" sz="1100" b="0" i="0" u="none" strike="noStrike" cap="none" dirty="0">
                <a:solidFill>
                  <a:srgbClr val="000000"/>
                </a:solidFill>
                <a:effectLst/>
                <a:latin typeface="Arial"/>
                <a:ea typeface="Arial"/>
                <a:cs typeface="Arial"/>
                <a:sym typeface="Arial"/>
              </a:rPr>
              <a:t>將決定我們一次訓練的樣本數目。</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r>
              <a:rPr lang="en-US" sz="1100" b="0" i="0" u="none" strike="noStrike" cap="none" dirty="0" err="1">
                <a:solidFill>
                  <a:srgbClr val="000000"/>
                </a:solidFill>
                <a:effectLst/>
                <a:latin typeface="Arial"/>
                <a:ea typeface="Arial"/>
                <a:cs typeface="Arial"/>
                <a:sym typeface="Arial"/>
              </a:rPr>
              <a:t>batch_size</a:t>
            </a:r>
            <a:r>
              <a:rPr lang="zh-TW" altLang="en-US" sz="1100" b="0" i="0" u="none" strike="noStrike" cap="none" dirty="0">
                <a:solidFill>
                  <a:srgbClr val="000000"/>
                </a:solidFill>
                <a:effectLst/>
                <a:latin typeface="Arial"/>
                <a:ea typeface="Arial"/>
                <a:cs typeface="Arial"/>
                <a:sym typeface="Arial"/>
              </a:rPr>
              <a:t>將影響到模型的優化程度和速度。</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lang="en-US" sz="1100" b="0" i="0" u="none" strike="noStrike" cap="none" dirty="0">
              <a:solidFill>
                <a:srgbClr val="000000"/>
              </a:solidFill>
              <a:effectLst/>
              <a:latin typeface="Arial"/>
              <a:cs typeface="Arial"/>
              <a:sym typeface="Arial"/>
            </a:endParaRPr>
          </a:p>
          <a:p>
            <a:pPr marL="0" lvl="0" indent="0" algn="l" rtl="0">
              <a:lnSpc>
                <a:spcPct val="100000"/>
              </a:lnSpc>
              <a:spcBef>
                <a:spcPts val="0"/>
              </a:spcBef>
              <a:spcAft>
                <a:spcPts val="0"/>
              </a:spcAft>
              <a:buSzPts val="1100"/>
              <a:buNone/>
            </a:pPr>
            <a:r>
              <a:rPr lang="en-US" dirty="0">
                <a:hlinkClick r:id="rId3"/>
              </a:rPr>
              <a:t>https://codertw.com/%E7%A8%8B%E5%BC%8F%E8%AA%9E%E8%A8%80/557816/</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61fd238179_2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Google Shape;901;g61fd238179_2_8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61fd238179_2_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61fd238179_2_8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61fd238179_2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5" name="Google Shape;915;g61fd238179_2_8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61fd238179_2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1" name="Google Shape;921;g61fd238179_2_8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機器學習</a:t>
            </a:r>
            <a:r>
              <a:rPr lang="zh-TW" altLang="en-US" sz="1100" b="0" i="0" u="none" strike="noStrike" cap="none" dirty="0">
                <a:solidFill>
                  <a:srgbClr val="000000"/>
                </a:solidFill>
                <a:effectLst/>
                <a:latin typeface="Arial"/>
                <a:ea typeface="Arial"/>
                <a:cs typeface="Arial"/>
                <a:sym typeface="Arial"/>
              </a:rPr>
              <a:t>好像是公司裡的經理，能夠學習原則並且自行判斷，例如老闆給予大箱子與小箱子的判斷原則（特徵值），讓經理自己學習如何判斷多大是大箱子？經理就依照以往的經驗，自己思考多大的箱子是「大」？ </a:t>
            </a:r>
            <a:endParaRPr lang="en-US" dirty="0"/>
          </a:p>
        </p:txBody>
      </p:sp>
    </p:spTree>
    <p:extLst>
      <p:ext uri="{BB962C8B-B14F-4D97-AF65-F5344CB8AC3E}">
        <p14:creationId xmlns:p14="http://schemas.microsoft.com/office/powerpoint/2010/main" val="19638291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61fd238179_2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g61fd238179_2_8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61fd238179_2_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5" name="Google Shape;955;g61fd238179_2_8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61fd238179_2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6" name="Google Shape;976;g61fd238179_2_8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61fd238179_2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4" name="Google Shape;1014;g61fd238179_2_9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61fd238179_2_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7" name="Google Shape;1037;g61fd238179_2_9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61fd238179_2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9" name="Google Shape;1069;g61fd238179_2_9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61fd238179_2_9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6" name="Google Shape;1096;g61fd238179_2_9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61fd238179_2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4" name="Google Shape;1104;g61fd238179_2_10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X=w1 y=w2 z=loss</a:t>
            </a:r>
          </a:p>
          <a:p>
            <a:pPr marL="0" lvl="0" indent="0" algn="l" rtl="0">
              <a:lnSpc>
                <a:spcPct val="100000"/>
              </a:lnSpc>
              <a:spcBef>
                <a:spcPts val="0"/>
              </a:spcBef>
              <a:spcAft>
                <a:spcPts val="0"/>
              </a:spcAft>
              <a:buSzPts val="1100"/>
              <a:buNone/>
            </a:pPr>
            <a:r>
              <a:rPr lang="zh-CN" altLang="en-US" dirty="0"/>
              <a:t>曲面越深越好</a:t>
            </a: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61fd238179_2_1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8" name="Google Shape;1118;g61fd238179_2_10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61fd238179_2_1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4" name="Google Shape;1124;g61fd238179_2_10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TW" altLang="en-US" dirty="0"/>
              <a:t>深度學習</a:t>
            </a:r>
            <a:r>
              <a:rPr lang="zh-TW" altLang="en-US" sz="1100" b="0" i="0" u="none" strike="noStrike" cap="none" dirty="0">
                <a:solidFill>
                  <a:srgbClr val="000000"/>
                </a:solidFill>
                <a:effectLst/>
                <a:latin typeface="Arial"/>
                <a:ea typeface="Arial"/>
                <a:cs typeface="Arial"/>
                <a:sym typeface="Arial"/>
              </a:rPr>
              <a:t>就好像是公司裡的總經理，能夠發現規則並且做出判斷，例如：發現有一個箱子雖然很大但是卻是圓形（特徵值），與其他貨物不同應該另案處理。</a:t>
            </a:r>
            <a:endParaRPr lang="en-US" altLang="zh-TW" sz="110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cs typeface="Arial"/>
              <a:sym typeface="Arial"/>
            </a:endParaRPr>
          </a:p>
          <a:p>
            <a:r>
              <a:rPr lang="zh-CN" altLang="en-US" dirty="0"/>
              <a:t>深度學習的精髓在於到傳遞演算法。透過找到梯度不斷的往最佳解移動</a:t>
            </a:r>
            <a:endParaRPr lang="en-US" dirty="0"/>
          </a:p>
        </p:txBody>
      </p:sp>
    </p:spTree>
    <p:extLst>
      <p:ext uri="{BB962C8B-B14F-4D97-AF65-F5344CB8AC3E}">
        <p14:creationId xmlns:p14="http://schemas.microsoft.com/office/powerpoint/2010/main" val="18683199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61fd238179_2_1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0" name="Google Shape;1130;g61fd238179_2_10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61fd238179_2_1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1" name="Google Shape;1151;g61fd238179_2_10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61fd238179_2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1" name="Google Shape;1161;g61fd238179_2_10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X</a:t>
            </a:r>
            <a:r>
              <a:rPr lang="zh-CN" altLang="en-US" dirty="0"/>
              <a:t>軸為參數</a:t>
            </a:r>
            <a:r>
              <a:rPr lang="zh-TW" altLang="en-US" dirty="0"/>
              <a:t> </a:t>
            </a:r>
            <a:r>
              <a:rPr lang="en-US" altLang="zh-TW" dirty="0"/>
              <a:t>Y</a:t>
            </a:r>
            <a:r>
              <a:rPr lang="zh-CN" altLang="en-US" dirty="0"/>
              <a:t>軸為</a:t>
            </a:r>
            <a:r>
              <a:rPr lang="en-US" altLang="zh-CN" dirty="0"/>
              <a:t>loss</a:t>
            </a: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61fd238179_2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0" name="Google Shape;1170;g61fd238179_2_10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61fd238179_2_10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6" name="Google Shape;1176;g61fd238179_2_10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61fd238179_2_1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7" name="Google Shape;1197;g61fd238179_2_10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61fd238179_2_1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3" name="Google Shape;1203;g61fd238179_2_10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增加非線性因素</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61fd238179_2_1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5" name="Google Shape;1225;g61fd238179_2_1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61fd238179_2_1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4" name="Google Shape;1234;g61fd238179_2_1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61fd238179_2_1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2" name="Google Shape;1242;g61fd238179_2_1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61fd238179_2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61fd238179_2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61fd238179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0" name="Google Shape;1250;g61fd238179_2_1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61fd238179_2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7" name="Google Shape;1257;g61fd238179_2_1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61fd238179_2_1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3" name="Google Shape;1263;g61fd238179_2_1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61fd238179_2_1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9" name="Google Shape;1269;g61fd238179_2_1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zh-TW" sz="1100" b="0" i="0" u="none" strike="noStrike" cap="none" dirty="0">
                <a:solidFill>
                  <a:schemeClr val="dk2"/>
                </a:solidFill>
                <a:latin typeface="Calibri"/>
                <a:ea typeface="Calibri"/>
                <a:cs typeface="Calibri"/>
                <a:sym typeface="Calibri"/>
              </a:rPr>
              <a:t>Optimizer</a:t>
            </a:r>
            <a:r>
              <a:rPr lang="zh-CN" altLang="en-US" sz="1100" b="0" i="0" u="none" strike="noStrike" cap="none" dirty="0">
                <a:solidFill>
                  <a:schemeClr val="dk2"/>
                </a:solidFill>
                <a:latin typeface="Calibri"/>
                <a:ea typeface="Calibri"/>
                <a:cs typeface="Calibri"/>
                <a:sym typeface="Calibri"/>
              </a:rPr>
              <a:t>目標優化</a:t>
            </a:r>
            <a:r>
              <a:rPr lang="en-US" altLang="zh-CN" sz="1100" b="0" i="0" u="none" strike="noStrike" cap="none" dirty="0">
                <a:solidFill>
                  <a:schemeClr val="dk2"/>
                </a:solidFill>
                <a:latin typeface="Calibri"/>
                <a:ea typeface="Calibri"/>
                <a:cs typeface="Calibri"/>
                <a:sym typeface="Calibri"/>
              </a:rPr>
              <a:t>loss </a:t>
            </a:r>
            <a:r>
              <a:rPr lang="en-US" altLang="zh-CN" sz="1100" b="0" i="0" u="none" strike="noStrike" cap="none" dirty="0" err="1">
                <a:solidFill>
                  <a:schemeClr val="dk2"/>
                </a:solidFill>
                <a:latin typeface="Calibri"/>
                <a:ea typeface="Calibri"/>
                <a:cs typeface="Calibri"/>
                <a:sym typeface="Calibri"/>
              </a:rPr>
              <a:t>func</a:t>
            </a:r>
            <a:r>
              <a:rPr lang="zh-CN" altLang="en-US" sz="1100" b="0" i="0" u="none" strike="noStrike" cap="none" dirty="0">
                <a:solidFill>
                  <a:schemeClr val="dk2"/>
                </a:solidFill>
                <a:latin typeface="Calibri"/>
                <a:ea typeface="Calibri"/>
                <a:cs typeface="Calibri"/>
                <a:sym typeface="Calibri"/>
              </a:rPr>
              <a:t>改變權重</a:t>
            </a:r>
            <a:endParaRPr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61fd238179_2_1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0" name="Google Shape;1290;g61fd238179_2_1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目標找到一組</a:t>
            </a:r>
            <a:r>
              <a:rPr lang="az-Cyrl-AZ" altLang="zh-TW" sz="1100" b="1" i="0" u="none" strike="noStrike" cap="none" dirty="0">
                <a:solidFill>
                  <a:schemeClr val="dk1"/>
                </a:solidFill>
                <a:latin typeface="Consolas"/>
                <a:ea typeface="Consolas"/>
                <a:cs typeface="Consolas"/>
                <a:sym typeface="Consolas"/>
              </a:rPr>
              <a:t>Ө</a:t>
            </a:r>
            <a:r>
              <a:rPr lang="zh-CN" altLang="en-US" sz="1100" b="1" i="0" u="none" strike="noStrike" cap="none" dirty="0">
                <a:solidFill>
                  <a:schemeClr val="dk1"/>
                </a:solidFill>
                <a:latin typeface="Consolas"/>
                <a:ea typeface="Consolas"/>
                <a:cs typeface="Consolas"/>
                <a:sym typeface="Consolas"/>
              </a:rPr>
              <a:t>權重能夠最小化我們的</a:t>
            </a:r>
            <a:r>
              <a:rPr lang="en-US" altLang="zh-CN" sz="1100" b="1" i="0" u="none" strike="noStrike" cap="none" dirty="0">
                <a:solidFill>
                  <a:schemeClr val="dk1"/>
                </a:solidFill>
                <a:latin typeface="Consolas"/>
                <a:ea typeface="Consolas"/>
                <a:cs typeface="Consolas"/>
                <a:sym typeface="Consolas"/>
              </a:rPr>
              <a:t>loss</a:t>
            </a:r>
            <a:endParaRPr lang="az-Cyrl-AZ" sz="11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61fd238179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7" name="Google Shape;1297;g61fd238179_2_1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X</a:t>
            </a:r>
            <a:r>
              <a:rPr lang="zh-CN" altLang="en-US" dirty="0"/>
              <a:t>軸</a:t>
            </a:r>
            <a:r>
              <a:rPr lang="az-Cyrl-AZ" altLang="zh-TW" sz="1100" b="1" i="0" u="none" strike="noStrike" cap="none" dirty="0">
                <a:solidFill>
                  <a:schemeClr val="dk1"/>
                </a:solidFill>
                <a:latin typeface="Consolas"/>
                <a:ea typeface="Consolas"/>
                <a:cs typeface="Consolas"/>
                <a:sym typeface="Consolas"/>
              </a:rPr>
              <a:t>Ө</a:t>
            </a:r>
            <a:r>
              <a:rPr lang="en-US" dirty="0" err="1"/>
              <a:t>Ｙ</a:t>
            </a:r>
            <a:r>
              <a:rPr lang="zh-CN" altLang="en-US" dirty="0"/>
              <a:t>軸是</a:t>
            </a:r>
            <a:r>
              <a:rPr lang="en-US" altLang="zh-CN" dirty="0"/>
              <a:t>loss.   </a:t>
            </a:r>
            <a:r>
              <a:rPr lang="zh-CN" altLang="en-US" dirty="0"/>
              <a:t>目標是將取得斜率做梯度下降一直收斂到谷底</a:t>
            </a: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61fd238179_2_1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6" name="Google Shape;1326;g61fd238179_2_1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TW" altLang="en-US" dirty="0"/>
              <a:t>  </a:t>
            </a:r>
            <a:endParaRPr lang="en-US" altLang="zh-TW" dirty="0"/>
          </a:p>
          <a:p>
            <a:pPr marL="0" lvl="0" indent="0" algn="l" rtl="0">
              <a:lnSpc>
                <a:spcPct val="100000"/>
              </a:lnSpc>
              <a:spcBef>
                <a:spcPts val="0"/>
              </a:spcBef>
              <a:spcAft>
                <a:spcPts val="0"/>
              </a:spcAft>
              <a:buSzPts val="1100"/>
              <a:buNone/>
            </a:pPr>
            <a:r>
              <a:rPr lang="zh-TW" altLang="en-US" dirty="0"/>
              <a:t>對</a:t>
            </a:r>
            <a:r>
              <a:rPr lang="en-US" altLang="zh-TW" sz="1100" b="0" i="0" u="none" strike="noStrike" cap="none" dirty="0" err="1">
                <a:solidFill>
                  <a:srgbClr val="000000"/>
                </a:solidFill>
                <a:latin typeface="Consolas"/>
                <a:ea typeface="Consolas"/>
                <a:cs typeface="Consolas"/>
                <a:sym typeface="Consolas"/>
              </a:rPr>
              <a:t>yhat</a:t>
            </a:r>
            <a:r>
              <a:rPr lang="zh-CN" altLang="en-US" sz="1100" b="0" i="0" u="none" strike="noStrike" cap="none" dirty="0">
                <a:solidFill>
                  <a:srgbClr val="000000"/>
                </a:solidFill>
                <a:latin typeface="Consolas"/>
                <a:ea typeface="Consolas"/>
                <a:cs typeface="Consolas"/>
                <a:sym typeface="Consolas"/>
              </a:rPr>
              <a:t>偏微分就是在對激發函數偏微分</a:t>
            </a: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61fd238179_2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6" name="Google Shape;1376;g61fd238179_2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61fd238179_2_1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2" name="Google Shape;1382;g61fd238179_2_1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61fd238179_2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8" name="Google Shape;1388;g61fd238179_2_1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sz="1100" b="0" i="0" u="none" strike="noStrike" cap="none" dirty="0">
                <a:solidFill>
                  <a:srgbClr val="000000"/>
                </a:solidFill>
                <a:effectLst/>
                <a:latin typeface="Arial"/>
                <a:ea typeface="Arial"/>
                <a:cs typeface="Arial"/>
                <a:sym typeface="Arial"/>
              </a:rPr>
              <a:t>神經網路當作是一個黑盒子</a:t>
            </a:r>
            <a:endParaRPr lang="en-US" altLang="zh-TW"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100" b="0" i="0" u="none" strike="noStrike" cap="none" dirty="0">
                <a:solidFill>
                  <a:srgbClr val="000000"/>
                </a:solidFill>
                <a:effectLst/>
                <a:latin typeface="Arial"/>
                <a:ea typeface="Arial"/>
                <a:cs typeface="Arial"/>
                <a:sym typeface="Arial"/>
              </a:rPr>
              <a:t>按正常的邏輯，我們能將神經網絡分成三部分。</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sz="1100" b="0" i="0" u="none" strike="noStrike" cap="none" dirty="0">
                <a:solidFill>
                  <a:srgbClr val="000000"/>
                </a:solidFill>
                <a:effectLst/>
                <a:latin typeface="Arial"/>
                <a:ea typeface="Arial"/>
                <a:cs typeface="Arial"/>
                <a:sym typeface="Arial"/>
              </a:rPr>
              <a:t>隱藏層有很多每個曾做不一樣的事情</a:t>
            </a:r>
            <a:endParaRPr lang="en-US" altLang="zh-CN"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zh-TW"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100" b="0" i="0" u="none" strike="noStrike" cap="none" dirty="0">
                <a:solidFill>
                  <a:srgbClr val="000000"/>
                </a:solidFill>
                <a:effectLst/>
                <a:latin typeface="Arial"/>
                <a:ea typeface="Arial"/>
                <a:cs typeface="Arial"/>
                <a:sym typeface="Arial"/>
              </a:rPr>
              <a:t>通常來說，電腦可以看到和處理的東西人類是有所不同的。無論是圖片、聲音還是文字他們都只能以數字</a:t>
            </a:r>
            <a:r>
              <a:rPr lang="en-US" altLang="zh-TW" sz="1100" b="0" i="0" u="none" strike="noStrike" cap="none" dirty="0">
                <a:solidFill>
                  <a:srgbClr val="000000"/>
                </a:solidFill>
                <a:effectLst/>
                <a:latin typeface="Arial"/>
                <a:ea typeface="Arial"/>
                <a:cs typeface="Arial"/>
                <a:sym typeface="Arial"/>
              </a:rPr>
              <a:t>0</a:t>
            </a:r>
            <a:r>
              <a:rPr lang="zh-TW" altLang="en-US" sz="1100" b="0" i="0" u="none" strike="noStrike" cap="none" dirty="0">
                <a:solidFill>
                  <a:srgbClr val="000000"/>
                </a:solidFill>
                <a:effectLst/>
                <a:latin typeface="Arial"/>
                <a:ea typeface="Arial"/>
                <a:cs typeface="Arial"/>
                <a:sym typeface="Arial"/>
              </a:rPr>
              <a:t>、</a:t>
            </a:r>
            <a:r>
              <a:rPr lang="en-US" altLang="zh-TW" sz="1100" b="0" i="0" u="none" strike="noStrike" cap="none" dirty="0">
                <a:solidFill>
                  <a:srgbClr val="000000"/>
                </a:solidFill>
                <a:effectLst/>
                <a:latin typeface="Arial"/>
                <a:ea typeface="Arial"/>
                <a:cs typeface="Arial"/>
                <a:sym typeface="Arial"/>
              </a:rPr>
              <a:t>1</a:t>
            </a:r>
            <a:r>
              <a:rPr lang="zh-TW" altLang="en-US" sz="1100" b="0" i="0" u="none" strike="noStrike" cap="none" dirty="0">
                <a:solidFill>
                  <a:srgbClr val="000000"/>
                </a:solidFill>
                <a:effectLst/>
                <a:latin typeface="Arial"/>
                <a:ea typeface="Arial"/>
                <a:cs typeface="Arial"/>
                <a:sym typeface="Arial"/>
              </a:rPr>
              <a:t>的形式出現在神經網路裡。透過對這些數字的加工處理，最終生成另外一堆數字，而生成出來的數字也有認知上的意義</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7779560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61fd238179_2_1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5" name="Google Shape;1395;g61fd238179_2_1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61fd238179_2_1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1" name="Google Shape;1401;g61fd238179_2_1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61fd238179_2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7" name="Google Shape;1407;g61fd238179_2_1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61fd238179_2_1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8" name="Google Shape;1428;g61fd238179_2_13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61fd238179_2_1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5" name="Google Shape;1435;g61fd238179_2_13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61fd238179_2_1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5" name="Google Shape;1445;g61fd238179_2_1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61fd238179_2_1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1" name="Google Shape;1451;g61fd238179_2_13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藍色區域稍微參雜紅色的點</a:t>
            </a:r>
            <a:r>
              <a:rPr lang="zh-TW" altLang="en-US" dirty="0"/>
              <a:t> 綠色的線是過度學習完整的分類切割。說不定某一點是錯誤的</a:t>
            </a:r>
            <a:endParaRPr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61fd238179_2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8" name="Google Shape;1458;g61fd238179_2_13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61fd238179_2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5" name="Google Shape;1465;g61fd238179_2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61fd238179_2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1" name="Google Shape;1471;g61fd238179_2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1fd238179_2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g61fd238179_2_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Z</a:t>
            </a:r>
            <a:r>
              <a:rPr lang="zh-TW" altLang="en-US" sz="1100" b="0" i="0" u="none" strike="noStrike" cap="none" dirty="0">
                <a:solidFill>
                  <a:srgbClr val="000000"/>
                </a:solidFill>
                <a:effectLst/>
                <a:latin typeface="Arial"/>
                <a:ea typeface="Arial"/>
                <a:cs typeface="Arial"/>
                <a:sym typeface="Arial"/>
              </a:rPr>
              <a:t>為特徵組合的重要性 因為都是線性組合 所以我們要加上非線性的激發函數增加可塑性 </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r>
              <a:rPr lang="zh-TW" altLang="en-US" sz="1100" b="0" i="0" u="none" strike="noStrike" cap="none" dirty="0">
                <a:solidFill>
                  <a:srgbClr val="000000"/>
                </a:solidFill>
                <a:effectLst/>
                <a:latin typeface="Arial"/>
                <a:ea typeface="Arial"/>
                <a:cs typeface="Arial"/>
                <a:sym typeface="Arial"/>
              </a:rPr>
              <a:t>機器學習主要是要找出好的權重來擬和資料分布。</a:t>
            </a:r>
            <a:r>
              <a:rPr lang="az-Cyrl-AZ" sz="1100" b="0" i="0" u="none" strike="noStrike" cap="none" dirty="0">
                <a:solidFill>
                  <a:srgbClr val="000000"/>
                </a:solidFill>
                <a:effectLst/>
                <a:latin typeface="Arial"/>
                <a:ea typeface="Arial"/>
                <a:cs typeface="Arial"/>
                <a:sym typeface="Arial"/>
              </a:rPr>
              <a:t>Ө: </a:t>
            </a:r>
            <a:r>
              <a:rPr lang="en-US" sz="1100" b="0" i="0" u="none" strike="noStrike" cap="none" dirty="0">
                <a:solidFill>
                  <a:srgbClr val="000000"/>
                </a:solidFill>
                <a:effectLst/>
                <a:latin typeface="Arial"/>
                <a:ea typeface="Arial"/>
                <a:cs typeface="Arial"/>
                <a:sym typeface="Arial"/>
              </a:rPr>
              <a:t>weights, bias</a:t>
            </a:r>
          </a:p>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Bias</a:t>
            </a:r>
            <a:r>
              <a:rPr lang="zh-TW" altLang="en-US" sz="1100" b="0" i="0" u="none" strike="noStrike" cap="none" dirty="0">
                <a:solidFill>
                  <a:srgbClr val="000000"/>
                </a:solidFill>
                <a:effectLst/>
                <a:latin typeface="Arial"/>
                <a:ea typeface="Arial"/>
                <a:cs typeface="Arial"/>
                <a:sym typeface="Arial"/>
              </a:rPr>
              <a:t>的好處在於：可以使得神經網絡</a:t>
            </a:r>
            <a:r>
              <a:rPr lang="en-US" sz="1100" b="0" i="0" u="none" strike="noStrike" cap="none" dirty="0">
                <a:solidFill>
                  <a:srgbClr val="000000"/>
                </a:solidFill>
                <a:effectLst/>
                <a:latin typeface="Arial"/>
                <a:ea typeface="Arial"/>
                <a:cs typeface="Arial"/>
                <a:sym typeface="Arial"/>
              </a:rPr>
              <a:t>Fit</a:t>
            </a:r>
            <a:r>
              <a:rPr lang="zh-TW" altLang="en-US" sz="1100" b="0" i="0" u="none" strike="noStrike" cap="none" dirty="0">
                <a:solidFill>
                  <a:srgbClr val="000000"/>
                </a:solidFill>
                <a:effectLst/>
                <a:latin typeface="Arial"/>
                <a:ea typeface="Arial"/>
                <a:cs typeface="Arial"/>
                <a:sym typeface="Arial"/>
              </a:rPr>
              <a:t>的範圍得到左右的調整</a:t>
            </a:r>
            <a:endParaRPr sz="2400" baseline="-25000"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61fd238179_2_1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9" name="Google Shape;1489;g61fd238179_2_13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神經網路中的</a:t>
            </a:r>
            <a:r>
              <a:rPr lang="en-US" altLang="zh-TW" sz="1100" dirty="0"/>
              <a:t>weight</a:t>
            </a:r>
            <a:r>
              <a:rPr lang="zh-CN" altLang="en-US" sz="1100" dirty="0"/>
              <a:t>太過於敏感導致過度擬合</a:t>
            </a:r>
            <a:endParaRPr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g61fd238179_2_1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8" name="Google Shape;1538;g61fd238179_2_14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在</a:t>
            </a:r>
            <a:r>
              <a:rPr lang="en-US" altLang="zh-CN" dirty="0"/>
              <a:t>loss</a:t>
            </a:r>
            <a:r>
              <a:rPr lang="zh-CN" altLang="en-US" dirty="0"/>
              <a:t>後面加上</a:t>
            </a:r>
            <a:r>
              <a:rPr lang="en-US" altLang="zh-TW" dirty="0">
                <a:solidFill>
                  <a:srgbClr val="1D6DA7"/>
                </a:solidFill>
              </a:rPr>
              <a:t>Regularization</a:t>
            </a:r>
            <a:r>
              <a:rPr lang="zh-CN" altLang="en-US" dirty="0">
                <a:solidFill>
                  <a:srgbClr val="1D6DA7"/>
                </a:solidFill>
              </a:rPr>
              <a:t>限制權重大小，增加模型容忍程度。目標讓權重不要太敏感，去過度學習資料。</a:t>
            </a:r>
            <a:endParaRPr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61fd238179_2_1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8" name="Google Shape;1548;g61fd238179_2_14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61fd238179_2_1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4" name="Google Shape;1554;g61fd238179_2_14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g61fd238179_2_1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1" name="Google Shape;1561;g61fd238179_2_14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61fd238179_2_1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2" name="Google Shape;1572;g61fd238179_2_14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61fd238179_2_1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8" name="Google Shape;1578;g61fd238179_2_14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61fd238179_2_1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6" name="Google Shape;1596;g61fd238179_2_14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61fd238179_2_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5" name="Google Shape;1605;g61fd238179_2_14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61fd238179_2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2" name="Google Shape;1612;g61fd238179_2_14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8" y="15827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0" name="Google Shape;60;p14"/>
          <p:cNvSpPr txBox="1">
            <a:spLocks noGrp="1"/>
          </p:cNvSpPr>
          <p:nvPr>
            <p:ph type="subTitle" idx="1"/>
          </p:nvPr>
        </p:nvSpPr>
        <p:spPr>
          <a:xfrm>
            <a:off x="311700" y="36723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1" name="Google Shape;6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
        <p:nvSpPr>
          <p:cNvPr id="62" name="Google Shape;62;p14"/>
          <p:cNvSpPr txBox="1"/>
          <p:nvPr/>
        </p:nvSpPr>
        <p:spPr>
          <a:xfrm>
            <a:off x="0" y="0"/>
            <a:ext cx="9144000" cy="1529400"/>
          </a:xfrm>
          <a:prstGeom prst="rect">
            <a:avLst/>
          </a:prstGeom>
          <a:solidFill>
            <a:srgbClr val="56BAD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3" name="Google Shape;63;p14"/>
          <p:cNvPicPr preferRelativeResize="0"/>
          <p:nvPr/>
        </p:nvPicPr>
        <p:blipFill rotWithShape="1">
          <a:blip r:embed="rId2">
            <a:alphaModFix/>
          </a:blip>
          <a:srcRect/>
          <a:stretch/>
        </p:blipFill>
        <p:spPr>
          <a:xfrm>
            <a:off x="6857902" y="388875"/>
            <a:ext cx="2286100" cy="1140525"/>
          </a:xfrm>
          <a:prstGeom prst="rect">
            <a:avLst/>
          </a:prstGeom>
          <a:noFill/>
          <a:ln>
            <a:noFill/>
          </a:ln>
        </p:spPr>
      </p:pic>
      <p:pic>
        <p:nvPicPr>
          <p:cNvPr id="64" name="Google Shape;64;p14"/>
          <p:cNvPicPr preferRelativeResize="0"/>
          <p:nvPr/>
        </p:nvPicPr>
        <p:blipFill rotWithShape="1">
          <a:blip r:embed="rId3">
            <a:alphaModFix/>
          </a:blip>
          <a:srcRect/>
          <a:stretch/>
        </p:blipFill>
        <p:spPr>
          <a:xfrm>
            <a:off x="0" y="763250"/>
            <a:ext cx="1607400" cy="766150"/>
          </a:xfrm>
          <a:prstGeom prst="rect">
            <a:avLst/>
          </a:prstGeom>
          <a:noFill/>
          <a:ln>
            <a:noFill/>
          </a:ln>
        </p:spPr>
      </p:pic>
      <p:grpSp>
        <p:nvGrpSpPr>
          <p:cNvPr id="65" name="Google Shape;65;p14"/>
          <p:cNvGrpSpPr/>
          <p:nvPr/>
        </p:nvGrpSpPr>
        <p:grpSpPr>
          <a:xfrm>
            <a:off x="186425" y="70175"/>
            <a:ext cx="3954350" cy="463800"/>
            <a:chOff x="186425" y="70175"/>
            <a:chExt cx="3954350" cy="463800"/>
          </a:xfrm>
        </p:grpSpPr>
        <p:sp>
          <p:nvSpPr>
            <p:cNvPr id="66" name="Google Shape;66;p14"/>
            <p:cNvSpPr txBox="1"/>
            <p:nvPr/>
          </p:nvSpPr>
          <p:spPr>
            <a:xfrm>
              <a:off x="641875" y="70175"/>
              <a:ext cx="3498900" cy="463800"/>
            </a:xfrm>
            <a:prstGeom prst="rect">
              <a:avLst/>
            </a:prstGeom>
            <a:solidFill>
              <a:srgbClr val="56BA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zh-TW" sz="3000" b="0" i="0" u="none" strike="noStrike" cap="none">
                  <a:solidFill>
                    <a:srgbClr val="FFFFFF"/>
                  </a:solidFill>
                  <a:latin typeface="Verdana"/>
                  <a:ea typeface="Verdana"/>
                  <a:cs typeface="Verdana"/>
                  <a:sym typeface="Verdana"/>
                </a:rPr>
                <a:t>台灣人工智慧學校</a:t>
              </a:r>
              <a:endParaRPr sz="3000" b="0" i="0" u="none" strike="noStrike" cap="none">
                <a:solidFill>
                  <a:srgbClr val="FFFFFF"/>
                </a:solidFill>
                <a:latin typeface="Verdana"/>
                <a:ea typeface="Verdana"/>
                <a:cs typeface="Verdana"/>
                <a:sym typeface="Verdana"/>
              </a:endParaRPr>
            </a:p>
          </p:txBody>
        </p:sp>
        <p:pic>
          <p:nvPicPr>
            <p:cNvPr id="67" name="Google Shape;67;p14"/>
            <p:cNvPicPr preferRelativeResize="0"/>
            <p:nvPr/>
          </p:nvPicPr>
          <p:blipFill rotWithShape="1">
            <a:blip r:embed="rId4">
              <a:alphaModFix/>
            </a:blip>
            <a:srcRect/>
            <a:stretch/>
          </p:blipFill>
          <p:spPr>
            <a:xfrm>
              <a:off x="186425" y="105275"/>
              <a:ext cx="455449" cy="393601"/>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400"/>
              <a:buFont typeface="Calibri"/>
              <a:buNone/>
              <a:defRPr>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0" name="Google Shape;70;p15"/>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D66962"/>
              </a:buClr>
              <a:buSzPts val="1800"/>
              <a:buChar char="●"/>
              <a:defRPr/>
            </a:lvl1pPr>
            <a:lvl2pPr marL="914400" lvl="1" indent="-317500" algn="l">
              <a:lnSpc>
                <a:spcPct val="115000"/>
              </a:lnSpc>
              <a:spcBef>
                <a:spcPts val="1600"/>
              </a:spcBef>
              <a:spcAft>
                <a:spcPts val="0"/>
              </a:spcAft>
              <a:buClr>
                <a:srgbClr val="6AA84F"/>
              </a:buClr>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
        <p:cNvGrpSpPr/>
        <p:nvPr/>
      </p:nvGrpSpPr>
      <p:grpSpPr>
        <a:xfrm>
          <a:off x="0" y="0"/>
          <a:ext cx="0" cy="0"/>
          <a:chOff x="0" y="0"/>
          <a:chExt cx="0" cy="0"/>
        </a:xfrm>
      </p:grpSpPr>
      <p:sp>
        <p:nvSpPr>
          <p:cNvPr id="73" name="Google Shape;73;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5" name="Google Shape;75;p1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6" name="Google Shape;76;p1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7" name="Google Shape;77;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grpSp>
        <p:nvGrpSpPr>
          <p:cNvPr id="78" name="Google Shape;78;p16"/>
          <p:cNvGrpSpPr/>
          <p:nvPr/>
        </p:nvGrpSpPr>
        <p:grpSpPr>
          <a:xfrm>
            <a:off x="125" y="5090783"/>
            <a:ext cx="4572523" cy="66390"/>
            <a:chOff x="0" y="0"/>
            <a:chExt cx="13004900" cy="122400"/>
          </a:xfrm>
        </p:grpSpPr>
        <p:sp>
          <p:nvSpPr>
            <p:cNvPr id="79" name="Google Shape;79;p16"/>
            <p:cNvSpPr/>
            <p:nvPr/>
          </p:nvSpPr>
          <p:spPr>
            <a:xfrm>
              <a:off x="0" y="0"/>
              <a:ext cx="3912300" cy="122400"/>
            </a:xfrm>
            <a:prstGeom prst="rect">
              <a:avLst/>
            </a:prstGeom>
            <a:solidFill>
              <a:srgbClr val="D66962"/>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 name="Google Shape;80;p16"/>
            <p:cNvSpPr/>
            <p:nvPr/>
          </p:nvSpPr>
          <p:spPr>
            <a:xfrm>
              <a:off x="3891657" y="0"/>
              <a:ext cx="5221500" cy="122400"/>
            </a:xfrm>
            <a:prstGeom prst="rect">
              <a:avLst/>
            </a:prstGeom>
            <a:solidFill>
              <a:srgbClr val="EFBA57"/>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 name="Google Shape;81;p16"/>
            <p:cNvSpPr/>
            <p:nvPr/>
          </p:nvSpPr>
          <p:spPr>
            <a:xfrm>
              <a:off x="9093200" y="0"/>
              <a:ext cx="3911700" cy="122400"/>
            </a:xfrm>
            <a:prstGeom prst="rect">
              <a:avLst/>
            </a:prstGeom>
            <a:solidFill>
              <a:srgbClr val="3068A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600"/>
              <a:buFont typeface="Calibri"/>
              <a:buNone/>
              <a:defRPr sz="4600">
                <a:latin typeface="Calibri"/>
                <a:ea typeface="Calibri"/>
                <a:cs typeface="Calibri"/>
                <a:sym typeface="Calibri"/>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4" name="Google Shape;8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184325"/>
            <a:ext cx="85206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400"/>
              <a:buFont typeface="Calibri"/>
              <a:buNone/>
              <a:defRPr>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7" name="Google Shape;87;p18"/>
          <p:cNvSpPr txBox="1">
            <a:spLocks noGrp="1"/>
          </p:cNvSpPr>
          <p:nvPr>
            <p:ph type="body" idx="1"/>
          </p:nvPr>
        </p:nvSpPr>
        <p:spPr>
          <a:xfrm>
            <a:off x="311700" y="9238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8" name="Google Shape;88;p18"/>
          <p:cNvSpPr txBox="1">
            <a:spLocks noGrp="1"/>
          </p:cNvSpPr>
          <p:nvPr>
            <p:ph type="body" idx="2"/>
          </p:nvPr>
        </p:nvSpPr>
        <p:spPr>
          <a:xfrm>
            <a:off x="4832400" y="9238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9" name="Google Shape;8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台灣人工智慧學校" type="secHead">
  <p:cSld name="SECTION_HEADER">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92" name="Google Shape;9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grpSp>
        <p:nvGrpSpPr>
          <p:cNvPr id="93" name="Google Shape;93;p19"/>
          <p:cNvGrpSpPr/>
          <p:nvPr/>
        </p:nvGrpSpPr>
        <p:grpSpPr>
          <a:xfrm>
            <a:off x="0" y="0"/>
            <a:ext cx="9144002" cy="1529400"/>
            <a:chOff x="0" y="0"/>
            <a:chExt cx="9144002" cy="1529400"/>
          </a:xfrm>
        </p:grpSpPr>
        <p:sp>
          <p:nvSpPr>
            <p:cNvPr id="94" name="Google Shape;94;p19"/>
            <p:cNvSpPr txBox="1"/>
            <p:nvPr/>
          </p:nvSpPr>
          <p:spPr>
            <a:xfrm>
              <a:off x="0" y="0"/>
              <a:ext cx="9144000" cy="1529400"/>
            </a:xfrm>
            <a:prstGeom prst="rect">
              <a:avLst/>
            </a:prstGeom>
            <a:solidFill>
              <a:srgbClr val="56BAD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5" name="Google Shape;95;p19"/>
            <p:cNvPicPr preferRelativeResize="0"/>
            <p:nvPr/>
          </p:nvPicPr>
          <p:blipFill rotWithShape="1">
            <a:blip r:embed="rId2">
              <a:alphaModFix/>
            </a:blip>
            <a:srcRect/>
            <a:stretch/>
          </p:blipFill>
          <p:spPr>
            <a:xfrm>
              <a:off x="6857902" y="388875"/>
              <a:ext cx="2286100" cy="1140525"/>
            </a:xfrm>
            <a:prstGeom prst="rect">
              <a:avLst/>
            </a:prstGeom>
            <a:noFill/>
            <a:ln>
              <a:noFill/>
            </a:ln>
          </p:spPr>
        </p:pic>
        <p:pic>
          <p:nvPicPr>
            <p:cNvPr id="96" name="Google Shape;96;p19"/>
            <p:cNvPicPr preferRelativeResize="0"/>
            <p:nvPr/>
          </p:nvPicPr>
          <p:blipFill rotWithShape="1">
            <a:blip r:embed="rId3">
              <a:alphaModFix/>
            </a:blip>
            <a:srcRect/>
            <a:stretch/>
          </p:blipFill>
          <p:spPr>
            <a:xfrm>
              <a:off x="0" y="763250"/>
              <a:ext cx="1607400" cy="766150"/>
            </a:xfrm>
            <a:prstGeom prst="rect">
              <a:avLst/>
            </a:prstGeom>
            <a:noFill/>
            <a:ln>
              <a:noFill/>
            </a:ln>
          </p:spPr>
        </p:pic>
      </p:grpSp>
      <p:grpSp>
        <p:nvGrpSpPr>
          <p:cNvPr id="97" name="Google Shape;97;p19"/>
          <p:cNvGrpSpPr/>
          <p:nvPr/>
        </p:nvGrpSpPr>
        <p:grpSpPr>
          <a:xfrm>
            <a:off x="186425" y="70175"/>
            <a:ext cx="3954350" cy="463800"/>
            <a:chOff x="186425" y="70175"/>
            <a:chExt cx="3954350" cy="463800"/>
          </a:xfrm>
        </p:grpSpPr>
        <p:sp>
          <p:nvSpPr>
            <p:cNvPr id="98" name="Google Shape;98;p19"/>
            <p:cNvSpPr txBox="1"/>
            <p:nvPr/>
          </p:nvSpPr>
          <p:spPr>
            <a:xfrm>
              <a:off x="641875" y="70175"/>
              <a:ext cx="3498900" cy="463800"/>
            </a:xfrm>
            <a:prstGeom prst="rect">
              <a:avLst/>
            </a:prstGeom>
            <a:solidFill>
              <a:srgbClr val="56BA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zh-TW" sz="3000" b="0" i="0" u="none" strike="noStrike" cap="none">
                  <a:solidFill>
                    <a:srgbClr val="FFFFFF"/>
                  </a:solidFill>
                  <a:latin typeface="Verdana"/>
                  <a:ea typeface="Verdana"/>
                  <a:cs typeface="Verdana"/>
                  <a:sym typeface="Verdana"/>
                </a:rPr>
                <a:t>台灣人工智慧學校</a:t>
              </a:r>
              <a:endParaRPr sz="3000" b="0" i="0" u="none" strike="noStrike" cap="none">
                <a:solidFill>
                  <a:srgbClr val="FFFFFF"/>
                </a:solidFill>
                <a:latin typeface="Verdana"/>
                <a:ea typeface="Verdana"/>
                <a:cs typeface="Verdana"/>
                <a:sym typeface="Verdana"/>
              </a:endParaRPr>
            </a:p>
          </p:txBody>
        </p:sp>
        <p:pic>
          <p:nvPicPr>
            <p:cNvPr id="99" name="Google Shape;99;p19"/>
            <p:cNvPicPr preferRelativeResize="0"/>
            <p:nvPr/>
          </p:nvPicPr>
          <p:blipFill rotWithShape="1">
            <a:blip r:embed="rId4">
              <a:alphaModFix/>
            </a:blip>
            <a:srcRect/>
            <a:stretch/>
          </p:blipFill>
          <p:spPr>
            <a:xfrm>
              <a:off x="186425" y="105275"/>
              <a:ext cx="455449" cy="393601"/>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336725"/>
            <a:ext cx="85206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400"/>
              <a:buFont typeface="Calibri"/>
              <a:buNone/>
              <a:defRPr>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2" name="Google Shape;102;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5" name="Google Shape;105;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6" name="Google Shape;10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09" name="Google Shape;109;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116"/>
        <p:cNvGrpSpPr/>
        <p:nvPr/>
      </p:nvGrpSpPr>
      <p:grpSpPr>
        <a:xfrm>
          <a:off x="0" y="0"/>
          <a:ext cx="0" cy="0"/>
          <a:chOff x="0" y="0"/>
          <a:chExt cx="0" cy="0"/>
        </a:xfrm>
      </p:grpSpPr>
      <p:sp>
        <p:nvSpPr>
          <p:cNvPr id="117" name="Google Shape;117;p25"/>
          <p:cNvSpPr txBox="1">
            <a:spLocks noGrp="1"/>
          </p:cNvSpPr>
          <p:nvPr>
            <p:ph type="title"/>
          </p:nvPr>
        </p:nvSpPr>
        <p:spPr>
          <a:xfrm>
            <a:off x="539552" y="139025"/>
            <a:ext cx="8280600" cy="539400"/>
          </a:xfrm>
          <a:prstGeom prst="rect">
            <a:avLst/>
          </a:prstGeom>
          <a:noFill/>
          <a:ln>
            <a:noFill/>
          </a:ln>
        </p:spPr>
        <p:txBody>
          <a:bodyPr spcFirstLastPara="1" wrap="square" lIns="92075" tIns="46025" rIns="92075" bIns="46025" anchor="ctr" anchorCtr="0">
            <a:noAutofit/>
          </a:bodyPr>
          <a:lstStyle>
            <a:lvl1pPr marR="0" lvl="0" algn="l">
              <a:lnSpc>
                <a:spcPct val="100000"/>
              </a:lnSpc>
              <a:spcBef>
                <a:spcPts val="0"/>
              </a:spcBef>
              <a:spcAft>
                <a:spcPts val="0"/>
              </a:spcAft>
              <a:buSzPts val="3400"/>
              <a:buNone/>
              <a:defRPr sz="3600" b="1" i="0" u="none" strike="noStrike" cap="none">
                <a:solidFill>
                  <a:srgbClr val="1D6EA7"/>
                </a:solidFill>
                <a:latin typeface="Corbel"/>
                <a:ea typeface="Corbel"/>
                <a:cs typeface="Corbel"/>
                <a:sym typeface="Corbel"/>
              </a:defRPr>
            </a:lvl1pPr>
            <a:lvl2pPr marR="0" lvl="1"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2pPr>
            <a:lvl3pPr marR="0" lvl="2"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3pPr>
            <a:lvl4pPr marR="0" lvl="3"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4pPr>
            <a:lvl5pPr marR="0" lvl="4"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5pPr>
            <a:lvl6pPr marR="0" lvl="5"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6pPr>
            <a:lvl7pPr marR="0" lvl="6"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7pPr>
            <a:lvl8pPr marR="0" lvl="7"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8pPr>
            <a:lvl9pPr marR="0" lvl="8"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9pPr>
          </a:lstStyle>
          <a:p>
            <a:endParaRPr/>
          </a:p>
        </p:txBody>
      </p:sp>
      <p:sp>
        <p:nvSpPr>
          <p:cNvPr id="118" name="Google Shape;118;p25"/>
          <p:cNvSpPr txBox="1">
            <a:spLocks noGrp="1"/>
          </p:cNvSpPr>
          <p:nvPr>
            <p:ph type="body" idx="1"/>
          </p:nvPr>
        </p:nvSpPr>
        <p:spPr>
          <a:xfrm>
            <a:off x="308436" y="814809"/>
            <a:ext cx="8424600" cy="3942300"/>
          </a:xfrm>
          <a:prstGeom prst="rect">
            <a:avLst/>
          </a:prstGeom>
          <a:solidFill>
            <a:srgbClr val="FFFFFF"/>
          </a:solidFill>
          <a:ln>
            <a:noFill/>
          </a:ln>
        </p:spPr>
        <p:txBody>
          <a:bodyPr spcFirstLastPara="1" wrap="square" lIns="92075" tIns="46025" rIns="92075" bIns="46025" anchor="t" anchorCtr="0">
            <a:noAutofit/>
          </a:bodyPr>
          <a:lstStyle>
            <a:lvl1pPr marL="457200" lvl="0" indent="-370840" algn="l">
              <a:lnSpc>
                <a:spcPct val="115000"/>
              </a:lnSpc>
              <a:spcBef>
                <a:spcPts val="0"/>
              </a:spcBef>
              <a:spcAft>
                <a:spcPts val="0"/>
              </a:spcAft>
              <a:buClr>
                <a:srgbClr val="FF7C80"/>
              </a:buClr>
              <a:buSzPts val="2240"/>
              <a:buFont typeface="Noto Sans Symbols"/>
              <a:buChar char="•"/>
              <a:defRPr sz="2800" b="0" i="0" u="none" strike="noStrike" cap="none">
                <a:solidFill>
                  <a:schemeClr val="dk1"/>
                </a:solidFill>
                <a:latin typeface="Corbel"/>
                <a:ea typeface="Corbel"/>
                <a:cs typeface="Corbel"/>
                <a:sym typeface="Corbel"/>
              </a:defRPr>
            </a:lvl1pPr>
            <a:lvl2pPr marL="914400" marR="0" lvl="1" indent="-335280" algn="l">
              <a:lnSpc>
                <a:spcPct val="120000"/>
              </a:lnSpc>
              <a:spcBef>
                <a:spcPts val="240"/>
              </a:spcBef>
              <a:spcAft>
                <a:spcPts val="0"/>
              </a:spcAft>
              <a:buClr>
                <a:srgbClr val="92D050"/>
              </a:buClr>
              <a:buSzPts val="1680"/>
              <a:buFont typeface="Noto Sans Symbols"/>
              <a:buChar char="•"/>
              <a:defRPr sz="2400" b="0" i="0" u="none" strike="noStrike" cap="none">
                <a:solidFill>
                  <a:schemeClr val="dk1"/>
                </a:solidFill>
                <a:latin typeface="Corbel"/>
                <a:ea typeface="Corbel"/>
                <a:cs typeface="Corbel"/>
                <a:sym typeface="Corbel"/>
              </a:defRPr>
            </a:lvl2pPr>
            <a:lvl3pPr marL="1371600" marR="0" lvl="2" indent="-323850" algn="l">
              <a:lnSpc>
                <a:spcPct val="120000"/>
              </a:lnSpc>
              <a:spcBef>
                <a:spcPts val="240"/>
              </a:spcBef>
              <a:spcAft>
                <a:spcPts val="0"/>
              </a:spcAft>
              <a:buClr>
                <a:srgbClr val="FF6600"/>
              </a:buClr>
              <a:buSzPts val="1500"/>
              <a:buFont typeface="Noto Sans Symbols"/>
              <a:buChar char="•"/>
              <a:defRPr sz="2000" b="0" i="0" u="none" strike="noStrike" cap="none">
                <a:solidFill>
                  <a:schemeClr val="dk1"/>
                </a:solidFill>
                <a:latin typeface="Corbel"/>
                <a:ea typeface="Corbel"/>
                <a:cs typeface="Corbel"/>
                <a:sym typeface="Corbel"/>
              </a:defRPr>
            </a:lvl3pPr>
            <a:lvl4pPr marL="1828800" marR="0" lvl="3" indent="-323850" algn="l">
              <a:lnSpc>
                <a:spcPct val="120000"/>
              </a:lnSpc>
              <a:spcBef>
                <a:spcPts val="200"/>
              </a:spcBef>
              <a:spcAft>
                <a:spcPts val="0"/>
              </a:spcAft>
              <a:buClr>
                <a:srgbClr val="0070C0"/>
              </a:buClr>
              <a:buSzPts val="1500"/>
              <a:buFont typeface="Noto Sans Symbols"/>
              <a:buChar char="•"/>
              <a:defRPr sz="2000" b="0" i="0" u="none" strike="noStrike" cap="none">
                <a:solidFill>
                  <a:schemeClr val="dk1"/>
                </a:solidFill>
                <a:latin typeface="Corbel"/>
                <a:ea typeface="Corbel"/>
                <a:cs typeface="Corbel"/>
                <a:sym typeface="Corbel"/>
              </a:defRPr>
            </a:lvl4pPr>
            <a:lvl5pPr marL="2286000" marR="0" lvl="4" indent="-323850" algn="l">
              <a:lnSpc>
                <a:spcPct val="120000"/>
              </a:lnSpc>
              <a:spcBef>
                <a:spcPts val="200"/>
              </a:spcBef>
              <a:spcAft>
                <a:spcPts val="0"/>
              </a:spcAft>
              <a:buClr>
                <a:srgbClr val="FFC000"/>
              </a:buClr>
              <a:buSzPts val="1500"/>
              <a:buFont typeface="Noto Sans Symbols"/>
              <a:buChar char="•"/>
              <a:defRPr sz="2000" b="0" i="0" u="none" strike="noStrike" cap="none">
                <a:solidFill>
                  <a:schemeClr val="dk1"/>
                </a:solidFill>
                <a:latin typeface="Corbel"/>
                <a:ea typeface="Corbel"/>
                <a:cs typeface="Corbel"/>
                <a:sym typeface="Corbel"/>
              </a:defRPr>
            </a:lvl5pPr>
            <a:lvl6pPr marL="2743200" marR="0" lvl="5" indent="-323850" algn="l">
              <a:lnSpc>
                <a:spcPct val="120000"/>
              </a:lnSpc>
              <a:spcBef>
                <a:spcPts val="200"/>
              </a:spcBef>
              <a:spcAft>
                <a:spcPts val="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6pPr>
            <a:lvl7pPr marL="3200400" marR="0" lvl="6" indent="-323850" algn="l">
              <a:lnSpc>
                <a:spcPct val="120000"/>
              </a:lnSpc>
              <a:spcBef>
                <a:spcPts val="200"/>
              </a:spcBef>
              <a:spcAft>
                <a:spcPts val="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7pPr>
            <a:lvl8pPr marL="3657600" marR="0" lvl="7" indent="-323850" algn="l">
              <a:lnSpc>
                <a:spcPct val="120000"/>
              </a:lnSpc>
              <a:spcBef>
                <a:spcPts val="200"/>
              </a:spcBef>
              <a:spcAft>
                <a:spcPts val="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8pPr>
            <a:lvl9pPr marL="4114800" marR="0" lvl="8" indent="-323850" algn="l">
              <a:lnSpc>
                <a:spcPct val="120000"/>
              </a:lnSpc>
              <a:spcBef>
                <a:spcPts val="200"/>
              </a:spcBef>
              <a:spcAft>
                <a:spcPts val="20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9pPr>
          </a:lstStyle>
          <a:p>
            <a:endParaRPr/>
          </a:p>
        </p:txBody>
      </p:sp>
      <p:sp>
        <p:nvSpPr>
          <p:cNvPr id="119" name="Google Shape;119;p25"/>
          <p:cNvSpPr txBox="1">
            <a:spLocks noGrp="1"/>
          </p:cNvSpPr>
          <p:nvPr>
            <p:ph type="ftr" idx="11"/>
          </p:nvPr>
        </p:nvSpPr>
        <p:spPr>
          <a:xfrm>
            <a:off x="3429000" y="4686300"/>
            <a:ext cx="1828800" cy="342900"/>
          </a:xfrm>
          <a:prstGeom prst="rect">
            <a:avLst/>
          </a:prstGeom>
          <a:noFill/>
          <a:ln>
            <a:noFill/>
          </a:ln>
        </p:spPr>
        <p:txBody>
          <a:bodyPr spcFirstLastPara="1" wrap="square" lIns="92075" tIns="46025" rIns="92075" bIns="460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0" name="Google Shape;120;p25"/>
          <p:cNvSpPr txBox="1">
            <a:spLocks noGrp="1"/>
          </p:cNvSpPr>
          <p:nvPr>
            <p:ph type="sldNum" idx="12"/>
          </p:nvPr>
        </p:nvSpPr>
        <p:spPr>
          <a:xfrm>
            <a:off x="8382000" y="4893469"/>
            <a:ext cx="762000" cy="2499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zh-TW"/>
              <a:t>‹#›</a:t>
            </a:fld>
            <a:endParaRPr/>
          </a:p>
        </p:txBody>
      </p:sp>
      <p:grpSp>
        <p:nvGrpSpPr>
          <p:cNvPr id="121" name="Google Shape;121;p25"/>
          <p:cNvGrpSpPr/>
          <p:nvPr/>
        </p:nvGrpSpPr>
        <p:grpSpPr>
          <a:xfrm>
            <a:off x="387069" y="87474"/>
            <a:ext cx="0" cy="667856"/>
            <a:chOff x="876610" y="694594"/>
            <a:chExt cx="0" cy="890475"/>
          </a:xfrm>
        </p:grpSpPr>
        <p:cxnSp>
          <p:nvCxnSpPr>
            <p:cNvPr id="122" name="Google Shape;122;p25"/>
            <p:cNvCxnSpPr/>
            <p:nvPr/>
          </p:nvCxnSpPr>
          <p:spPr>
            <a:xfrm rot="10800000">
              <a:off x="876610" y="868879"/>
              <a:ext cx="0" cy="180000"/>
            </a:xfrm>
            <a:prstGeom prst="straightConnector1">
              <a:avLst/>
            </a:prstGeom>
            <a:noFill/>
            <a:ln w="57150" cap="flat" cmpd="sng">
              <a:solidFill>
                <a:srgbClr val="E7B4D1"/>
              </a:solidFill>
              <a:prstDash val="solid"/>
              <a:round/>
              <a:headEnd type="none" w="sm" len="sm"/>
              <a:tailEnd type="none" w="sm" len="sm"/>
            </a:ln>
          </p:spPr>
        </p:cxnSp>
        <p:cxnSp>
          <p:nvCxnSpPr>
            <p:cNvPr id="123" name="Google Shape;123;p25"/>
            <p:cNvCxnSpPr/>
            <p:nvPr/>
          </p:nvCxnSpPr>
          <p:spPr>
            <a:xfrm rot="10800000">
              <a:off x="876610" y="694594"/>
              <a:ext cx="0" cy="180000"/>
            </a:xfrm>
            <a:prstGeom prst="straightConnector1">
              <a:avLst/>
            </a:prstGeom>
            <a:noFill/>
            <a:ln w="57150" cap="flat" cmpd="sng">
              <a:solidFill>
                <a:srgbClr val="A7D7D1"/>
              </a:solidFill>
              <a:prstDash val="solid"/>
              <a:round/>
              <a:headEnd type="none" w="sm" len="sm"/>
              <a:tailEnd type="none" w="sm" len="sm"/>
            </a:ln>
          </p:spPr>
        </p:cxnSp>
        <p:cxnSp>
          <p:nvCxnSpPr>
            <p:cNvPr id="124" name="Google Shape;124;p25"/>
            <p:cNvCxnSpPr/>
            <p:nvPr/>
          </p:nvCxnSpPr>
          <p:spPr>
            <a:xfrm rot="10800000">
              <a:off x="876610" y="1046974"/>
              <a:ext cx="0" cy="180000"/>
            </a:xfrm>
            <a:prstGeom prst="straightConnector1">
              <a:avLst/>
            </a:prstGeom>
            <a:noFill/>
            <a:ln w="57150" cap="flat" cmpd="sng">
              <a:solidFill>
                <a:srgbClr val="F6CA6A"/>
              </a:solidFill>
              <a:prstDash val="solid"/>
              <a:round/>
              <a:headEnd type="none" w="sm" len="sm"/>
              <a:tailEnd type="none" w="sm" len="sm"/>
            </a:ln>
          </p:spPr>
        </p:cxnSp>
        <p:cxnSp>
          <p:nvCxnSpPr>
            <p:cNvPr id="125" name="Google Shape;125;p25"/>
            <p:cNvCxnSpPr/>
            <p:nvPr/>
          </p:nvCxnSpPr>
          <p:spPr>
            <a:xfrm rot="10800000">
              <a:off x="876610" y="1225069"/>
              <a:ext cx="0" cy="180000"/>
            </a:xfrm>
            <a:prstGeom prst="straightConnector1">
              <a:avLst/>
            </a:prstGeom>
            <a:noFill/>
            <a:ln w="57150" cap="flat" cmpd="sng">
              <a:solidFill>
                <a:srgbClr val="C0D35B"/>
              </a:solidFill>
              <a:prstDash val="solid"/>
              <a:round/>
              <a:headEnd type="none" w="sm" len="sm"/>
              <a:tailEnd type="none" w="sm" len="sm"/>
            </a:ln>
          </p:spPr>
        </p:cxnSp>
        <p:cxnSp>
          <p:nvCxnSpPr>
            <p:cNvPr id="126" name="Google Shape;126;p25"/>
            <p:cNvCxnSpPr/>
            <p:nvPr/>
          </p:nvCxnSpPr>
          <p:spPr>
            <a:xfrm rot="10800000">
              <a:off x="876610" y="1405069"/>
              <a:ext cx="0" cy="180000"/>
            </a:xfrm>
            <a:prstGeom prst="straightConnector1">
              <a:avLst/>
            </a:prstGeom>
            <a:noFill/>
            <a:ln w="57150" cap="flat" cmpd="sng">
              <a:solidFill>
                <a:srgbClr val="D6D6D4"/>
              </a:solidFill>
              <a:prstDash val="solid"/>
              <a:round/>
              <a:headEnd type="none" w="sm" len="sm"/>
              <a:tailEnd type="none" w="sm" len="sm"/>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127"/>
        <p:cNvGrpSpPr/>
        <p:nvPr/>
      </p:nvGrpSpPr>
      <p:grpSpPr>
        <a:xfrm>
          <a:off x="0" y="0"/>
          <a:ext cx="0" cy="0"/>
          <a:chOff x="0" y="0"/>
          <a:chExt cx="0" cy="0"/>
        </a:xfrm>
      </p:grpSpPr>
      <p:sp>
        <p:nvSpPr>
          <p:cNvPr id="128" name="Google Shape;128;p26"/>
          <p:cNvSpPr txBox="1">
            <a:spLocks noGrp="1"/>
          </p:cNvSpPr>
          <p:nvPr>
            <p:ph type="title"/>
          </p:nvPr>
        </p:nvSpPr>
        <p:spPr>
          <a:xfrm>
            <a:off x="539552" y="205978"/>
            <a:ext cx="8147100" cy="857400"/>
          </a:xfrm>
          <a:prstGeom prst="rect">
            <a:avLst/>
          </a:prstGeom>
          <a:noFill/>
          <a:ln>
            <a:noFill/>
          </a:ln>
        </p:spPr>
        <p:txBody>
          <a:bodyPr spcFirstLastPara="1" wrap="square" lIns="92075" tIns="46025" rIns="92075" bIns="46025" anchor="ctr" anchorCtr="0">
            <a:noAutofit/>
          </a:bodyPr>
          <a:lstStyle>
            <a:lvl1pPr marR="0" lvl="0" algn="ctr">
              <a:lnSpc>
                <a:spcPct val="100000"/>
              </a:lnSpc>
              <a:spcBef>
                <a:spcPts val="0"/>
              </a:spcBef>
              <a:spcAft>
                <a:spcPts val="0"/>
              </a:spcAft>
              <a:buSzPts val="3400"/>
              <a:buNone/>
              <a:defRPr sz="4000" b="1" i="0" u="none" strike="noStrike" cap="none">
                <a:solidFill>
                  <a:srgbClr val="1D6EA7"/>
                </a:solidFill>
                <a:latin typeface="Corbel"/>
                <a:ea typeface="Corbel"/>
                <a:cs typeface="Corbel"/>
                <a:sym typeface="Corbel"/>
              </a:defRPr>
            </a:lvl1pPr>
            <a:lvl2pPr marR="0" lvl="1"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2pPr>
            <a:lvl3pPr marR="0" lvl="2"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3pPr>
            <a:lvl4pPr marR="0" lvl="3"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4pPr>
            <a:lvl5pPr marR="0" lvl="4"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5pPr>
            <a:lvl6pPr marR="0" lvl="5"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6pPr>
            <a:lvl7pPr marR="0" lvl="6"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7pPr>
            <a:lvl8pPr marR="0" lvl="7"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8pPr>
            <a:lvl9pPr marR="0" lvl="8"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9pPr>
          </a:lstStyle>
          <a:p>
            <a:endParaRPr/>
          </a:p>
        </p:txBody>
      </p:sp>
      <p:sp>
        <p:nvSpPr>
          <p:cNvPr id="129" name="Google Shape;129;p26"/>
          <p:cNvSpPr txBox="1">
            <a:spLocks noGrp="1"/>
          </p:cNvSpPr>
          <p:nvPr>
            <p:ph type="body" idx="1"/>
          </p:nvPr>
        </p:nvSpPr>
        <p:spPr>
          <a:xfrm>
            <a:off x="539552" y="1151335"/>
            <a:ext cx="3957900" cy="480000"/>
          </a:xfrm>
          <a:prstGeom prst="rect">
            <a:avLst/>
          </a:prstGeom>
          <a:noFill/>
          <a:ln>
            <a:noFill/>
          </a:ln>
        </p:spPr>
        <p:txBody>
          <a:bodyPr spcFirstLastPara="1" wrap="square" lIns="92075" tIns="46025" rIns="92075" bIns="46025" anchor="b" anchorCtr="0">
            <a:noAutofit/>
          </a:bodyPr>
          <a:lstStyle>
            <a:lvl1pPr marL="457200" marR="0" lvl="0" indent="-228600" algn="l">
              <a:lnSpc>
                <a:spcPct val="120000"/>
              </a:lnSpc>
              <a:spcBef>
                <a:spcPts val="240"/>
              </a:spcBef>
              <a:spcAft>
                <a:spcPts val="0"/>
              </a:spcAft>
              <a:buClr>
                <a:srgbClr val="FF7C80"/>
              </a:buClr>
              <a:buSzPts val="1920"/>
              <a:buFont typeface="Noto Sans Symbols"/>
              <a:buNone/>
              <a:defRPr sz="2400" b="1" i="0" u="none" strike="noStrike" cap="none">
                <a:solidFill>
                  <a:schemeClr val="dk1"/>
                </a:solidFill>
                <a:latin typeface="Corbel"/>
                <a:ea typeface="Corbel"/>
                <a:cs typeface="Corbel"/>
                <a:sym typeface="Corbel"/>
              </a:defRPr>
            </a:lvl1pPr>
            <a:lvl2pPr marL="914400" marR="0" lvl="1" indent="-228600" algn="l">
              <a:lnSpc>
                <a:spcPct val="120000"/>
              </a:lnSpc>
              <a:spcBef>
                <a:spcPts val="240"/>
              </a:spcBef>
              <a:spcAft>
                <a:spcPts val="0"/>
              </a:spcAft>
              <a:buClr>
                <a:srgbClr val="92D050"/>
              </a:buClr>
              <a:buSzPts val="1400"/>
              <a:buFont typeface="Noto Sans Symbols"/>
              <a:buNone/>
              <a:defRPr sz="2000" b="1" i="0" u="none" strike="noStrike" cap="none">
                <a:solidFill>
                  <a:schemeClr val="dk1"/>
                </a:solidFill>
                <a:latin typeface="Corbel"/>
                <a:ea typeface="Corbel"/>
                <a:cs typeface="Corbel"/>
                <a:sym typeface="Corbel"/>
              </a:defRPr>
            </a:lvl2pPr>
            <a:lvl3pPr marL="1371600" marR="0" lvl="2" indent="-228600" algn="l">
              <a:lnSpc>
                <a:spcPct val="120000"/>
              </a:lnSpc>
              <a:spcBef>
                <a:spcPts val="200"/>
              </a:spcBef>
              <a:spcAft>
                <a:spcPts val="0"/>
              </a:spcAft>
              <a:buClr>
                <a:srgbClr val="FF6600"/>
              </a:buClr>
              <a:buSzPts val="1350"/>
              <a:buFont typeface="Noto Sans Symbols"/>
              <a:buNone/>
              <a:defRPr sz="1800" b="1" i="0" u="none" strike="noStrike" cap="none">
                <a:solidFill>
                  <a:schemeClr val="dk1"/>
                </a:solidFill>
                <a:latin typeface="Corbel"/>
                <a:ea typeface="Corbel"/>
                <a:cs typeface="Corbel"/>
                <a:sym typeface="Corbel"/>
              </a:defRPr>
            </a:lvl3pPr>
            <a:lvl4pPr marL="1828800" marR="0" lvl="3" indent="-228600" algn="l">
              <a:lnSpc>
                <a:spcPct val="120000"/>
              </a:lnSpc>
              <a:spcBef>
                <a:spcPts val="180"/>
              </a:spcBef>
              <a:spcAft>
                <a:spcPts val="0"/>
              </a:spcAft>
              <a:buClr>
                <a:srgbClr val="0070C0"/>
              </a:buClr>
              <a:buSzPts val="1200"/>
              <a:buFont typeface="Noto Sans Symbols"/>
              <a:buNone/>
              <a:defRPr sz="1600" b="1" i="0" u="none" strike="noStrike" cap="none">
                <a:solidFill>
                  <a:schemeClr val="dk1"/>
                </a:solidFill>
                <a:latin typeface="Corbel"/>
                <a:ea typeface="Corbel"/>
                <a:cs typeface="Corbel"/>
                <a:sym typeface="Corbel"/>
              </a:defRPr>
            </a:lvl4pPr>
            <a:lvl5pPr marL="2286000" marR="0" lvl="4" indent="-228600" algn="l">
              <a:lnSpc>
                <a:spcPct val="120000"/>
              </a:lnSpc>
              <a:spcBef>
                <a:spcPts val="160"/>
              </a:spcBef>
              <a:spcAft>
                <a:spcPts val="0"/>
              </a:spcAft>
              <a:buClr>
                <a:srgbClr val="FFC000"/>
              </a:buClr>
              <a:buSzPts val="1200"/>
              <a:buFont typeface="Noto Sans Symbols"/>
              <a:buNone/>
              <a:defRPr sz="1600" b="1" i="0" u="none" strike="noStrike" cap="none">
                <a:solidFill>
                  <a:schemeClr val="dk1"/>
                </a:solidFill>
                <a:latin typeface="Corbel"/>
                <a:ea typeface="Corbel"/>
                <a:cs typeface="Corbel"/>
                <a:sym typeface="Corbel"/>
              </a:defRPr>
            </a:lvl5pPr>
            <a:lvl6pPr marL="2743200" marR="0" lvl="5"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6pPr>
            <a:lvl7pPr marL="3200400" marR="0" lvl="6"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7pPr>
            <a:lvl8pPr marL="3657600" marR="0" lvl="7"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8pPr>
            <a:lvl9pPr marL="4114800" marR="0" lvl="8" indent="-228600" algn="l">
              <a:lnSpc>
                <a:spcPct val="120000"/>
              </a:lnSpc>
              <a:spcBef>
                <a:spcPts val="160"/>
              </a:spcBef>
              <a:spcAft>
                <a:spcPts val="160"/>
              </a:spcAft>
              <a:buClr>
                <a:schemeClr val="dk1"/>
              </a:buClr>
              <a:buSzPts val="1200"/>
              <a:buFont typeface="Calibri"/>
              <a:buNone/>
              <a:defRPr sz="1600" b="1" i="0" u="none" strike="noStrike" cap="none">
                <a:solidFill>
                  <a:schemeClr val="dk1"/>
                </a:solidFill>
                <a:latin typeface="Calibri"/>
                <a:ea typeface="Calibri"/>
                <a:cs typeface="Calibri"/>
                <a:sym typeface="Calibri"/>
              </a:defRPr>
            </a:lvl9pPr>
          </a:lstStyle>
          <a:p>
            <a:endParaRPr/>
          </a:p>
        </p:txBody>
      </p:sp>
      <p:sp>
        <p:nvSpPr>
          <p:cNvPr id="130" name="Google Shape;130;p26"/>
          <p:cNvSpPr txBox="1">
            <a:spLocks noGrp="1"/>
          </p:cNvSpPr>
          <p:nvPr>
            <p:ph type="body" idx="2"/>
          </p:nvPr>
        </p:nvSpPr>
        <p:spPr>
          <a:xfrm>
            <a:off x="539552" y="1631156"/>
            <a:ext cx="3957900" cy="2963400"/>
          </a:xfrm>
          <a:prstGeom prst="rect">
            <a:avLst/>
          </a:prstGeom>
          <a:noFill/>
          <a:ln>
            <a:noFill/>
          </a:ln>
        </p:spPr>
        <p:txBody>
          <a:bodyPr spcFirstLastPara="1" wrap="square" lIns="92075" tIns="46025" rIns="92075" bIns="46025" anchor="t" anchorCtr="0">
            <a:noAutofit/>
          </a:bodyPr>
          <a:lstStyle>
            <a:lvl1pPr marL="457200" marR="0" lvl="0" indent="-350520" algn="l">
              <a:lnSpc>
                <a:spcPct val="120000"/>
              </a:lnSpc>
              <a:spcBef>
                <a:spcPts val="240"/>
              </a:spcBef>
              <a:spcAft>
                <a:spcPts val="0"/>
              </a:spcAft>
              <a:buClr>
                <a:srgbClr val="FF7C80"/>
              </a:buClr>
              <a:buSzPts val="1920"/>
              <a:buFont typeface="Noto Sans Symbols"/>
              <a:buChar char="•"/>
              <a:defRPr sz="2400" b="0" i="0" u="none" strike="noStrike" cap="none">
                <a:solidFill>
                  <a:schemeClr val="dk1"/>
                </a:solidFill>
                <a:latin typeface="Corbel"/>
                <a:ea typeface="Corbel"/>
                <a:cs typeface="Corbel"/>
                <a:sym typeface="Corbel"/>
              </a:defRPr>
            </a:lvl1pPr>
            <a:lvl2pPr marL="914400" marR="0" lvl="1" indent="-317500" algn="l">
              <a:lnSpc>
                <a:spcPct val="120000"/>
              </a:lnSpc>
              <a:spcBef>
                <a:spcPts val="240"/>
              </a:spcBef>
              <a:spcAft>
                <a:spcPts val="0"/>
              </a:spcAft>
              <a:buClr>
                <a:srgbClr val="92D050"/>
              </a:buClr>
              <a:buSzPts val="1400"/>
              <a:buFont typeface="Noto Sans Symbols"/>
              <a:buChar char="•"/>
              <a:defRPr sz="2000" b="0" i="0" u="none" strike="noStrike" cap="none">
                <a:solidFill>
                  <a:schemeClr val="dk1"/>
                </a:solidFill>
                <a:latin typeface="Corbel"/>
                <a:ea typeface="Corbel"/>
                <a:cs typeface="Corbel"/>
                <a:sym typeface="Corbel"/>
              </a:defRPr>
            </a:lvl2pPr>
            <a:lvl3pPr marL="1371600" marR="0" lvl="2" indent="-314325" algn="l">
              <a:lnSpc>
                <a:spcPct val="120000"/>
              </a:lnSpc>
              <a:spcBef>
                <a:spcPts val="200"/>
              </a:spcBef>
              <a:spcAft>
                <a:spcPts val="0"/>
              </a:spcAft>
              <a:buClr>
                <a:srgbClr val="FF6600"/>
              </a:buClr>
              <a:buSzPts val="1350"/>
              <a:buFont typeface="Noto Sans Symbols"/>
              <a:buChar char="•"/>
              <a:defRPr sz="1800" b="0" i="0" u="none" strike="noStrike" cap="none">
                <a:solidFill>
                  <a:schemeClr val="dk1"/>
                </a:solidFill>
                <a:latin typeface="Corbel"/>
                <a:ea typeface="Corbel"/>
                <a:cs typeface="Corbel"/>
                <a:sym typeface="Corbel"/>
              </a:defRPr>
            </a:lvl3pPr>
            <a:lvl4pPr marL="1828800" marR="0" lvl="3" indent="-304800" algn="l">
              <a:lnSpc>
                <a:spcPct val="120000"/>
              </a:lnSpc>
              <a:spcBef>
                <a:spcPts val="180"/>
              </a:spcBef>
              <a:spcAft>
                <a:spcPts val="0"/>
              </a:spcAft>
              <a:buClr>
                <a:srgbClr val="0070C0"/>
              </a:buClr>
              <a:buSzPts val="1200"/>
              <a:buFont typeface="Noto Sans Symbols"/>
              <a:buChar char="•"/>
              <a:defRPr sz="1600" b="0" i="0" u="none" strike="noStrike" cap="none">
                <a:solidFill>
                  <a:schemeClr val="dk1"/>
                </a:solidFill>
                <a:latin typeface="Corbel"/>
                <a:ea typeface="Corbel"/>
                <a:cs typeface="Corbel"/>
                <a:sym typeface="Corbel"/>
              </a:defRPr>
            </a:lvl4pPr>
            <a:lvl5pPr marL="2286000" marR="0" lvl="4" indent="-304800" algn="l">
              <a:lnSpc>
                <a:spcPct val="120000"/>
              </a:lnSpc>
              <a:spcBef>
                <a:spcPts val="160"/>
              </a:spcBef>
              <a:spcAft>
                <a:spcPts val="0"/>
              </a:spcAft>
              <a:buClr>
                <a:srgbClr val="FFC000"/>
              </a:buClr>
              <a:buSzPts val="1200"/>
              <a:buFont typeface="Noto Sans Symbols"/>
              <a:buChar char="•"/>
              <a:defRPr sz="1600" b="0" i="0" u="none" strike="noStrike" cap="none">
                <a:solidFill>
                  <a:schemeClr val="dk1"/>
                </a:solidFill>
                <a:latin typeface="Corbel"/>
                <a:ea typeface="Corbel"/>
                <a:cs typeface="Corbel"/>
                <a:sym typeface="Corbel"/>
              </a:defRPr>
            </a:lvl5pPr>
            <a:lvl6pPr marL="2743200" marR="0" lvl="5"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6pPr>
            <a:lvl7pPr marL="3200400" marR="0" lvl="6"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7pPr>
            <a:lvl8pPr marL="3657600" marR="0" lvl="7"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8pPr>
            <a:lvl9pPr marL="4114800" marR="0" lvl="8" indent="-304800" algn="l">
              <a:lnSpc>
                <a:spcPct val="120000"/>
              </a:lnSpc>
              <a:spcBef>
                <a:spcPts val="160"/>
              </a:spcBef>
              <a:spcAft>
                <a:spcPts val="16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9pPr>
          </a:lstStyle>
          <a:p>
            <a:endParaRPr/>
          </a:p>
        </p:txBody>
      </p:sp>
      <p:sp>
        <p:nvSpPr>
          <p:cNvPr id="131" name="Google Shape;131;p26"/>
          <p:cNvSpPr txBox="1">
            <a:spLocks noGrp="1"/>
          </p:cNvSpPr>
          <p:nvPr>
            <p:ph type="body" idx="3"/>
          </p:nvPr>
        </p:nvSpPr>
        <p:spPr>
          <a:xfrm>
            <a:off x="4645025" y="1151335"/>
            <a:ext cx="4041900" cy="480000"/>
          </a:xfrm>
          <a:prstGeom prst="rect">
            <a:avLst/>
          </a:prstGeom>
          <a:noFill/>
          <a:ln>
            <a:noFill/>
          </a:ln>
        </p:spPr>
        <p:txBody>
          <a:bodyPr spcFirstLastPara="1" wrap="square" lIns="92075" tIns="46025" rIns="92075" bIns="46025" anchor="b" anchorCtr="0">
            <a:noAutofit/>
          </a:bodyPr>
          <a:lstStyle>
            <a:lvl1pPr marL="457200" marR="0" lvl="0" indent="-228600" algn="l">
              <a:lnSpc>
                <a:spcPct val="120000"/>
              </a:lnSpc>
              <a:spcBef>
                <a:spcPts val="240"/>
              </a:spcBef>
              <a:spcAft>
                <a:spcPts val="0"/>
              </a:spcAft>
              <a:buClr>
                <a:srgbClr val="FF7C80"/>
              </a:buClr>
              <a:buSzPts val="1920"/>
              <a:buFont typeface="Noto Sans Symbols"/>
              <a:buNone/>
              <a:defRPr sz="2400" b="1" i="0" u="none" strike="noStrike" cap="none">
                <a:solidFill>
                  <a:schemeClr val="dk1"/>
                </a:solidFill>
                <a:latin typeface="Corbel"/>
                <a:ea typeface="Corbel"/>
                <a:cs typeface="Corbel"/>
                <a:sym typeface="Corbel"/>
              </a:defRPr>
            </a:lvl1pPr>
            <a:lvl2pPr marL="914400" marR="0" lvl="1" indent="-228600" algn="l">
              <a:lnSpc>
                <a:spcPct val="120000"/>
              </a:lnSpc>
              <a:spcBef>
                <a:spcPts val="240"/>
              </a:spcBef>
              <a:spcAft>
                <a:spcPts val="0"/>
              </a:spcAft>
              <a:buClr>
                <a:srgbClr val="92D050"/>
              </a:buClr>
              <a:buSzPts val="1400"/>
              <a:buFont typeface="Noto Sans Symbols"/>
              <a:buNone/>
              <a:defRPr sz="2000" b="1" i="0" u="none" strike="noStrike" cap="none">
                <a:solidFill>
                  <a:schemeClr val="dk1"/>
                </a:solidFill>
                <a:latin typeface="Corbel"/>
                <a:ea typeface="Corbel"/>
                <a:cs typeface="Corbel"/>
                <a:sym typeface="Corbel"/>
              </a:defRPr>
            </a:lvl2pPr>
            <a:lvl3pPr marL="1371600" marR="0" lvl="2" indent="-228600" algn="l">
              <a:lnSpc>
                <a:spcPct val="120000"/>
              </a:lnSpc>
              <a:spcBef>
                <a:spcPts val="200"/>
              </a:spcBef>
              <a:spcAft>
                <a:spcPts val="0"/>
              </a:spcAft>
              <a:buClr>
                <a:srgbClr val="FF6600"/>
              </a:buClr>
              <a:buSzPts val="1350"/>
              <a:buFont typeface="Noto Sans Symbols"/>
              <a:buNone/>
              <a:defRPr sz="1800" b="1" i="0" u="none" strike="noStrike" cap="none">
                <a:solidFill>
                  <a:schemeClr val="dk1"/>
                </a:solidFill>
                <a:latin typeface="Corbel"/>
                <a:ea typeface="Corbel"/>
                <a:cs typeface="Corbel"/>
                <a:sym typeface="Corbel"/>
              </a:defRPr>
            </a:lvl3pPr>
            <a:lvl4pPr marL="1828800" marR="0" lvl="3" indent="-228600" algn="l">
              <a:lnSpc>
                <a:spcPct val="120000"/>
              </a:lnSpc>
              <a:spcBef>
                <a:spcPts val="180"/>
              </a:spcBef>
              <a:spcAft>
                <a:spcPts val="0"/>
              </a:spcAft>
              <a:buClr>
                <a:srgbClr val="0070C0"/>
              </a:buClr>
              <a:buSzPts val="1200"/>
              <a:buFont typeface="Noto Sans Symbols"/>
              <a:buNone/>
              <a:defRPr sz="1600" b="1" i="0" u="none" strike="noStrike" cap="none">
                <a:solidFill>
                  <a:schemeClr val="dk1"/>
                </a:solidFill>
                <a:latin typeface="Corbel"/>
                <a:ea typeface="Corbel"/>
                <a:cs typeface="Corbel"/>
                <a:sym typeface="Corbel"/>
              </a:defRPr>
            </a:lvl4pPr>
            <a:lvl5pPr marL="2286000" marR="0" lvl="4" indent="-228600" algn="l">
              <a:lnSpc>
                <a:spcPct val="120000"/>
              </a:lnSpc>
              <a:spcBef>
                <a:spcPts val="160"/>
              </a:spcBef>
              <a:spcAft>
                <a:spcPts val="0"/>
              </a:spcAft>
              <a:buClr>
                <a:srgbClr val="FFC000"/>
              </a:buClr>
              <a:buSzPts val="1200"/>
              <a:buFont typeface="Noto Sans Symbols"/>
              <a:buNone/>
              <a:defRPr sz="1600" b="1" i="0" u="none" strike="noStrike" cap="none">
                <a:solidFill>
                  <a:schemeClr val="dk1"/>
                </a:solidFill>
                <a:latin typeface="Corbel"/>
                <a:ea typeface="Corbel"/>
                <a:cs typeface="Corbel"/>
                <a:sym typeface="Corbel"/>
              </a:defRPr>
            </a:lvl5pPr>
            <a:lvl6pPr marL="2743200" marR="0" lvl="5"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6pPr>
            <a:lvl7pPr marL="3200400" marR="0" lvl="6"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7pPr>
            <a:lvl8pPr marL="3657600" marR="0" lvl="7"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8pPr>
            <a:lvl9pPr marL="4114800" marR="0" lvl="8" indent="-228600" algn="l">
              <a:lnSpc>
                <a:spcPct val="120000"/>
              </a:lnSpc>
              <a:spcBef>
                <a:spcPts val="160"/>
              </a:spcBef>
              <a:spcAft>
                <a:spcPts val="160"/>
              </a:spcAft>
              <a:buClr>
                <a:schemeClr val="dk1"/>
              </a:buClr>
              <a:buSzPts val="1200"/>
              <a:buFont typeface="Calibri"/>
              <a:buNone/>
              <a:defRPr sz="1600" b="1" i="0" u="none" strike="noStrike" cap="none">
                <a:solidFill>
                  <a:schemeClr val="dk1"/>
                </a:solidFill>
                <a:latin typeface="Calibri"/>
                <a:ea typeface="Calibri"/>
                <a:cs typeface="Calibri"/>
                <a:sym typeface="Calibri"/>
              </a:defRPr>
            </a:lvl9pPr>
          </a:lstStyle>
          <a:p>
            <a:endParaRPr/>
          </a:p>
        </p:txBody>
      </p:sp>
      <p:sp>
        <p:nvSpPr>
          <p:cNvPr id="132" name="Google Shape;132;p26"/>
          <p:cNvSpPr txBox="1">
            <a:spLocks noGrp="1"/>
          </p:cNvSpPr>
          <p:nvPr>
            <p:ph type="body" idx="4"/>
          </p:nvPr>
        </p:nvSpPr>
        <p:spPr>
          <a:xfrm>
            <a:off x="4645025" y="1631156"/>
            <a:ext cx="4041900" cy="2963400"/>
          </a:xfrm>
          <a:prstGeom prst="rect">
            <a:avLst/>
          </a:prstGeom>
          <a:noFill/>
          <a:ln>
            <a:noFill/>
          </a:ln>
        </p:spPr>
        <p:txBody>
          <a:bodyPr spcFirstLastPara="1" wrap="square" lIns="92075" tIns="46025" rIns="92075" bIns="46025" anchor="t" anchorCtr="0">
            <a:noAutofit/>
          </a:bodyPr>
          <a:lstStyle>
            <a:lvl1pPr marL="457200" marR="0" lvl="0" indent="-350520" algn="l">
              <a:lnSpc>
                <a:spcPct val="120000"/>
              </a:lnSpc>
              <a:spcBef>
                <a:spcPts val="240"/>
              </a:spcBef>
              <a:spcAft>
                <a:spcPts val="0"/>
              </a:spcAft>
              <a:buClr>
                <a:srgbClr val="FF7C80"/>
              </a:buClr>
              <a:buSzPts val="1920"/>
              <a:buFont typeface="Noto Sans Symbols"/>
              <a:buChar char="•"/>
              <a:defRPr sz="2400" b="0" i="0" u="none" strike="noStrike" cap="none">
                <a:solidFill>
                  <a:schemeClr val="dk1"/>
                </a:solidFill>
                <a:latin typeface="Corbel"/>
                <a:ea typeface="Corbel"/>
                <a:cs typeface="Corbel"/>
                <a:sym typeface="Corbel"/>
              </a:defRPr>
            </a:lvl1pPr>
            <a:lvl2pPr marL="914400" marR="0" lvl="1" indent="-317500" algn="l">
              <a:lnSpc>
                <a:spcPct val="120000"/>
              </a:lnSpc>
              <a:spcBef>
                <a:spcPts val="240"/>
              </a:spcBef>
              <a:spcAft>
                <a:spcPts val="0"/>
              </a:spcAft>
              <a:buClr>
                <a:srgbClr val="92D050"/>
              </a:buClr>
              <a:buSzPts val="1400"/>
              <a:buFont typeface="Noto Sans Symbols"/>
              <a:buChar char="•"/>
              <a:defRPr sz="2000" b="0" i="0" u="none" strike="noStrike" cap="none">
                <a:solidFill>
                  <a:schemeClr val="dk1"/>
                </a:solidFill>
                <a:latin typeface="Corbel"/>
                <a:ea typeface="Corbel"/>
                <a:cs typeface="Corbel"/>
                <a:sym typeface="Corbel"/>
              </a:defRPr>
            </a:lvl2pPr>
            <a:lvl3pPr marL="1371600" marR="0" lvl="2" indent="-314325" algn="l">
              <a:lnSpc>
                <a:spcPct val="120000"/>
              </a:lnSpc>
              <a:spcBef>
                <a:spcPts val="200"/>
              </a:spcBef>
              <a:spcAft>
                <a:spcPts val="0"/>
              </a:spcAft>
              <a:buClr>
                <a:srgbClr val="FF6600"/>
              </a:buClr>
              <a:buSzPts val="1350"/>
              <a:buFont typeface="Noto Sans Symbols"/>
              <a:buChar char="•"/>
              <a:defRPr sz="1800" b="0" i="0" u="none" strike="noStrike" cap="none">
                <a:solidFill>
                  <a:schemeClr val="dk1"/>
                </a:solidFill>
                <a:latin typeface="Corbel"/>
                <a:ea typeface="Corbel"/>
                <a:cs typeface="Corbel"/>
                <a:sym typeface="Corbel"/>
              </a:defRPr>
            </a:lvl3pPr>
            <a:lvl4pPr marL="1828800" marR="0" lvl="3" indent="-304800" algn="l">
              <a:lnSpc>
                <a:spcPct val="120000"/>
              </a:lnSpc>
              <a:spcBef>
                <a:spcPts val="180"/>
              </a:spcBef>
              <a:spcAft>
                <a:spcPts val="0"/>
              </a:spcAft>
              <a:buClr>
                <a:srgbClr val="0070C0"/>
              </a:buClr>
              <a:buSzPts val="1200"/>
              <a:buFont typeface="Noto Sans Symbols"/>
              <a:buChar char="•"/>
              <a:defRPr sz="1600" b="0" i="0" u="none" strike="noStrike" cap="none">
                <a:solidFill>
                  <a:schemeClr val="dk1"/>
                </a:solidFill>
                <a:latin typeface="Corbel"/>
                <a:ea typeface="Corbel"/>
                <a:cs typeface="Corbel"/>
                <a:sym typeface="Corbel"/>
              </a:defRPr>
            </a:lvl4pPr>
            <a:lvl5pPr marL="2286000" marR="0" lvl="4" indent="-304800" algn="l">
              <a:lnSpc>
                <a:spcPct val="120000"/>
              </a:lnSpc>
              <a:spcBef>
                <a:spcPts val="160"/>
              </a:spcBef>
              <a:spcAft>
                <a:spcPts val="0"/>
              </a:spcAft>
              <a:buClr>
                <a:srgbClr val="FFC000"/>
              </a:buClr>
              <a:buSzPts val="1200"/>
              <a:buFont typeface="Noto Sans Symbols"/>
              <a:buChar char="•"/>
              <a:defRPr sz="1600" b="0" i="0" u="none" strike="noStrike" cap="none">
                <a:solidFill>
                  <a:schemeClr val="dk1"/>
                </a:solidFill>
                <a:latin typeface="Corbel"/>
                <a:ea typeface="Corbel"/>
                <a:cs typeface="Corbel"/>
                <a:sym typeface="Corbel"/>
              </a:defRPr>
            </a:lvl5pPr>
            <a:lvl6pPr marL="2743200" marR="0" lvl="5"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6pPr>
            <a:lvl7pPr marL="3200400" marR="0" lvl="6"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7pPr>
            <a:lvl8pPr marL="3657600" marR="0" lvl="7"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8pPr>
            <a:lvl9pPr marL="4114800" marR="0" lvl="8" indent="-304800" algn="l">
              <a:lnSpc>
                <a:spcPct val="120000"/>
              </a:lnSpc>
              <a:spcBef>
                <a:spcPts val="160"/>
              </a:spcBef>
              <a:spcAft>
                <a:spcPts val="16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9pPr>
          </a:lstStyle>
          <a:p>
            <a:endParaRPr/>
          </a:p>
        </p:txBody>
      </p:sp>
      <p:sp>
        <p:nvSpPr>
          <p:cNvPr id="133" name="Google Shape;133;p26"/>
          <p:cNvSpPr txBox="1">
            <a:spLocks noGrp="1"/>
          </p:cNvSpPr>
          <p:nvPr>
            <p:ph type="ftr" idx="11"/>
          </p:nvPr>
        </p:nvSpPr>
        <p:spPr>
          <a:xfrm>
            <a:off x="3429000" y="4686300"/>
            <a:ext cx="1828800" cy="342900"/>
          </a:xfrm>
          <a:prstGeom prst="rect">
            <a:avLst/>
          </a:prstGeom>
          <a:noFill/>
          <a:ln>
            <a:noFill/>
          </a:ln>
        </p:spPr>
        <p:txBody>
          <a:bodyPr spcFirstLastPara="1" wrap="square" lIns="92075" tIns="46025" rIns="92075" bIns="460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4" name="Google Shape;134;p26"/>
          <p:cNvSpPr txBox="1">
            <a:spLocks noGrp="1"/>
          </p:cNvSpPr>
          <p:nvPr>
            <p:ph type="sldNum" idx="12"/>
          </p:nvPr>
        </p:nvSpPr>
        <p:spPr>
          <a:xfrm>
            <a:off x="8382000" y="4893469"/>
            <a:ext cx="762000" cy="2499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zh-TW"/>
              <a:t>‹#›</a:t>
            </a:fld>
            <a:endParaRPr/>
          </a:p>
        </p:txBody>
      </p:sp>
      <p:grpSp>
        <p:nvGrpSpPr>
          <p:cNvPr id="135" name="Google Shape;135;p26"/>
          <p:cNvGrpSpPr/>
          <p:nvPr/>
        </p:nvGrpSpPr>
        <p:grpSpPr>
          <a:xfrm>
            <a:off x="387069" y="87474"/>
            <a:ext cx="0" cy="667856"/>
            <a:chOff x="876610" y="694594"/>
            <a:chExt cx="0" cy="890475"/>
          </a:xfrm>
        </p:grpSpPr>
        <p:cxnSp>
          <p:nvCxnSpPr>
            <p:cNvPr id="136" name="Google Shape;136;p26"/>
            <p:cNvCxnSpPr/>
            <p:nvPr/>
          </p:nvCxnSpPr>
          <p:spPr>
            <a:xfrm rot="10800000">
              <a:off x="876610" y="868879"/>
              <a:ext cx="0" cy="180000"/>
            </a:xfrm>
            <a:prstGeom prst="straightConnector1">
              <a:avLst/>
            </a:prstGeom>
            <a:noFill/>
            <a:ln w="57150" cap="flat" cmpd="sng">
              <a:solidFill>
                <a:srgbClr val="E7B4D1"/>
              </a:solidFill>
              <a:prstDash val="solid"/>
              <a:round/>
              <a:headEnd type="none" w="sm" len="sm"/>
              <a:tailEnd type="none" w="sm" len="sm"/>
            </a:ln>
          </p:spPr>
        </p:cxnSp>
        <p:cxnSp>
          <p:nvCxnSpPr>
            <p:cNvPr id="137" name="Google Shape;137;p26"/>
            <p:cNvCxnSpPr/>
            <p:nvPr/>
          </p:nvCxnSpPr>
          <p:spPr>
            <a:xfrm rot="10800000">
              <a:off x="876610" y="694594"/>
              <a:ext cx="0" cy="180000"/>
            </a:xfrm>
            <a:prstGeom prst="straightConnector1">
              <a:avLst/>
            </a:prstGeom>
            <a:noFill/>
            <a:ln w="57150" cap="flat" cmpd="sng">
              <a:solidFill>
                <a:srgbClr val="A7D7D1"/>
              </a:solidFill>
              <a:prstDash val="solid"/>
              <a:round/>
              <a:headEnd type="none" w="sm" len="sm"/>
              <a:tailEnd type="none" w="sm" len="sm"/>
            </a:ln>
          </p:spPr>
        </p:cxnSp>
        <p:cxnSp>
          <p:nvCxnSpPr>
            <p:cNvPr id="138" name="Google Shape;138;p26"/>
            <p:cNvCxnSpPr/>
            <p:nvPr/>
          </p:nvCxnSpPr>
          <p:spPr>
            <a:xfrm rot="10800000">
              <a:off x="876610" y="1046974"/>
              <a:ext cx="0" cy="180000"/>
            </a:xfrm>
            <a:prstGeom prst="straightConnector1">
              <a:avLst/>
            </a:prstGeom>
            <a:noFill/>
            <a:ln w="57150" cap="flat" cmpd="sng">
              <a:solidFill>
                <a:srgbClr val="F6CA6A"/>
              </a:solidFill>
              <a:prstDash val="solid"/>
              <a:round/>
              <a:headEnd type="none" w="sm" len="sm"/>
              <a:tailEnd type="none" w="sm" len="sm"/>
            </a:ln>
          </p:spPr>
        </p:cxnSp>
        <p:cxnSp>
          <p:nvCxnSpPr>
            <p:cNvPr id="139" name="Google Shape;139;p26"/>
            <p:cNvCxnSpPr/>
            <p:nvPr/>
          </p:nvCxnSpPr>
          <p:spPr>
            <a:xfrm rot="10800000">
              <a:off x="876610" y="1225069"/>
              <a:ext cx="0" cy="180000"/>
            </a:xfrm>
            <a:prstGeom prst="straightConnector1">
              <a:avLst/>
            </a:prstGeom>
            <a:noFill/>
            <a:ln w="57150" cap="flat" cmpd="sng">
              <a:solidFill>
                <a:srgbClr val="C0D35B"/>
              </a:solidFill>
              <a:prstDash val="solid"/>
              <a:round/>
              <a:headEnd type="none" w="sm" len="sm"/>
              <a:tailEnd type="none" w="sm" len="sm"/>
            </a:ln>
          </p:spPr>
        </p:cxnSp>
        <p:cxnSp>
          <p:nvCxnSpPr>
            <p:cNvPr id="140" name="Google Shape;140;p26"/>
            <p:cNvCxnSpPr/>
            <p:nvPr/>
          </p:nvCxnSpPr>
          <p:spPr>
            <a:xfrm rot="10800000">
              <a:off x="876610" y="1405069"/>
              <a:ext cx="0" cy="180000"/>
            </a:xfrm>
            <a:prstGeom prst="straightConnector1">
              <a:avLst/>
            </a:prstGeom>
            <a:noFill/>
            <a:ln w="57150" cap="flat" cmpd="sng">
              <a:solidFill>
                <a:srgbClr val="D6D6D4"/>
              </a:solidFill>
              <a:prstDash val="solid"/>
              <a:round/>
              <a:headEnd type="none" w="sm" len="sm"/>
              <a:tailEnd type="none" w="sm" len="sm"/>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大標題 - 上方">
  <p:cSld name="大標題 - 上方">
    <p:spTree>
      <p:nvGrpSpPr>
        <p:cNvPr id="1" name="Shape 141"/>
        <p:cNvGrpSpPr/>
        <p:nvPr/>
      </p:nvGrpSpPr>
      <p:grpSpPr>
        <a:xfrm>
          <a:off x="0" y="0"/>
          <a:ext cx="0" cy="0"/>
          <a:chOff x="0" y="0"/>
          <a:chExt cx="0" cy="0"/>
        </a:xfrm>
      </p:grpSpPr>
      <p:grpSp>
        <p:nvGrpSpPr>
          <p:cNvPr id="142" name="Google Shape;142;p27"/>
          <p:cNvGrpSpPr/>
          <p:nvPr/>
        </p:nvGrpSpPr>
        <p:grpSpPr>
          <a:xfrm>
            <a:off x="0" y="5078960"/>
            <a:ext cx="9143745" cy="64542"/>
            <a:chOff x="0" y="0"/>
            <a:chExt cx="13004900" cy="122400"/>
          </a:xfrm>
        </p:grpSpPr>
        <p:sp>
          <p:nvSpPr>
            <p:cNvPr id="143" name="Google Shape;143;p27"/>
            <p:cNvSpPr/>
            <p:nvPr/>
          </p:nvSpPr>
          <p:spPr>
            <a:xfrm>
              <a:off x="0" y="0"/>
              <a:ext cx="3912300" cy="122400"/>
            </a:xfrm>
            <a:prstGeom prst="rect">
              <a:avLst/>
            </a:prstGeom>
            <a:solidFill>
              <a:srgbClr val="D66962"/>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1500"/>
                <a:buFont typeface="Helvetica Neue"/>
                <a:buNone/>
              </a:pPr>
              <a:endParaRPr sz="1500" b="1" i="0" u="none" strike="noStrike" cap="none">
                <a:solidFill>
                  <a:srgbClr val="000000"/>
                </a:solidFill>
                <a:latin typeface="Helvetica Neue"/>
                <a:ea typeface="Helvetica Neue"/>
                <a:cs typeface="Helvetica Neue"/>
                <a:sym typeface="Helvetica Neue"/>
              </a:endParaRPr>
            </a:p>
          </p:txBody>
        </p:sp>
        <p:sp>
          <p:nvSpPr>
            <p:cNvPr id="144" name="Google Shape;144;p27"/>
            <p:cNvSpPr/>
            <p:nvPr/>
          </p:nvSpPr>
          <p:spPr>
            <a:xfrm>
              <a:off x="3891657" y="0"/>
              <a:ext cx="5221500" cy="122400"/>
            </a:xfrm>
            <a:prstGeom prst="rect">
              <a:avLst/>
            </a:prstGeom>
            <a:solidFill>
              <a:srgbClr val="EFBA57"/>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1500"/>
                <a:buFont typeface="Helvetica Neue"/>
                <a:buNone/>
              </a:pPr>
              <a:endParaRPr sz="1500" b="1" i="0" u="none" strike="noStrike" cap="none">
                <a:solidFill>
                  <a:srgbClr val="000000"/>
                </a:solidFill>
                <a:latin typeface="Helvetica Neue"/>
                <a:ea typeface="Helvetica Neue"/>
                <a:cs typeface="Helvetica Neue"/>
                <a:sym typeface="Helvetica Neue"/>
              </a:endParaRPr>
            </a:p>
          </p:txBody>
        </p:sp>
        <p:sp>
          <p:nvSpPr>
            <p:cNvPr id="145" name="Google Shape;145;p27"/>
            <p:cNvSpPr/>
            <p:nvPr/>
          </p:nvSpPr>
          <p:spPr>
            <a:xfrm>
              <a:off x="9093200" y="0"/>
              <a:ext cx="3911700" cy="122400"/>
            </a:xfrm>
            <a:prstGeom prst="rect">
              <a:avLst/>
            </a:prstGeom>
            <a:solidFill>
              <a:srgbClr val="3068AA"/>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1500"/>
                <a:buFont typeface="Helvetica Neue"/>
                <a:buNone/>
              </a:pPr>
              <a:endParaRPr sz="1500" b="1" i="0" u="none" strike="noStrike" cap="none">
                <a:solidFill>
                  <a:srgbClr val="000000"/>
                </a:solidFill>
                <a:latin typeface="Helvetica Neue"/>
                <a:ea typeface="Helvetica Neue"/>
                <a:cs typeface="Helvetica Neue"/>
                <a:sym typeface="Helvetica Neue"/>
              </a:endParaRPr>
            </a:p>
          </p:txBody>
        </p:sp>
      </p:grpSp>
      <p:pic>
        <p:nvPicPr>
          <p:cNvPr id="146" name="Google Shape;146;p27" descr="影像"/>
          <p:cNvPicPr preferRelativeResize="0"/>
          <p:nvPr/>
        </p:nvPicPr>
        <p:blipFill rotWithShape="1">
          <a:blip r:embed="rId2">
            <a:alphaModFix amt="18340"/>
          </a:blip>
          <a:srcRect/>
          <a:stretch/>
        </p:blipFill>
        <p:spPr>
          <a:xfrm>
            <a:off x="7054368" y="4866641"/>
            <a:ext cx="1522148" cy="201068"/>
          </a:xfrm>
          <a:prstGeom prst="rect">
            <a:avLst/>
          </a:prstGeom>
          <a:noFill/>
          <a:ln>
            <a:noFill/>
          </a:ln>
        </p:spPr>
      </p:pic>
      <p:pic>
        <p:nvPicPr>
          <p:cNvPr id="147" name="Google Shape;147;p27" descr="影像"/>
          <p:cNvPicPr preferRelativeResize="0"/>
          <p:nvPr/>
        </p:nvPicPr>
        <p:blipFill rotWithShape="1">
          <a:blip r:embed="rId3">
            <a:alphaModFix/>
          </a:blip>
          <a:srcRect/>
          <a:stretch/>
        </p:blipFill>
        <p:spPr>
          <a:xfrm>
            <a:off x="-59754" y="4439326"/>
            <a:ext cx="1355227" cy="648484"/>
          </a:xfrm>
          <a:prstGeom prst="rect">
            <a:avLst/>
          </a:prstGeom>
          <a:noFill/>
          <a:ln>
            <a:noFill/>
          </a:ln>
        </p:spPr>
      </p:pic>
      <p:cxnSp>
        <p:nvCxnSpPr>
          <p:cNvPr id="148" name="Google Shape;148;p27"/>
          <p:cNvCxnSpPr/>
          <p:nvPr/>
        </p:nvCxnSpPr>
        <p:spPr>
          <a:xfrm>
            <a:off x="552118" y="748534"/>
            <a:ext cx="8026500" cy="0"/>
          </a:xfrm>
          <a:prstGeom prst="straightConnector1">
            <a:avLst/>
          </a:prstGeom>
          <a:noFill/>
          <a:ln w="12700" cap="flat" cmpd="sng">
            <a:solidFill>
              <a:srgbClr val="262627"/>
            </a:solidFill>
            <a:prstDash val="solid"/>
            <a:miter lim="400000"/>
            <a:headEnd type="none" w="sm" len="sm"/>
            <a:tailEnd type="diamond" w="med" len="med"/>
          </a:ln>
        </p:spPr>
      </p:cxnSp>
      <p:sp>
        <p:nvSpPr>
          <p:cNvPr id="149" name="Google Shape;149;p27"/>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marR="0" lvl="0"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6"/>
          <p:cNvSpPr txBox="1"/>
          <p:nvPr/>
        </p:nvSpPr>
        <p:spPr>
          <a:xfrm>
            <a:off x="2192025" y="813500"/>
            <a:ext cx="5226600" cy="2501100"/>
          </a:xfrm>
          <a:prstGeom prst="rect">
            <a:avLst/>
          </a:prstGeom>
          <a:noFill/>
          <a:ln>
            <a:noFill/>
          </a:ln>
        </p:spPr>
        <p:txBody>
          <a:bodyPr spcFirstLastPara="1" wrap="square" lIns="91425" tIns="91425" rIns="91425" bIns="91425" anchor="ctr" anchorCtr="0">
            <a:noAutofit/>
          </a:bodyPr>
          <a:lstStyle/>
          <a:p>
            <a:pPr marL="0" marR="0" lvl="0" indent="7848600" algn="ctr" rtl="0">
              <a:lnSpc>
                <a:spcPct val="115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a:p>
            <a:pPr marL="0" marR="0" lvl="0" indent="0" algn="ctr" rtl="0">
              <a:lnSpc>
                <a:spcPct val="200000"/>
              </a:lnSpc>
              <a:spcBef>
                <a:spcPts val="0"/>
              </a:spcBef>
              <a:spcAft>
                <a:spcPts val="0"/>
              </a:spcAft>
              <a:buClr>
                <a:srgbClr val="000000"/>
              </a:buClr>
              <a:buSzPts val="1800"/>
              <a:buFont typeface="Arial"/>
              <a:buNone/>
            </a:pPr>
            <a:r>
              <a:rPr lang="zh-TW" sz="1800" b="0" i="0" u="none" strike="noStrike" cap="none">
                <a:solidFill>
                  <a:srgbClr val="1A1A1A"/>
                </a:solidFill>
                <a:latin typeface="Arial"/>
                <a:ea typeface="Arial"/>
                <a:cs typeface="Arial"/>
                <a:sym typeface="Arial"/>
              </a:rPr>
              <a:t>「版權聲明頁」</a:t>
            </a:r>
            <a:endParaRPr sz="1800" b="0" i="0" u="none" strike="noStrike" cap="none">
              <a:solidFill>
                <a:srgbClr val="1A1A1A"/>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300"/>
              <a:buFont typeface="Arial"/>
              <a:buNone/>
            </a:pPr>
            <a:r>
              <a:rPr lang="zh-TW" sz="1300" b="0" i="0" u="none" strike="noStrike" cap="none">
                <a:solidFill>
                  <a:srgbClr val="1A1A1A"/>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sz="1300" b="0" i="0" u="none" strike="noStrike" cap="none">
              <a:solidFill>
                <a:srgbClr val="1A1A1A"/>
              </a:solidFill>
              <a:latin typeface="Arial"/>
              <a:ea typeface="Arial"/>
              <a:cs typeface="Arial"/>
              <a:sym typeface="Arial"/>
            </a:endParaRPr>
          </a:p>
        </p:txBody>
      </p:sp>
      <p:sp>
        <p:nvSpPr>
          <p:cNvPr id="22" name="Google Shape;22;p6"/>
          <p:cNvSpPr txBox="1"/>
          <p:nvPr/>
        </p:nvSpPr>
        <p:spPr>
          <a:xfrm>
            <a:off x="4047325" y="4337825"/>
            <a:ext cx="1331400" cy="214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zh-TW" sz="1000" b="0" i="0" u="none" strike="noStrike" cap="none">
                <a:solidFill>
                  <a:srgbClr val="000000"/>
                </a:solidFill>
                <a:latin typeface="Arial"/>
                <a:ea typeface="Arial"/>
                <a:cs typeface="Arial"/>
                <a:sym typeface="Arial"/>
              </a:rPr>
              <a:t>– 台灣人工智慧學校</a:t>
            </a:r>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81061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D6DA7"/>
              </a:buClr>
              <a:buSzPts val="3400"/>
              <a:buFont typeface="Verdana"/>
              <a:buNone/>
              <a:defRPr sz="3400" b="0" i="0" u="none" strike="noStrike" cap="none">
                <a:solidFill>
                  <a:srgbClr val="1D6DA7"/>
                </a:solidFill>
                <a:latin typeface="Verdana"/>
                <a:ea typeface="Verdana"/>
                <a:cs typeface="Verdana"/>
                <a:sym typeface="Verdan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grpSp>
        <p:nvGrpSpPr>
          <p:cNvPr id="54" name="Google Shape;54;p13"/>
          <p:cNvGrpSpPr/>
          <p:nvPr/>
        </p:nvGrpSpPr>
        <p:grpSpPr>
          <a:xfrm>
            <a:off x="125" y="5103467"/>
            <a:ext cx="9143745" cy="40025"/>
            <a:chOff x="0" y="0"/>
            <a:chExt cx="13004900" cy="122400"/>
          </a:xfrm>
        </p:grpSpPr>
        <p:sp>
          <p:nvSpPr>
            <p:cNvPr id="55" name="Google Shape;55;p13"/>
            <p:cNvSpPr/>
            <p:nvPr/>
          </p:nvSpPr>
          <p:spPr>
            <a:xfrm>
              <a:off x="0" y="0"/>
              <a:ext cx="3912300" cy="122400"/>
            </a:xfrm>
            <a:prstGeom prst="rect">
              <a:avLst/>
            </a:prstGeom>
            <a:solidFill>
              <a:srgbClr val="D66962"/>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 name="Google Shape;56;p13"/>
            <p:cNvSpPr/>
            <p:nvPr/>
          </p:nvSpPr>
          <p:spPr>
            <a:xfrm>
              <a:off x="3891657" y="0"/>
              <a:ext cx="5221500" cy="122400"/>
            </a:xfrm>
            <a:prstGeom prst="rect">
              <a:avLst/>
            </a:prstGeom>
            <a:solidFill>
              <a:srgbClr val="EFBA57"/>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 name="Google Shape;57;p13"/>
            <p:cNvSpPr/>
            <p:nvPr/>
          </p:nvSpPr>
          <p:spPr>
            <a:xfrm>
              <a:off x="9093200" y="0"/>
              <a:ext cx="3911700" cy="122400"/>
            </a:xfrm>
            <a:prstGeom prst="rect">
              <a:avLst/>
            </a:prstGeom>
            <a:solidFill>
              <a:srgbClr val="3068A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9" r:id="rId10"/>
    <p:sldLayoutId id="2147483670" r:id="rId11"/>
    <p:sldLayoutId id="2147483671" r:id="rId12"/>
    <p:sldLayoutId id="2147483672" r:id="rId13"/>
    <p:sldLayoutId id="214748368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2.emf"/><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23.png"/><Relationship Id="rId9" Type="http://schemas.openxmlformats.org/officeDocument/2006/relationships/image" Target="../media/image26.tiff"/></Relationships>
</file>

<file path=ppt/slides/_rels/slide100.xml.rels><?xml version="1.0" encoding="UTF-8" standalone="yes"?>
<Relationships xmlns="http://schemas.openxmlformats.org/package/2006/relationships"><Relationship Id="rId3" Type="http://schemas.openxmlformats.org/officeDocument/2006/relationships/hyperlink" Target="https://colab.research.google.com/drive/1NrTfe6hYbWfwSqxFyRlfwovmQq0rM2Hu?authuser=7" TargetMode="External"/><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0.xml"/><Relationship Id="rId1" Type="http://schemas.openxmlformats.org/officeDocument/2006/relationships/slideLayout" Target="../slideLayouts/slideLayout13.xml"/><Relationship Id="rId4" Type="http://schemas.openxmlformats.org/officeDocument/2006/relationships/hyperlink" Target="https://colab.research.google.com/drive/1GzcCJ0AKNoXK5YM-zO1dbYB64Su8ImEM?authuser=7"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colab.research.google.com/drive/1GzcCJ0AKNoXK5YM-zO1dbYB64Su8ImEM?authuser=7" TargetMode="External"/><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hyperlink" Target="http://jmlr.org/papers/volume15/srivastava14a.old/srivastava14a.pdf" TargetMode="External"/><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hyperlink" Target="http://www.iro.umontreal.ca/~bengioy/dlbook/" TargetMode="External"/><Relationship Id="rId2" Type="http://schemas.openxmlformats.org/officeDocument/2006/relationships/notesSlide" Target="../notesSlides/notesSlide106.xml"/><Relationship Id="rId1" Type="http://schemas.openxmlformats.org/officeDocument/2006/relationships/slideLayout" Target="../slideLayouts/slideLayout13.xml"/><Relationship Id="rId6" Type="http://schemas.openxmlformats.org/officeDocument/2006/relationships/image" Target="../media/image103.jpg"/><Relationship Id="rId5" Type="http://schemas.openxmlformats.org/officeDocument/2006/relationships/hyperlink" Target="http://speech.ee.ntu.edu.tw/~tlkagk/courses_MLSD15_2.html" TargetMode="External"/><Relationship Id="rId4" Type="http://schemas.openxmlformats.org/officeDocument/2006/relationships/hyperlink" Target="https://www.coursera.org/specializations/deep-learning"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07.xml"/><Relationship Id="rId1" Type="http://schemas.openxmlformats.org/officeDocument/2006/relationships/slideLayout" Target="../slideLayouts/slideLayout13.xml"/><Relationship Id="rId4" Type="http://schemas.openxmlformats.org/officeDocument/2006/relationships/hyperlink" Target="mailto:4wylie@aiacademy.tw"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hyperlink" Target="https://drive.google.com/drive/folders/1P65-eQXUqM12GJpIPl89pGy2g9ACz6AE?usp=sharing"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hyperlink" Target="https://drive.google.com/file/d/1pJjIu_FcxH5MuXw08XIvCB_uQCYajuGC/view?usp=sharing"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kaggle.com/semioniy/predictemall"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hyperlink" Target="https://www.kaggle.com/kostyabahshetsyan/pokemon-geolocation-visualisations" TargetMode="Externa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s://colab.research.google.com/drive/1pJjIu_FcxH5MuXw08XIvCB_uQCYajuGC?authuser=7"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hyperlink" Target="https://colab.research.google.com/drive/1pJjIu_FcxH5MuXw08XIvCB_uQCYajuGC?authuser=7" TargetMode="Externa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colab.research.google.com/drive/1pJjIu_FcxH5MuXw08XIvCB_uQCYajuGC?authuser=7"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hyperlink" Target="https://colab.research.google.com/drive/1pJjIu_FcxH5MuXw08XIvCB_uQCYajuGC?authuser=7"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8.tiff"/></Relationships>
</file>

<file path=ppt/slides/_rels/slide3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hyperlink" Target="https://colab.research.google.com/drive/1PP920ca_UegY1yZ2RFSo-7CKYhi8orZz?authuser=7"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scikit-learn.org/stable/modules/preprocessing.html"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49.tiff"/></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hyperlink" Target="https://colab.research.google.com/drive/1PP920ca_UegY1yZ2RFSo-7CKYhi8orZz?authuser=7"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s://colab.research.google.com/drive/1PP920ca_UegY1yZ2RFSo-7CKYhi8orZz?authuser=7"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colab.research.google.com/drive/1pJjIu_FcxH5MuXw08XIvCB_uQCYajuGC?authuser=7" TargetMode="External"/><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hyperlink" Target="https://colab.research.google.com/drive/1PP920ca_UegY1yZ2RFSo-7CKYhi8orZz?authuser=7"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hyperlink" Target="https://colab.research.google.com/drive/1bU4S1OtgL_J5FpKfdTSUZViBhPPX4O_5?authuser=7" TargetMode="External"/><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3" Type="http://schemas.openxmlformats.org/officeDocument/2006/relationships/hyperlink" Target="https://colab.research.google.com/drive/1bU4S1OtgL_J5FpKfdTSUZViBhPPX4O_5?authuser=7" TargetMode="External"/><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hyperlink" Target="https://colab.research.google.com/drive/1bU4S1OtgL_J5FpKfdTSUZViBhPPX4O_5?authuser=7"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hyperlink" Target="https://colab.research.google.com/drive/1bU4S1OtgL_J5FpKfdTSUZViBhPPX4O_5?authuser=7"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hyperlink" Target="https://colab.research.google.com/drive/1bU4S1OtgL_J5FpKfdTSUZViBhPPX4O_5?authuser=7"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hyperlink" Target="https://colab.research.google.com/drive/1bU4S1OtgL_J5FpKfdTSUZViBhPPX4O_5?authuser=7" TargetMode="External"/></Relationships>
</file>

<file path=ppt/slides/_rels/slide4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1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hyperlink" Target="https://colab.research.google.com/drive/1bU4S1OtgL_J5FpKfdTSUZViBhPPX4O_5?authuser=7"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colab.research.google.com/drive/1bU4S1OtgL_J5FpKfdTSUZViBhPPX4O_5?authuser=7" TargetMode="External"/><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s://colab.research.google.com/drive/1bU4S1OtgL_J5FpKfdTSUZViBhPPX4O_5?authuser=7" TargetMode="External"/><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hyperlink" Target="https://colab.research.google.com/drive/1bU4S1OtgL_J5FpKfdTSUZViBhPPX4O_5?authuser=7" TargetMode="External"/><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hyperlink" Target="https://colab.research.google.com/drive/1bU4S1OtgL_J5FpKfdTSUZViBhPPX4O_5?authuser=7"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hyperlink" Target="https://colab.research.google.com/drive/1bU4S1OtgL_J5FpKfdTSUZViBhPPX4O_5?authuser=7" TargetMode="External"/><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hdyen/hands-on-dl/raw/master/PKGO/dataset/pkgo_nyc_class5.csv.bz2" TargetMode="External"/><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hyperlink" Target="https://colab.research.google.com/drive/1bU4S1OtgL_J5FpKfdTSUZViBhPPX4O_5?authuser=7"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colab.research.google.com/drive/1bU4S1OtgL_J5FpKfdTSUZViBhPPX4O_5?authuser=7" TargetMode="External"/><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hyperlink" Target="https://colab.research.google.com/drive/1Qe6LG5P1a8U0aGYgKlwK7LFatk9XaBR-?authuser=7" TargetMode="External"/><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hyperlink" Target="https://colab.research.google.com/drive/1Qe6LG5P1a8U0aGYgKlwK7LFatk9XaBR-?authuser=7" TargetMode="External"/><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16.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7.png"/><Relationship Id="rId7"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1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1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4.tiff"/></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hyperlink" Target="https://colab.research.google.com/drive/1Qe6LG5P1a8U0aGYgKlwK7LFatk9XaBR-?authuser=7"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hyperlink" Target="http://jmlr.org/proceedings/papers/v9/glorot10a/glorot10a.pdf"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hyperlink" Target="https://colab.research.google.com/drive/1Qe6LG5P1a8U0aGYgKlwK7LFatk9XaBR-?authuser=7" TargetMode="External"/><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hyperlink" Target="https://colab.research.google.com/drive/1zZO4K9RZkZ_gAI9Lo15XfY4UzWmroWpR?authuser=7" TargetMode="External"/><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hyperlink" Target="https://colab.research.google.com/drive/1zZO4K9RZkZ_gAI9Lo15XfY4UzWmroWpR?authuser=7" TargetMode="External"/><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67.xml.rels><?xml version="1.0" encoding="UTF-8" standalone="yes"?>
<Relationships xmlns="http://schemas.openxmlformats.org/package/2006/relationships"><Relationship Id="rId3" Type="http://schemas.openxmlformats.org/officeDocument/2006/relationships/hyperlink" Target="https://colab.research.google.com/drive/1zZO4K9RZkZ_gAI9Lo15XfY4UzWmroWpR?authuser=7" TargetMode="External"/><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hyperlink" Target="https://colab.research.google.com/drive/1R1KTjctqG60UZr57UsNGLrJOwYMRWj55?authuser=7" TargetMode="External"/><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hyperlink" Target="https://colab.research.google.com/drive/1R1KTjctqG60UZr57UsNGLrJOwYMRWj55?authuser=7" TargetMode="External"/><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hyperlink" Target="https://colab.research.google.com/drive/1R1KTjctqG60UZr57UsNGLrJOwYMRWj55?authuser=7" TargetMode="External"/><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hyperlink" Target="https://colab.research.google.com/drive/1cmZNHVvj4rnvZhDFg4XqhBNhtpGCzBI2?authuser=7" TargetMode="External"/><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3.xml"/><Relationship Id="rId4" Type="http://schemas.openxmlformats.org/officeDocument/2006/relationships/image" Target="../media/image18.tiff"/></Relationships>
</file>

<file path=ppt/slides/_rels/slide8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notesSlide" Target="../notesSlides/notesSlide75.xml"/><Relationship Id="rId1" Type="http://schemas.openxmlformats.org/officeDocument/2006/relationships/slideLayout" Target="../slideLayouts/slideLayout13.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6.xml"/><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93.png"/><Relationship Id="rId4" Type="http://schemas.openxmlformats.org/officeDocument/2006/relationships/image" Target="../media/image9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94.gif"/><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hyperlink" Target="https://colab.research.google.com/drive/1cmZNHVvj4rnvZhDFg4XqhBNhtpGCzBI2?authuser=7" TargetMode="External"/><Relationship Id="rId2" Type="http://schemas.openxmlformats.org/officeDocument/2006/relationships/notesSlide" Target="../notesSlides/notesSlide79.xml"/><Relationship Id="rId1" Type="http://schemas.openxmlformats.org/officeDocument/2006/relationships/slideLayout" Target="../slideLayouts/slideLayout13.xml"/><Relationship Id="rId4" Type="http://schemas.openxmlformats.org/officeDocument/2006/relationships/image" Target="../media/image95.png"/></Relationships>
</file>

<file path=ppt/slides/_rels/slide85.xml.rels><?xml version="1.0" encoding="UTF-8" standalone="yes"?>
<Relationships xmlns="http://schemas.openxmlformats.org/package/2006/relationships"><Relationship Id="rId3" Type="http://schemas.openxmlformats.org/officeDocument/2006/relationships/hyperlink" Target="https://colab.research.google.com/drive/1cmZNHVvj4rnvZhDFg4XqhBNhtpGCzBI2?authuser=7" TargetMode="External"/><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hyperlink" Target="https://colab.research.google.com/drive/1FKEyuodOyPW5RQ_gEh9hGpwVgywA3AMh?authuser=7" TargetMode="External"/><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hyperlink" Target="https://colab.research.google.com/drive/1FKEyuodOyPW5RQ_gEh9hGpwVgywA3AMh?authuser=7" TargetMode="External"/><Relationship Id="rId2" Type="http://schemas.openxmlformats.org/officeDocument/2006/relationships/notesSlide" Target="../notesSlides/notesSlide83.xml"/><Relationship Id="rId1" Type="http://schemas.openxmlformats.org/officeDocument/2006/relationships/slideLayout" Target="../slideLayouts/slideLayout13.xml"/><Relationship Id="rId4" Type="http://schemas.openxmlformats.org/officeDocument/2006/relationships/image" Target="../media/image96.png"/></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4.xml"/><Relationship Id="rId1" Type="http://schemas.openxmlformats.org/officeDocument/2006/relationships/slideLayout" Target="../slideLayouts/slideLayout13.xml"/><Relationship Id="rId4" Type="http://schemas.openxmlformats.org/officeDocument/2006/relationships/hyperlink" Target="https://colab.research.google.com/drive/1FKEyuodOyPW5RQ_gEh9hGpwVgywA3AMh?authuser=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21.emf"/><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hyperlink" Target="https://zh.wikipedia.org/wiki/%E9%81%8E%E9%81%A9" TargetMode="External"/><Relationship Id="rId2" Type="http://schemas.openxmlformats.org/officeDocument/2006/relationships/notesSlide" Target="../notesSlides/notesSlide86.xml"/><Relationship Id="rId1" Type="http://schemas.openxmlformats.org/officeDocument/2006/relationships/slideLayout" Target="../slideLayouts/slideLayout13.xml"/><Relationship Id="rId4" Type="http://schemas.openxmlformats.org/officeDocument/2006/relationships/image" Target="../media/image99.png"/></Relationships>
</file>

<file path=ppt/slides/_rels/slide92.xml.rels><?xml version="1.0" encoding="UTF-8" standalone="yes"?>
<Relationships xmlns="http://schemas.openxmlformats.org/package/2006/relationships"><Relationship Id="rId3" Type="http://schemas.openxmlformats.org/officeDocument/2006/relationships/hyperlink" Target="https://zh.wikipedia.org/wiki/%E9%81%8E%E9%81%A9" TargetMode="External"/><Relationship Id="rId2" Type="http://schemas.openxmlformats.org/officeDocument/2006/relationships/notesSlide" Target="../notesSlides/notesSlide87.xml"/><Relationship Id="rId1" Type="http://schemas.openxmlformats.org/officeDocument/2006/relationships/slideLayout" Target="../slideLayouts/slideLayout13.xml"/><Relationship Id="rId4" Type="http://schemas.openxmlformats.org/officeDocument/2006/relationships/image" Target="../media/image99.png"/></Relationships>
</file>

<file path=ppt/slides/_rels/slide93.xml.rels><?xml version="1.0" encoding="UTF-8" standalone="yes"?>
<Relationships xmlns="http://schemas.openxmlformats.org/package/2006/relationships"><Relationship Id="rId3" Type="http://schemas.openxmlformats.org/officeDocument/2006/relationships/hyperlink" Target="https://colab.research.google.com/drive/1FKEyuodOyPW5RQ_gEh9hGpwVgywA3AMh?authuser=7" TargetMode="External"/><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4.xml"/><Relationship Id="rId1" Type="http://schemas.openxmlformats.org/officeDocument/2006/relationships/slideLayout" Target="../slideLayouts/slideLayout13.xml"/><Relationship Id="rId5" Type="http://schemas.openxmlformats.org/officeDocument/2006/relationships/hyperlink" Target="https://colab.research.google.com/drive/1NrTfe6hYbWfwSqxFyRlfwovmQq0rM2Hu?authuser=7" TargetMode="External"/><Relationship Id="rId4" Type="http://schemas.openxmlformats.org/officeDocument/2006/relationships/image" Target="../media/image10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0"/>
          <p:cNvSpPr txBox="1">
            <a:spLocks noGrp="1"/>
          </p:cNvSpPr>
          <p:nvPr>
            <p:ph type="ctrTitle"/>
          </p:nvPr>
        </p:nvSpPr>
        <p:spPr>
          <a:xfrm>
            <a:off x="311708" y="1582775"/>
            <a:ext cx="8520600" cy="2052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zh-TW"/>
              <a:t>手把手深度學習實務</a:t>
            </a:r>
            <a:endParaRPr/>
          </a:p>
        </p:txBody>
      </p:sp>
      <p:sp>
        <p:nvSpPr>
          <p:cNvPr id="256" name="Google Shape;256;p40"/>
          <p:cNvSpPr txBox="1">
            <a:spLocks noGrp="1"/>
          </p:cNvSpPr>
          <p:nvPr>
            <p:ph type="subTitle" idx="1"/>
          </p:nvPr>
        </p:nvSpPr>
        <p:spPr>
          <a:xfrm>
            <a:off x="253179" y="3030416"/>
            <a:ext cx="8520600" cy="6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zh-TW"/>
              <a:t>經理人研習班課程</a:t>
            </a:r>
            <a:endParaRPr/>
          </a:p>
        </p:txBody>
      </p:sp>
      <p:sp>
        <p:nvSpPr>
          <p:cNvPr id="257" name="Google Shape;257;p40"/>
          <p:cNvSpPr txBox="1"/>
          <p:nvPr/>
        </p:nvSpPr>
        <p:spPr>
          <a:xfrm>
            <a:off x="4849950" y="3594100"/>
            <a:ext cx="1199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TW" sz="1800" b="0" i="0" u="none" strike="noStrike" cap="none" dirty="0">
                <a:solidFill>
                  <a:srgbClr val="9B9B9B"/>
                </a:solidFill>
                <a:latin typeface="Verdana"/>
                <a:ea typeface="Verdana"/>
                <a:cs typeface="Verdana"/>
                <a:sym typeface="Verdana"/>
              </a:rPr>
              <a:t>TA </a:t>
            </a:r>
            <a:r>
              <a:rPr lang="en-US" altLang="zh-TW" sz="1800" b="0" i="0" u="none" strike="noStrike" cap="none" dirty="0">
                <a:solidFill>
                  <a:srgbClr val="9B9B9B"/>
                </a:solidFill>
                <a:latin typeface="Verdana"/>
                <a:ea typeface="Verdana"/>
                <a:cs typeface="Verdana"/>
                <a:sym typeface="Verdana"/>
              </a:rPr>
              <a:t>Andy</a:t>
            </a:r>
            <a:endParaRPr sz="1800" b="0" i="0" u="none" strike="noStrike" cap="none" dirty="0">
              <a:solidFill>
                <a:srgbClr val="9B9B9B"/>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3172764-892C-F74E-B821-38E1D0DE48AB}"/>
              </a:ext>
            </a:extLst>
          </p:cNvPr>
          <p:cNvPicPr>
            <a:picLocks noChangeAspect="1"/>
          </p:cNvPicPr>
          <p:nvPr/>
        </p:nvPicPr>
        <p:blipFill>
          <a:blip r:embed="rId3"/>
          <a:stretch>
            <a:fillRect/>
          </a:stretch>
        </p:blipFill>
        <p:spPr>
          <a:xfrm>
            <a:off x="2678212" y="2307045"/>
            <a:ext cx="3787575" cy="1912917"/>
          </a:xfrm>
          <a:prstGeom prst="rect">
            <a:avLst/>
          </a:prstGeom>
        </p:spPr>
      </p:pic>
      <p:sp>
        <p:nvSpPr>
          <p:cNvPr id="2" name="Title 1">
            <a:extLst>
              <a:ext uri="{FF2B5EF4-FFF2-40B4-BE49-F238E27FC236}">
                <a16:creationId xmlns:a16="http://schemas.microsoft.com/office/drawing/2014/main" id="{0A53D081-BDA8-6343-8E49-8EABCADA64D6}"/>
              </a:ext>
            </a:extLst>
          </p:cNvPr>
          <p:cNvSpPr>
            <a:spLocks noGrp="1"/>
          </p:cNvSpPr>
          <p:nvPr>
            <p:ph type="title"/>
          </p:nvPr>
        </p:nvSpPr>
        <p:spPr/>
        <p:txBody>
          <a:bodyPr/>
          <a:lstStyle/>
          <a:p>
            <a:r>
              <a:rPr lang="zh-CN" altLang="en-US" dirty="0"/>
              <a:t>神秘的黑盒子？</a:t>
            </a:r>
            <a:endParaRPr lang="en-US" dirty="0"/>
          </a:p>
        </p:txBody>
      </p:sp>
      <p:sp>
        <p:nvSpPr>
          <p:cNvPr id="6" name="Rounded Rectangle 5">
            <a:extLst>
              <a:ext uri="{FF2B5EF4-FFF2-40B4-BE49-F238E27FC236}">
                <a16:creationId xmlns:a16="http://schemas.microsoft.com/office/drawing/2014/main" id="{BC136F08-880A-AC4B-928C-762E655EC50E}"/>
              </a:ext>
            </a:extLst>
          </p:cNvPr>
          <p:cNvSpPr/>
          <p:nvPr/>
        </p:nvSpPr>
        <p:spPr>
          <a:xfrm>
            <a:off x="1122292" y="1055119"/>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691BCA1-C675-5A4D-ADA5-B220E65B8A51}"/>
              </a:ext>
            </a:extLst>
          </p:cNvPr>
          <p:cNvSpPr/>
          <p:nvPr/>
        </p:nvSpPr>
        <p:spPr>
          <a:xfrm>
            <a:off x="1204416" y="1104214"/>
            <a:ext cx="723275" cy="307777"/>
          </a:xfrm>
          <a:prstGeom prst="rect">
            <a:avLst/>
          </a:prstGeom>
        </p:spPr>
        <p:txBody>
          <a:bodyPr wrap="square">
            <a:spAutoFit/>
          </a:bodyPr>
          <a:lstStyle/>
          <a:p>
            <a:pPr algn="ctr"/>
            <a:r>
              <a:rPr lang="zh-CN" altLang="en-US" b="1" dirty="0">
                <a:solidFill>
                  <a:schemeClr val="tx1">
                    <a:lumMod val="65000"/>
                    <a:lumOff val="35000"/>
                  </a:schemeClr>
                </a:solidFill>
              </a:rPr>
              <a:t>輸入</a:t>
            </a:r>
            <a:endParaRPr lang="en-US" b="1" dirty="0">
              <a:solidFill>
                <a:schemeClr val="tx1">
                  <a:lumMod val="65000"/>
                  <a:lumOff val="35000"/>
                </a:schemeClr>
              </a:solidFill>
            </a:endParaRPr>
          </a:p>
        </p:txBody>
      </p:sp>
      <p:sp>
        <p:nvSpPr>
          <p:cNvPr id="8" name="Rounded Rectangle 7">
            <a:extLst>
              <a:ext uri="{FF2B5EF4-FFF2-40B4-BE49-F238E27FC236}">
                <a16:creationId xmlns:a16="http://schemas.microsoft.com/office/drawing/2014/main" id="{7142D976-78A5-6441-9F87-24DF96E92EBE}"/>
              </a:ext>
            </a:extLst>
          </p:cNvPr>
          <p:cNvSpPr/>
          <p:nvPr/>
        </p:nvSpPr>
        <p:spPr>
          <a:xfrm>
            <a:off x="4142564" y="1055121"/>
            <a:ext cx="900551" cy="405965"/>
          </a:xfrm>
          <a:prstGeom prst="roundRect">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8285F55-5D6F-5148-9AAF-683227F0CCA7}"/>
              </a:ext>
            </a:extLst>
          </p:cNvPr>
          <p:cNvSpPr/>
          <p:nvPr/>
        </p:nvSpPr>
        <p:spPr>
          <a:xfrm>
            <a:off x="4300130" y="1104214"/>
            <a:ext cx="543739" cy="307777"/>
          </a:xfrm>
          <a:prstGeom prst="rect">
            <a:avLst/>
          </a:prstGeom>
        </p:spPr>
        <p:txBody>
          <a:bodyPr wrap="none">
            <a:spAutoFit/>
          </a:bodyPr>
          <a:lstStyle/>
          <a:p>
            <a:pPr algn="ctr"/>
            <a:r>
              <a:rPr lang="zh-CN" altLang="en-US" b="1" dirty="0">
                <a:solidFill>
                  <a:schemeClr val="tx1">
                    <a:lumMod val="65000"/>
                    <a:lumOff val="35000"/>
                  </a:schemeClr>
                </a:solidFill>
              </a:rPr>
              <a:t>加工</a:t>
            </a:r>
            <a:endParaRPr lang="en-US" b="1" dirty="0">
              <a:solidFill>
                <a:schemeClr val="tx1">
                  <a:lumMod val="65000"/>
                  <a:lumOff val="35000"/>
                </a:schemeClr>
              </a:solidFill>
            </a:endParaRPr>
          </a:p>
        </p:txBody>
      </p:sp>
      <p:sp>
        <p:nvSpPr>
          <p:cNvPr id="10" name="Rounded Rectangle 9">
            <a:extLst>
              <a:ext uri="{FF2B5EF4-FFF2-40B4-BE49-F238E27FC236}">
                <a16:creationId xmlns:a16="http://schemas.microsoft.com/office/drawing/2014/main" id="{E523D1D9-1875-6044-BF9D-B5351E0A3B64}"/>
              </a:ext>
            </a:extLst>
          </p:cNvPr>
          <p:cNvSpPr/>
          <p:nvPr/>
        </p:nvSpPr>
        <p:spPr>
          <a:xfrm>
            <a:off x="7135997" y="1049790"/>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A53E85-F3AE-2A45-9841-ADF2CFCE965D}"/>
              </a:ext>
            </a:extLst>
          </p:cNvPr>
          <p:cNvSpPr/>
          <p:nvPr/>
        </p:nvSpPr>
        <p:spPr>
          <a:xfrm>
            <a:off x="7218121" y="1098885"/>
            <a:ext cx="723275" cy="307777"/>
          </a:xfrm>
          <a:prstGeom prst="rect">
            <a:avLst/>
          </a:prstGeom>
        </p:spPr>
        <p:txBody>
          <a:bodyPr wrap="square">
            <a:spAutoFit/>
          </a:bodyPr>
          <a:lstStyle/>
          <a:p>
            <a:pPr algn="ctr"/>
            <a:r>
              <a:rPr lang="zh-CN" altLang="en-US" b="1" dirty="0">
                <a:solidFill>
                  <a:schemeClr val="tx1">
                    <a:lumMod val="65000"/>
                    <a:lumOff val="35000"/>
                  </a:schemeClr>
                </a:solidFill>
              </a:rPr>
              <a:t>輸出</a:t>
            </a:r>
            <a:endParaRPr lang="en-US" b="1" dirty="0">
              <a:solidFill>
                <a:schemeClr val="tx1">
                  <a:lumMod val="65000"/>
                  <a:lumOff val="35000"/>
                </a:schemeClr>
              </a:solidFill>
            </a:endParaRPr>
          </a:p>
        </p:txBody>
      </p:sp>
      <p:pic>
        <p:nvPicPr>
          <p:cNvPr id="15" name="Picture 14">
            <a:extLst>
              <a:ext uri="{FF2B5EF4-FFF2-40B4-BE49-F238E27FC236}">
                <a16:creationId xmlns:a16="http://schemas.microsoft.com/office/drawing/2014/main" id="{397F86AB-4705-BF4E-AE60-98DEAF34699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167" b="90000" l="10000" r="90000">
                        <a14:foregroundMark x1="50313" y1="9167" x2="50313" y2="9167"/>
                      </a14:backgroundRemoval>
                    </a14:imgEffect>
                  </a14:imgLayer>
                </a14:imgProps>
              </a:ext>
            </a:extLst>
          </a:blip>
          <a:srcRect l="17332" r="14159" b="6015"/>
          <a:stretch/>
        </p:blipFill>
        <p:spPr>
          <a:xfrm>
            <a:off x="3280826" y="2003037"/>
            <a:ext cx="2563118" cy="2637195"/>
          </a:xfrm>
          <a:prstGeom prst="rect">
            <a:avLst/>
          </a:prstGeom>
        </p:spPr>
      </p:pic>
      <p:pic>
        <p:nvPicPr>
          <p:cNvPr id="16" name="Picture 15">
            <a:extLst>
              <a:ext uri="{FF2B5EF4-FFF2-40B4-BE49-F238E27FC236}">
                <a16:creationId xmlns:a16="http://schemas.microsoft.com/office/drawing/2014/main" id="{5D10B109-A81B-CA44-9191-202445DE6209}"/>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778" b="84000" l="8000" r="92000">
                        <a14:foregroundMark x1="28000" y1="14222" x2="28000" y2="14222"/>
                        <a14:foregroundMark x1="8444" y1="25333" x2="8444" y2="25333"/>
                        <a14:foregroundMark x1="88889" y1="29778" x2="88889" y2="29778"/>
                        <a14:foregroundMark x1="92000" y1="28000" x2="92000" y2="28000"/>
                        <a14:foregroundMark x1="53778" y1="84000" x2="53778" y2="84000"/>
                      </a14:backgroundRemoval>
                    </a14:imgEffect>
                  </a14:imgLayer>
                </a14:imgProps>
              </a:ext>
            </a:extLst>
          </a:blip>
          <a:srcRect l="3200" t="8767" r="3200" b="10613"/>
          <a:stretch/>
        </p:blipFill>
        <p:spPr>
          <a:xfrm>
            <a:off x="3664873" y="2564625"/>
            <a:ext cx="1923978" cy="1657167"/>
          </a:xfrm>
          <a:prstGeom prst="rect">
            <a:avLst/>
          </a:prstGeom>
        </p:spPr>
      </p:pic>
      <p:pic>
        <p:nvPicPr>
          <p:cNvPr id="17" name="Picture 16">
            <a:extLst>
              <a:ext uri="{FF2B5EF4-FFF2-40B4-BE49-F238E27FC236}">
                <a16:creationId xmlns:a16="http://schemas.microsoft.com/office/drawing/2014/main" id="{444BE996-009B-2040-A29F-05189871C09F}"/>
              </a:ext>
            </a:extLst>
          </p:cNvPr>
          <p:cNvPicPr>
            <a:picLocks noChangeAspect="1"/>
          </p:cNvPicPr>
          <p:nvPr/>
        </p:nvPicPr>
        <p:blipFill>
          <a:blip r:embed="rId8"/>
          <a:stretch>
            <a:fillRect/>
          </a:stretch>
        </p:blipFill>
        <p:spPr>
          <a:xfrm>
            <a:off x="6972298" y="2459798"/>
            <a:ext cx="1227948" cy="1227948"/>
          </a:xfrm>
          <a:prstGeom prst="rect">
            <a:avLst/>
          </a:prstGeom>
        </p:spPr>
      </p:pic>
      <p:pic>
        <p:nvPicPr>
          <p:cNvPr id="18" name="Picture 17">
            <a:extLst>
              <a:ext uri="{FF2B5EF4-FFF2-40B4-BE49-F238E27FC236}">
                <a16:creationId xmlns:a16="http://schemas.microsoft.com/office/drawing/2014/main" id="{3E805BA9-06C7-8A4F-A3A4-6EEB1D97BF19}"/>
              </a:ext>
            </a:extLst>
          </p:cNvPr>
          <p:cNvPicPr>
            <a:picLocks noChangeAspect="1"/>
          </p:cNvPicPr>
          <p:nvPr/>
        </p:nvPicPr>
        <p:blipFill>
          <a:blip r:embed="rId9"/>
          <a:stretch>
            <a:fillRect/>
          </a:stretch>
        </p:blipFill>
        <p:spPr>
          <a:xfrm>
            <a:off x="943754" y="2440378"/>
            <a:ext cx="1220178" cy="1220178"/>
          </a:xfrm>
          <a:prstGeom prst="rect">
            <a:avLst/>
          </a:prstGeom>
        </p:spPr>
      </p:pic>
    </p:spTree>
    <p:extLst>
      <p:ext uri="{BB962C8B-B14F-4D97-AF65-F5344CB8AC3E}">
        <p14:creationId xmlns:p14="http://schemas.microsoft.com/office/powerpoint/2010/main" val="227333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par>
                          <p:cTn id="12" fill="hold">
                            <p:stCondLst>
                              <p:cond delay="1000"/>
                            </p:stCondLst>
                            <p:childTnLst>
                              <p:par>
                                <p:cTn id="13" presetID="45" presetClass="exit" presetSubtype="0" fill="hold" nodeType="afterEffect">
                                  <p:stCondLst>
                                    <p:cond delay="1000"/>
                                  </p:stCondLst>
                                  <p:childTnLst>
                                    <p:animEffect transition="out" filter="fade">
                                      <p:cBhvr>
                                        <p:cTn id="14" dur="2000"/>
                                        <p:tgtEl>
                                          <p:spTgt spid="16"/>
                                        </p:tgtEl>
                                      </p:cBhvr>
                                    </p:animEffect>
                                    <p:anim calcmode="lin" valueType="num">
                                      <p:cBhvr>
                                        <p:cTn id="15" dur="2000"/>
                                        <p:tgtEl>
                                          <p:spTgt spid="1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6" dur="2000"/>
                                        <p:tgtEl>
                                          <p:spTgt spid="16"/>
                                        </p:tgtEl>
                                        <p:attrNameLst>
                                          <p:attrName>ppt_h</p:attrName>
                                        </p:attrNameLst>
                                      </p:cBhvr>
                                      <p:tavLst>
                                        <p:tav tm="0">
                                          <p:val>
                                            <p:strVal val="ppt_h"/>
                                          </p:val>
                                        </p:tav>
                                        <p:tav tm="100000">
                                          <p:val>
                                            <p:strVal val="ppt_h"/>
                                          </p:val>
                                        </p:tav>
                                      </p:tavLst>
                                    </p:anim>
                                    <p:set>
                                      <p:cBhvr>
                                        <p:cTn id="17" dur="1" fill="hold">
                                          <p:stCondLst>
                                            <p:cond delay="1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130"/>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開始</a:t>
            </a:r>
            <a:r>
              <a:rPr lang="zh-TW"/>
              <a:t>實作 </a:t>
            </a:r>
            <a:r>
              <a:rPr lang="zh-TW" u="sng">
                <a:solidFill>
                  <a:schemeClr val="hlink"/>
                </a:solidFill>
                <a:hlinkClick r:id="rId3"/>
              </a:rPr>
              <a:t>ex8</a:t>
            </a:r>
            <a:r>
              <a:rPr lang="zh-TW"/>
              <a:t> 囉～</a:t>
            </a:r>
            <a:endParaRPr>
              <a:latin typeface="Calibri"/>
              <a:ea typeface="Calibri"/>
              <a:cs typeface="Calibri"/>
              <a:sym typeface="Calibri"/>
            </a:endParaRPr>
          </a:p>
        </p:txBody>
      </p:sp>
      <p:sp>
        <p:nvSpPr>
          <p:cNvPr id="1575" name="Google Shape;1575;p130"/>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看看能不能在5分鐘內觀察到不同  regularizer 對訓練結果之差異</a:t>
            </a:r>
            <a:endParaRPr sz="3600" b="0" i="0" u="none" strike="noStrike" cap="none">
              <a:solidFill>
                <a:schemeClr val="dk2"/>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p131"/>
          <p:cNvSpPr/>
          <p:nvPr/>
        </p:nvSpPr>
        <p:spPr>
          <a:xfrm>
            <a:off x="978600" y="94812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581" name="Google Shape;1581;p131"/>
          <p:cNvSpPr/>
          <p:nvPr/>
        </p:nvSpPr>
        <p:spPr>
          <a:xfrm>
            <a:off x="978600" y="96072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582" name="Google Shape;1582;p13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testing set: Early Stopping</a:t>
            </a:r>
            <a:endParaRPr/>
          </a:p>
        </p:txBody>
      </p:sp>
      <p:sp>
        <p:nvSpPr>
          <p:cNvPr id="1583" name="Google Shape;1583;p131"/>
          <p:cNvSpPr/>
          <p:nvPr/>
        </p:nvSpPr>
        <p:spPr>
          <a:xfrm>
            <a:off x="4126200" y="123357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84" name="Google Shape;1584;p131"/>
          <p:cNvSpPr txBox="1"/>
          <p:nvPr/>
        </p:nvSpPr>
        <p:spPr>
          <a:xfrm>
            <a:off x="4187700" y="94812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585" name="Google Shape;1585;p131"/>
          <p:cNvGrpSpPr/>
          <p:nvPr/>
        </p:nvGrpSpPr>
        <p:grpSpPr>
          <a:xfrm>
            <a:off x="5150700" y="954500"/>
            <a:ext cx="3014700" cy="839850"/>
            <a:chOff x="4804500" y="1912225"/>
            <a:chExt cx="3014700" cy="839850"/>
          </a:xfrm>
        </p:grpSpPr>
        <p:sp>
          <p:nvSpPr>
            <p:cNvPr id="1586" name="Google Shape;1586;p131"/>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587" name="Google Shape;1587;p131"/>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sp>
        <p:nvSpPr>
          <p:cNvPr id="1588" name="Google Shape;1588;p131"/>
          <p:cNvSpPr/>
          <p:nvPr/>
        </p:nvSpPr>
        <p:spPr>
          <a:xfrm>
            <a:off x="5150699" y="245640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89" name="Google Shape;1589;p131"/>
          <p:cNvSpPr/>
          <p:nvPr/>
        </p:nvSpPr>
        <p:spPr>
          <a:xfrm>
            <a:off x="5340950" y="3356400"/>
            <a:ext cx="2669100" cy="3594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1590" name="Google Shape;1590;p131"/>
          <p:cNvSpPr/>
          <p:nvPr/>
        </p:nvSpPr>
        <p:spPr>
          <a:xfrm>
            <a:off x="5340950" y="2678725"/>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1591" name="Google Shape;1591;p131"/>
          <p:cNvSpPr/>
          <p:nvPr/>
        </p:nvSpPr>
        <p:spPr>
          <a:xfrm>
            <a:off x="5323488" y="4034076"/>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1592" name="Google Shape;1592;p131"/>
          <p:cNvSpPr/>
          <p:nvPr/>
        </p:nvSpPr>
        <p:spPr>
          <a:xfrm rot="5400000">
            <a:off x="6394350" y="198092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93" name="Google Shape;1593;p131"/>
          <p:cNvSpPr txBox="1"/>
          <p:nvPr/>
        </p:nvSpPr>
        <p:spPr>
          <a:xfrm>
            <a:off x="6802500" y="187996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13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Early Stopping</a:t>
            </a:r>
            <a:endParaRPr/>
          </a:p>
        </p:txBody>
      </p:sp>
      <p:pic>
        <p:nvPicPr>
          <p:cNvPr id="1599" name="Google Shape;1599;p132"/>
          <p:cNvPicPr preferRelativeResize="0"/>
          <p:nvPr/>
        </p:nvPicPr>
        <p:blipFill rotWithShape="1">
          <a:blip r:embed="rId3">
            <a:alphaModFix/>
          </a:blip>
          <a:srcRect/>
          <a:stretch/>
        </p:blipFill>
        <p:spPr>
          <a:xfrm>
            <a:off x="1747825" y="913725"/>
            <a:ext cx="5648325" cy="4057650"/>
          </a:xfrm>
          <a:prstGeom prst="rect">
            <a:avLst/>
          </a:prstGeom>
          <a:noFill/>
          <a:ln w="9525" cap="flat" cmpd="sng">
            <a:solidFill>
              <a:srgbClr val="B7B7B7"/>
            </a:solidFill>
            <a:prstDash val="solid"/>
            <a:round/>
            <a:headEnd type="none" w="sm" len="sm"/>
            <a:tailEnd type="none" w="sm" len="sm"/>
          </a:ln>
        </p:spPr>
      </p:pic>
      <p:sp>
        <p:nvSpPr>
          <p:cNvPr id="1600" name="Google Shape;1600;p132"/>
          <p:cNvSpPr/>
          <p:nvPr/>
        </p:nvSpPr>
        <p:spPr>
          <a:xfrm>
            <a:off x="2059950" y="2437500"/>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132"/>
          <p:cNvSpPr/>
          <p:nvPr/>
        </p:nvSpPr>
        <p:spPr>
          <a:xfrm>
            <a:off x="5005775" y="3018600"/>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132"/>
          <p:cNvSpPr txBox="1"/>
          <p:nvPr/>
        </p:nvSpPr>
        <p:spPr>
          <a:xfrm>
            <a:off x="1813950" y="4168488"/>
            <a:ext cx="5516100" cy="581100"/>
          </a:xfrm>
          <a:prstGeom prst="rect">
            <a:avLst/>
          </a:prstGeom>
          <a:solidFill>
            <a:srgbClr val="E9B5D2"/>
          </a:solidFill>
          <a:ln w="19050"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早知如此，如果能早點</a:t>
            </a:r>
            <a:r>
              <a:rPr lang="zh-TW" sz="2400" b="0" i="0" u="none" strike="noStrike" cap="none">
                <a:solidFill>
                  <a:srgbClr val="FF0066"/>
                </a:solidFill>
                <a:latin typeface="Calibri"/>
                <a:ea typeface="Calibri"/>
                <a:cs typeface="Calibri"/>
                <a:sym typeface="Calibri"/>
              </a:rPr>
              <a:t>停下來</a:t>
            </a:r>
            <a:r>
              <a:rPr lang="zh-TW" sz="2400" b="0" i="0" u="none" strike="noStrike" cap="none">
                <a:solidFill>
                  <a:srgbClr val="434343"/>
                </a:solidFill>
                <a:latin typeface="Calibri"/>
                <a:ea typeface="Calibri"/>
                <a:cs typeface="Calibri"/>
                <a:sym typeface="Calibri"/>
              </a:rPr>
              <a:t>就好了…</a:t>
            </a:r>
            <a:endParaRPr sz="2400" b="0" i="0" u="none" strike="noStrike" cap="none">
              <a:solidFill>
                <a:srgbClr val="434343"/>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13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Early Stopping in Keras</a:t>
            </a:r>
            <a:endParaRPr/>
          </a:p>
        </p:txBody>
      </p:sp>
      <p:sp>
        <p:nvSpPr>
          <p:cNvPr id="1608" name="Google Shape;1608;p133"/>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a:t>Early Stopping</a:t>
            </a:r>
            <a:endParaRPr sz="2800"/>
          </a:p>
          <a:p>
            <a:pPr marL="0" lvl="0" indent="0" algn="l" rtl="0">
              <a:lnSpc>
                <a:spcPct val="115000"/>
              </a:lnSpc>
              <a:spcBef>
                <a:spcPts val="0"/>
              </a:spcBef>
              <a:spcAft>
                <a:spcPts val="0"/>
              </a:spcAft>
              <a:buClr>
                <a:schemeClr val="dk1"/>
              </a:buClr>
              <a:buSzPts val="1100"/>
              <a:buFont typeface="Arial"/>
              <a:buNone/>
            </a:pPr>
            <a:endParaRPr sz="2800"/>
          </a:p>
          <a:p>
            <a:pPr marL="0" lvl="0" indent="0" algn="l" rtl="0">
              <a:lnSpc>
                <a:spcPct val="115000"/>
              </a:lnSpc>
              <a:spcBef>
                <a:spcPts val="0"/>
              </a:spcBef>
              <a:spcAft>
                <a:spcPts val="0"/>
              </a:spcAft>
              <a:buClr>
                <a:schemeClr val="dk1"/>
              </a:buClr>
              <a:buSzPts val="1100"/>
              <a:buFont typeface="Arial"/>
              <a:buNone/>
            </a:pPr>
            <a:endParaRPr sz="2800"/>
          </a:p>
          <a:p>
            <a:pPr marL="0" lvl="0" indent="0" algn="l" rtl="0">
              <a:lnSpc>
                <a:spcPct val="115000"/>
              </a:lnSpc>
              <a:spcBef>
                <a:spcPts val="0"/>
              </a:spcBef>
              <a:spcAft>
                <a:spcPts val="0"/>
              </a:spcAft>
              <a:buClr>
                <a:schemeClr val="dk1"/>
              </a:buClr>
              <a:buSzPts val="1100"/>
              <a:buFont typeface="Arial"/>
              <a:buNone/>
            </a:pPr>
            <a:endParaRPr sz="2800"/>
          </a:p>
          <a:p>
            <a:pPr marL="457200" lvl="0" indent="-406400" algn="l" rtl="0">
              <a:lnSpc>
                <a:spcPct val="115000"/>
              </a:lnSpc>
              <a:spcBef>
                <a:spcPts val="0"/>
              </a:spcBef>
              <a:spcAft>
                <a:spcPts val="0"/>
              </a:spcAft>
              <a:buSzPts val="2800"/>
              <a:buChar char="●"/>
            </a:pPr>
            <a:r>
              <a:rPr lang="zh-TW" sz="2800"/>
              <a:t>monitor: 要監控的 performance index</a:t>
            </a:r>
            <a:endParaRPr sz="2800"/>
          </a:p>
          <a:p>
            <a:pPr marL="457200" lvl="0" indent="-406400" algn="l" rtl="0">
              <a:lnSpc>
                <a:spcPct val="115000"/>
              </a:lnSpc>
              <a:spcBef>
                <a:spcPts val="0"/>
              </a:spcBef>
              <a:spcAft>
                <a:spcPts val="0"/>
              </a:spcAft>
              <a:buSzPts val="2800"/>
              <a:buChar char="●"/>
            </a:pPr>
            <a:r>
              <a:rPr lang="zh-TW" sz="2800"/>
              <a:t>patience: 可以容忍連續幾次的不思長進</a:t>
            </a:r>
            <a:endParaRPr sz="2800"/>
          </a:p>
          <a:p>
            <a:pPr marL="0" lvl="0" indent="1828800" algn="l" rtl="0">
              <a:lnSpc>
                <a:spcPct val="115000"/>
              </a:lnSpc>
              <a:spcBef>
                <a:spcPts val="0"/>
              </a:spcBef>
              <a:spcAft>
                <a:spcPts val="0"/>
              </a:spcAft>
              <a:buClr>
                <a:schemeClr val="dk1"/>
              </a:buClr>
              <a:buSzPts val="1100"/>
              <a:buFont typeface="Arial"/>
              <a:buNone/>
            </a:pPr>
            <a:endParaRPr sz="2400">
              <a:solidFill>
                <a:srgbClr val="1D6DA7"/>
              </a:solidFill>
            </a:endParaRPr>
          </a:p>
          <a:p>
            <a:pPr marL="0" lvl="0" indent="0" algn="l" rtl="0">
              <a:lnSpc>
                <a:spcPct val="115000"/>
              </a:lnSpc>
              <a:spcBef>
                <a:spcPts val="0"/>
              </a:spcBef>
              <a:spcAft>
                <a:spcPts val="1600"/>
              </a:spcAft>
              <a:buSzPts val="1800"/>
              <a:buNone/>
            </a:pPr>
            <a:endParaRPr/>
          </a:p>
        </p:txBody>
      </p:sp>
      <p:sp>
        <p:nvSpPr>
          <p:cNvPr id="1609" name="Google Shape;1609;p133"/>
          <p:cNvSpPr txBox="1"/>
          <p:nvPr/>
        </p:nvSpPr>
        <p:spPr>
          <a:xfrm>
            <a:off x="700196" y="1595282"/>
            <a:ext cx="7743600" cy="1296000"/>
          </a:xfrm>
          <a:prstGeom prst="rect">
            <a:avLst/>
          </a:prstGeom>
          <a:solidFill>
            <a:srgbClr val="000000"/>
          </a:solidFill>
          <a:ln>
            <a:noFill/>
          </a:ln>
        </p:spPr>
        <p:txBody>
          <a:bodyPr spcFirstLastPara="1" wrap="square" lIns="91425" tIns="45700" rIns="91425" bIns="45700" anchor="t" anchorCtr="0">
            <a:noAutofit/>
          </a:bodyPr>
          <a:lstStyle/>
          <a:p>
            <a:pPr marL="89999"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FFFF00"/>
                </a:solidFill>
                <a:latin typeface="Consolas"/>
                <a:ea typeface="Consolas"/>
                <a:cs typeface="Consolas"/>
                <a:sym typeface="Consolas"/>
              </a:rPr>
              <a:t>''' EarlyStopping '''</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FF0000"/>
                </a:solidFill>
                <a:latin typeface="Consolas"/>
                <a:ea typeface="Consolas"/>
                <a:cs typeface="Consolas"/>
                <a:sym typeface="Consolas"/>
              </a:rPr>
              <a:t>from</a:t>
            </a:r>
            <a:r>
              <a:rPr lang="zh-TW" sz="2000" b="0" i="0" u="none" strike="noStrike" cap="none">
                <a:solidFill>
                  <a:srgbClr val="FFFFFF"/>
                </a:solidFill>
                <a:latin typeface="Consolas"/>
                <a:ea typeface="Consolas"/>
                <a:cs typeface="Consolas"/>
                <a:sym typeface="Consolas"/>
              </a:rPr>
              <a:t> keras.callbacks </a:t>
            </a:r>
            <a:r>
              <a:rPr lang="zh-TW" sz="2000" b="0" i="0" u="none" strike="noStrike" cap="none">
                <a:solidFill>
                  <a:srgbClr val="FF0000"/>
                </a:solidFill>
                <a:latin typeface="Consolas"/>
                <a:ea typeface="Consolas"/>
                <a:cs typeface="Consolas"/>
                <a:sym typeface="Consolas"/>
              </a:rPr>
              <a:t>import</a:t>
            </a:r>
            <a:r>
              <a:rPr lang="zh-TW" sz="2000" b="0" i="0" u="none" strike="noStrike" cap="none">
                <a:solidFill>
                  <a:srgbClr val="FFFFFF"/>
                </a:solidFill>
                <a:latin typeface="Consolas"/>
                <a:ea typeface="Consolas"/>
                <a:cs typeface="Consolas"/>
                <a:sym typeface="Consolas"/>
              </a:rPr>
              <a:t> EarlyStopping</a:t>
            </a:r>
            <a:endParaRPr sz="2000" b="0" i="0" u="none" strike="noStrike" cap="none">
              <a:solidFill>
                <a:srgbClr val="FFFFFF"/>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FFFFFF"/>
                </a:solidFill>
                <a:latin typeface="Consolas"/>
                <a:ea typeface="Consolas"/>
                <a:cs typeface="Consolas"/>
                <a:sym typeface="Consolas"/>
              </a:rPr>
              <a:t>earlyStopping=EarlyStopping(</a:t>
            </a:r>
            <a:r>
              <a:rPr lang="zh-TW" sz="2000" b="0" i="0" u="none" strike="noStrike" cap="none">
                <a:solidFill>
                  <a:srgbClr val="FFC000"/>
                </a:solidFill>
                <a:latin typeface="Consolas"/>
                <a:ea typeface="Consolas"/>
                <a:cs typeface="Consolas"/>
                <a:sym typeface="Consolas"/>
              </a:rPr>
              <a:t>monitor</a:t>
            </a:r>
            <a:r>
              <a:rPr lang="zh-TW" sz="2000" b="0" i="0" u="none" strike="noStrike" cap="none">
                <a:solidFill>
                  <a:srgbClr val="FFFFFF"/>
                </a:solidFill>
                <a:latin typeface="Consolas"/>
                <a:ea typeface="Consolas"/>
                <a:cs typeface="Consolas"/>
                <a:sym typeface="Consolas"/>
              </a:rPr>
              <a:t> = </a:t>
            </a:r>
            <a:r>
              <a:rPr lang="zh-TW" sz="2000" b="0" i="0" u="none" strike="noStrike" cap="none">
                <a:solidFill>
                  <a:srgbClr val="FFFF00"/>
                </a:solidFill>
                <a:latin typeface="Consolas"/>
                <a:ea typeface="Consolas"/>
                <a:cs typeface="Consolas"/>
                <a:sym typeface="Consolas"/>
              </a:rPr>
              <a:t>'val_loss'</a:t>
            </a:r>
            <a:r>
              <a:rPr lang="zh-TW" sz="20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FFFFFF"/>
                </a:solidFill>
                <a:latin typeface="Consolas"/>
                <a:ea typeface="Consolas"/>
                <a:cs typeface="Consolas"/>
                <a:sym typeface="Consolas"/>
              </a:rPr>
              <a:t>				                </a:t>
            </a:r>
            <a:r>
              <a:rPr lang="zh-TW" sz="2000" b="0" i="0" u="none" strike="noStrike" cap="none">
                <a:solidFill>
                  <a:srgbClr val="FFC000"/>
                </a:solidFill>
                <a:latin typeface="Consolas"/>
                <a:ea typeface="Consolas"/>
                <a:cs typeface="Consolas"/>
                <a:sym typeface="Consolas"/>
              </a:rPr>
              <a:t>patience</a:t>
            </a:r>
            <a:r>
              <a:rPr lang="zh-TW" sz="2000" b="0" i="0" u="none" strike="noStrike" cap="none">
                <a:solidFill>
                  <a:srgbClr val="FFFFFF"/>
                </a:solidFill>
                <a:latin typeface="Consolas"/>
                <a:ea typeface="Consolas"/>
                <a:cs typeface="Consolas"/>
                <a:sym typeface="Consolas"/>
              </a:rPr>
              <a:t>=5)</a:t>
            </a:r>
            <a:endParaRPr sz="2000" b="0" i="0" u="none" strike="noStrike" cap="none">
              <a:solidFill>
                <a:srgbClr val="FFFFFF"/>
              </a:solidFill>
              <a:latin typeface="Consolas"/>
              <a:ea typeface="Consolas"/>
              <a:cs typeface="Consolas"/>
              <a:sym typeface="Consola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sp>
        <p:nvSpPr>
          <p:cNvPr id="1614" name="Google Shape;1614;p13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加入 Early Stopping</a:t>
            </a:r>
            <a:endParaRPr/>
          </a:p>
        </p:txBody>
      </p:sp>
      <p:sp>
        <p:nvSpPr>
          <p:cNvPr id="1615" name="Google Shape;1615;p134"/>
          <p:cNvSpPr txBox="1"/>
          <p:nvPr/>
        </p:nvSpPr>
        <p:spPr>
          <a:xfrm>
            <a:off x="827575" y="2285000"/>
            <a:ext cx="7743600" cy="2737800"/>
          </a:xfrm>
          <a:prstGeom prst="rect">
            <a:avLst/>
          </a:prstGeom>
          <a:solidFill>
            <a:srgbClr val="000000"/>
          </a:solidFill>
          <a:ln>
            <a:noFill/>
          </a:ln>
        </p:spPr>
        <p:txBody>
          <a:bodyPr spcFirstLastPara="1" wrap="square" lIns="91425" tIns="45700" rIns="91425" bIns="45700" anchor="t" anchorCtr="0">
            <a:noAutofit/>
          </a:bodyPr>
          <a:lstStyle/>
          <a:p>
            <a:pPr marL="89999" marR="0" lvl="0" indent="0" algn="l" rtl="0">
              <a:lnSpc>
                <a:spcPct val="100000"/>
              </a:lnSpc>
              <a:spcBef>
                <a:spcPts val="0"/>
              </a:spcBef>
              <a:spcAft>
                <a:spcPts val="0"/>
              </a:spcAft>
              <a:buClr>
                <a:srgbClr val="000000"/>
              </a:buClr>
              <a:buSzPts val="1800"/>
              <a:buFont typeface="Arial"/>
              <a:buNone/>
            </a:pPr>
            <a:r>
              <a:rPr lang="zh-TW" sz="1800" b="0" i="1" u="none" strike="noStrike" cap="none">
                <a:solidFill>
                  <a:srgbClr val="92D050"/>
                </a:solidFill>
                <a:latin typeface="Consolas"/>
                <a:ea typeface="Consolas"/>
                <a:cs typeface="Consolas"/>
                <a:sym typeface="Consolas"/>
              </a:rPr>
              <a:t>#</a:t>
            </a:r>
            <a:r>
              <a:rPr lang="zh-TW" sz="1800" b="0" i="0" u="none" strike="noStrike" cap="none">
                <a:solidFill>
                  <a:srgbClr val="92D050"/>
                </a:solidFill>
                <a:latin typeface="Consolas"/>
                <a:ea typeface="Consolas"/>
                <a:cs typeface="Consolas"/>
                <a:sym typeface="Consolas"/>
              </a:rPr>
              <a:t> 指定 batch_size, nb_epoch, validation 後，開始訓練模型!!!</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history = model.fit(	X_train,</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Y_train,</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batch_size</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16</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verbose</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0</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epochs</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30</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shuffle</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True</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validation_split</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0.1</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callbacks</a:t>
            </a:r>
            <a:r>
              <a:rPr lang="zh-TW" sz="1800" b="0" i="0" u="none" strike="noStrike" cap="none">
                <a:solidFill>
                  <a:srgbClr val="FFFFFF"/>
                </a:solidFill>
                <a:latin typeface="Consolas"/>
                <a:ea typeface="Consolas"/>
                <a:cs typeface="Consolas"/>
                <a:sym typeface="Consolas"/>
              </a:rPr>
              <a:t>=[earlyStopping])</a:t>
            </a:r>
            <a:endParaRPr sz="1400" b="0" i="0" u="none" strike="noStrike" cap="none">
              <a:solidFill>
                <a:srgbClr val="000000"/>
              </a:solidFill>
              <a:latin typeface="Consolas"/>
              <a:ea typeface="Consolas"/>
              <a:cs typeface="Consolas"/>
              <a:sym typeface="Consolas"/>
            </a:endParaRPr>
          </a:p>
        </p:txBody>
      </p:sp>
      <p:sp>
        <p:nvSpPr>
          <p:cNvPr id="1616" name="Google Shape;1616;p134"/>
          <p:cNvSpPr txBox="1"/>
          <p:nvPr/>
        </p:nvSpPr>
        <p:spPr>
          <a:xfrm>
            <a:off x="827584" y="900271"/>
            <a:ext cx="7743600" cy="1296000"/>
          </a:xfrm>
          <a:prstGeom prst="rect">
            <a:avLst/>
          </a:prstGeom>
          <a:solidFill>
            <a:srgbClr val="000000"/>
          </a:solidFill>
          <a:ln>
            <a:noFill/>
          </a:ln>
        </p:spPr>
        <p:txBody>
          <a:bodyPr spcFirstLastPara="1" wrap="square" lIns="91425" tIns="45700" rIns="91425" bIns="45700" anchor="t" anchorCtr="0">
            <a:noAutofit/>
          </a:bodyPr>
          <a:lstStyle/>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00"/>
                </a:solidFill>
                <a:latin typeface="Consolas"/>
                <a:ea typeface="Consolas"/>
                <a:cs typeface="Consolas"/>
                <a:sym typeface="Consolas"/>
              </a:rPr>
              <a:t>''' EarlyStopping '''</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from</a:t>
            </a:r>
            <a:r>
              <a:rPr lang="zh-TW" sz="1800" b="0" i="0" u="none" strike="noStrike" cap="none">
                <a:solidFill>
                  <a:srgbClr val="FFFFFF"/>
                </a:solidFill>
                <a:latin typeface="Consolas"/>
                <a:ea typeface="Consolas"/>
                <a:cs typeface="Consolas"/>
                <a:sym typeface="Consolas"/>
              </a:rPr>
              <a:t> keras.callbacks </a:t>
            </a:r>
            <a:r>
              <a:rPr lang="zh-TW" sz="1800" b="0" i="0" u="none" strike="noStrike" cap="none">
                <a:solidFill>
                  <a:srgbClr val="FF0000"/>
                </a:solidFill>
                <a:latin typeface="Consolas"/>
                <a:ea typeface="Consolas"/>
                <a:cs typeface="Consolas"/>
                <a:sym typeface="Consolas"/>
              </a:rPr>
              <a:t>import</a:t>
            </a:r>
            <a:r>
              <a:rPr lang="zh-TW" sz="1800" b="0" i="0" u="none" strike="noStrike" cap="none">
                <a:solidFill>
                  <a:srgbClr val="FFFFFF"/>
                </a:solidFill>
                <a:latin typeface="Consolas"/>
                <a:ea typeface="Consolas"/>
                <a:cs typeface="Consolas"/>
                <a:sym typeface="Consolas"/>
              </a:rPr>
              <a:t> EarlyStopping</a:t>
            </a:r>
            <a:endParaRPr sz="1800" b="0" i="0" u="none" strike="noStrike" cap="none">
              <a:solidFill>
                <a:srgbClr val="FFFFFF"/>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earlyStopping=EarlyStopping(	</a:t>
            </a:r>
            <a:r>
              <a:rPr lang="zh-TW" sz="1800" b="0" i="0" u="none" strike="noStrike" cap="none">
                <a:solidFill>
                  <a:srgbClr val="FFC000"/>
                </a:solidFill>
                <a:latin typeface="Consolas"/>
                <a:ea typeface="Consolas"/>
                <a:cs typeface="Consolas"/>
                <a:sym typeface="Consolas"/>
              </a:rPr>
              <a:t>monitor</a:t>
            </a:r>
            <a:r>
              <a:rPr lang="zh-TW" sz="1800" b="0" i="0" u="none" strike="noStrike" cap="none">
                <a:solidFill>
                  <a:srgbClr val="FFFFFF"/>
                </a:solidFill>
                <a:latin typeface="Consolas"/>
                <a:ea typeface="Consolas"/>
                <a:cs typeface="Consolas"/>
                <a:sym typeface="Consolas"/>
              </a:rPr>
              <a:t> = </a:t>
            </a:r>
            <a:r>
              <a:rPr lang="zh-TW" sz="1800" b="0" i="0" u="none" strike="noStrike" cap="none">
                <a:solidFill>
                  <a:srgbClr val="FFFF00"/>
                </a:solidFill>
                <a:latin typeface="Consolas"/>
                <a:ea typeface="Consolas"/>
                <a:cs typeface="Consolas"/>
                <a:sym typeface="Consolas"/>
              </a:rPr>
              <a:t>'val_loss'</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FC000"/>
                </a:solidFill>
                <a:latin typeface="Consolas"/>
                <a:ea typeface="Consolas"/>
                <a:cs typeface="Consolas"/>
                <a:sym typeface="Consolas"/>
              </a:rPr>
              <a:t>patience</a:t>
            </a:r>
            <a:r>
              <a:rPr lang="zh-TW" sz="1800" b="0" i="0" u="none" strike="noStrike" cap="none">
                <a:solidFill>
                  <a:srgbClr val="FFFFFF"/>
                </a:solidFill>
                <a:latin typeface="Consolas"/>
                <a:ea typeface="Consolas"/>
                <a:cs typeface="Consolas"/>
                <a:sym typeface="Consolas"/>
              </a:rPr>
              <a:t> = 5)</a:t>
            </a:r>
            <a:endParaRPr sz="1800" b="0" i="0" u="none" strike="noStrike" cap="none">
              <a:solidFill>
                <a:srgbClr val="FFFFFF"/>
              </a:solidFill>
              <a:latin typeface="Consolas"/>
              <a:ea typeface="Consolas"/>
              <a:cs typeface="Consolas"/>
              <a:sym typeface="Consolas"/>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135"/>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使用 EarlyStopping (patience=5)</a:t>
            </a:r>
            <a:endParaRPr/>
          </a:p>
        </p:txBody>
      </p:sp>
      <p:pic>
        <p:nvPicPr>
          <p:cNvPr id="1622" name="Google Shape;1622;p135"/>
          <p:cNvPicPr preferRelativeResize="0"/>
          <p:nvPr/>
        </p:nvPicPr>
        <p:blipFill rotWithShape="1">
          <a:blip r:embed="rId3">
            <a:alphaModFix/>
          </a:blip>
          <a:srcRect/>
          <a:stretch/>
        </p:blipFill>
        <p:spPr>
          <a:xfrm>
            <a:off x="1747825" y="727175"/>
            <a:ext cx="5648325" cy="4057650"/>
          </a:xfrm>
          <a:prstGeom prst="rect">
            <a:avLst/>
          </a:prstGeom>
          <a:noFill/>
          <a:ln w="9525" cap="flat" cmpd="sng">
            <a:solidFill>
              <a:srgbClr val="B7B7B7"/>
            </a:solidFill>
            <a:prstDash val="solid"/>
            <a:round/>
            <a:headEnd type="none" w="sm" len="sm"/>
            <a:tailEnd type="none" w="sm" len="sm"/>
          </a:ln>
        </p:spPr>
      </p:pic>
      <p:sp>
        <p:nvSpPr>
          <p:cNvPr id="1623" name="Google Shape;1623;p135"/>
          <p:cNvSpPr/>
          <p:nvPr/>
        </p:nvSpPr>
        <p:spPr>
          <a:xfrm>
            <a:off x="2994450" y="3080600"/>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135"/>
          <p:cNvSpPr/>
          <p:nvPr/>
        </p:nvSpPr>
        <p:spPr>
          <a:xfrm>
            <a:off x="5900100" y="1675500"/>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135"/>
          <p:cNvSpPr txBox="1"/>
          <p:nvPr/>
        </p:nvSpPr>
        <p:spPr>
          <a:xfrm>
            <a:off x="5667300" y="473280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ex09_earlystop.ipynb</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136"/>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開始</a:t>
            </a:r>
            <a:r>
              <a:rPr lang="zh-TW"/>
              <a:t>實作 </a:t>
            </a:r>
            <a:r>
              <a:rPr lang="zh-TW" u="sng">
                <a:solidFill>
                  <a:schemeClr val="hlink"/>
                </a:solidFill>
                <a:hlinkClick r:id="rId3"/>
              </a:rPr>
              <a:t>ex9</a:t>
            </a:r>
            <a:r>
              <a:rPr lang="zh-TW">
                <a:solidFill>
                  <a:schemeClr val="hlink"/>
                </a:solidFill>
              </a:rPr>
              <a:t> </a:t>
            </a:r>
            <a:r>
              <a:rPr lang="zh-TW"/>
              <a:t>囉～</a:t>
            </a:r>
            <a:endParaRPr>
              <a:latin typeface="Calibri"/>
              <a:ea typeface="Calibri"/>
              <a:cs typeface="Calibri"/>
              <a:sym typeface="Calibri"/>
            </a:endParaRPr>
          </a:p>
        </p:txBody>
      </p:sp>
      <p:sp>
        <p:nvSpPr>
          <p:cNvPr id="1631" name="Google Shape;1631;p136"/>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400"/>
              <a:buFont typeface="Arial"/>
              <a:buNone/>
            </a:pPr>
            <a:r>
              <a:rPr lang="zh-TW" sz="3400" b="0" i="0" u="none" strike="noStrike" cap="none">
                <a:solidFill>
                  <a:schemeClr val="dk2"/>
                </a:solidFill>
                <a:latin typeface="Calibri"/>
                <a:ea typeface="Calibri"/>
                <a:cs typeface="Calibri"/>
                <a:sym typeface="Calibri"/>
              </a:rPr>
              <a:t>看看能不能在 5 分鐘內比較不同  EarlyStopping patience 對訓練結果之差異</a:t>
            </a:r>
            <a:endParaRPr sz="3400" b="0" i="0" u="none" strike="noStrike" cap="none">
              <a:solidFill>
                <a:schemeClr val="dk2"/>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p137"/>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637" name="Google Shape;1637;p137"/>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638" name="Google Shape;1638;p13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Tips for Training Your Own DL Model</a:t>
            </a:r>
            <a:endParaRPr/>
          </a:p>
        </p:txBody>
      </p:sp>
      <p:sp>
        <p:nvSpPr>
          <p:cNvPr id="1639" name="Google Shape;1639;p137"/>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40" name="Google Shape;1640;p137"/>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641" name="Google Shape;1641;p137"/>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42" name="Google Shape;1642;p137"/>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643" name="Google Shape;1643;p137"/>
          <p:cNvGrpSpPr/>
          <p:nvPr/>
        </p:nvGrpSpPr>
        <p:grpSpPr>
          <a:xfrm>
            <a:off x="5150700" y="944450"/>
            <a:ext cx="3014700" cy="839850"/>
            <a:chOff x="4804500" y="1912225"/>
            <a:chExt cx="3014700" cy="839850"/>
          </a:xfrm>
        </p:grpSpPr>
        <p:sp>
          <p:nvSpPr>
            <p:cNvPr id="1644" name="Google Shape;1644;p137"/>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645" name="Google Shape;1645;p137"/>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646" name="Google Shape;1646;p137"/>
          <p:cNvGrpSpPr/>
          <p:nvPr/>
        </p:nvGrpSpPr>
        <p:grpSpPr>
          <a:xfrm>
            <a:off x="978599" y="2446362"/>
            <a:ext cx="3014716" cy="2590800"/>
            <a:chOff x="1183700" y="2469482"/>
            <a:chExt cx="4229400" cy="2590800"/>
          </a:xfrm>
        </p:grpSpPr>
        <p:sp>
          <p:nvSpPr>
            <p:cNvPr id="1647" name="Google Shape;1647;p137"/>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48" name="Google Shape;1648;p137"/>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649" name="Google Shape;1649;p137"/>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650" name="Google Shape;1650;p137"/>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651" name="Google Shape;1651;p137"/>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652" name="Google Shape;1652;p137"/>
          <p:cNvSpPr/>
          <p:nvPr/>
        </p:nvSpPr>
        <p:spPr>
          <a:xfrm>
            <a:off x="5150699" y="244635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53" name="Google Shape;1653;p137"/>
          <p:cNvSpPr/>
          <p:nvPr/>
        </p:nvSpPr>
        <p:spPr>
          <a:xfrm>
            <a:off x="5340950" y="3346350"/>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1654" name="Google Shape;1654;p137"/>
          <p:cNvSpPr/>
          <p:nvPr/>
        </p:nvSpPr>
        <p:spPr>
          <a:xfrm>
            <a:off x="5340950" y="2668675"/>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1655" name="Google Shape;1655;p137"/>
          <p:cNvSpPr/>
          <p:nvPr/>
        </p:nvSpPr>
        <p:spPr>
          <a:xfrm>
            <a:off x="5323488" y="4024026"/>
            <a:ext cx="2669100" cy="3594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1656" name="Google Shape;1656;p137"/>
          <p:cNvSpPr/>
          <p:nvPr/>
        </p:nvSpPr>
        <p:spPr>
          <a:xfrm rot="5400000">
            <a:off x="6394350" y="197087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57" name="Google Shape;1657;p137"/>
          <p:cNvSpPr txBox="1"/>
          <p:nvPr/>
        </p:nvSpPr>
        <p:spPr>
          <a:xfrm>
            <a:off x="6802500" y="186991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13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What is Dropout？</a:t>
            </a:r>
            <a:endParaRPr/>
          </a:p>
        </p:txBody>
      </p:sp>
      <p:sp>
        <p:nvSpPr>
          <p:cNvPr id="1663" name="Google Shape;1663;p138"/>
          <p:cNvSpPr txBox="1">
            <a:spLocks noGrp="1"/>
          </p:cNvSpPr>
          <p:nvPr>
            <p:ph type="body" idx="1"/>
          </p:nvPr>
        </p:nvSpPr>
        <p:spPr>
          <a:xfrm>
            <a:off x="311700" y="824451"/>
            <a:ext cx="8520600" cy="40155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a:t>原本 neurons 跟 neurons 之間為 fully connected</a:t>
            </a:r>
            <a:endParaRPr sz="2800"/>
          </a:p>
          <a:p>
            <a:pPr marL="457200" lvl="0" indent="-406400" algn="l" rtl="0">
              <a:lnSpc>
                <a:spcPct val="115000"/>
              </a:lnSpc>
              <a:spcBef>
                <a:spcPts val="0"/>
              </a:spcBef>
              <a:spcAft>
                <a:spcPts val="0"/>
              </a:spcAft>
              <a:buSzPts val="2800"/>
              <a:buChar char="●"/>
            </a:pPr>
            <a:r>
              <a:rPr lang="zh-TW" sz="2800"/>
              <a:t>在訓練過程中，隨機拿掉一些連結 (weight 設為0)</a:t>
            </a:r>
            <a:endParaRPr sz="2800"/>
          </a:p>
          <a:p>
            <a:pPr marL="914400" lvl="1" indent="-381000" algn="l" rtl="0">
              <a:lnSpc>
                <a:spcPct val="115000"/>
              </a:lnSpc>
              <a:spcBef>
                <a:spcPts val="0"/>
              </a:spcBef>
              <a:spcAft>
                <a:spcPts val="0"/>
              </a:spcAft>
              <a:buSzPts val="2400"/>
              <a:buChar char="●"/>
            </a:pPr>
            <a:r>
              <a:rPr lang="zh-TW" sz="2400"/>
              <a:t>Create multiple implicit ensembles</a:t>
            </a:r>
            <a:endParaRPr sz="2400"/>
          </a:p>
          <a:p>
            <a:pPr marL="0" lvl="0" indent="0" algn="l" rtl="0">
              <a:lnSpc>
                <a:spcPct val="115000"/>
              </a:lnSpc>
              <a:spcBef>
                <a:spcPts val="1600"/>
              </a:spcBef>
              <a:spcAft>
                <a:spcPts val="0"/>
              </a:spcAft>
              <a:buClr>
                <a:schemeClr val="dk1"/>
              </a:buClr>
              <a:buSzPts val="1100"/>
              <a:buFont typeface="Arial"/>
              <a:buNone/>
            </a:pPr>
            <a:endParaRPr/>
          </a:p>
          <a:p>
            <a:pPr marL="0" lvl="0" indent="0" algn="l" rtl="0">
              <a:lnSpc>
                <a:spcPct val="115000"/>
              </a:lnSpc>
              <a:spcBef>
                <a:spcPts val="1600"/>
              </a:spcBef>
              <a:spcAft>
                <a:spcPts val="1600"/>
              </a:spcAft>
              <a:buSzPts val="1800"/>
              <a:buNone/>
            </a:pPr>
            <a:endParaRPr sz="3400">
              <a:solidFill>
                <a:srgbClr val="1D6DA7"/>
              </a:solidFill>
            </a:endParaRPr>
          </a:p>
        </p:txBody>
      </p:sp>
      <p:sp>
        <p:nvSpPr>
          <p:cNvPr id="1664" name="Google Shape;1664;p138"/>
          <p:cNvSpPr/>
          <p:nvPr/>
        </p:nvSpPr>
        <p:spPr>
          <a:xfrm>
            <a:off x="2089616" y="2434050"/>
            <a:ext cx="453000" cy="25572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665" name="Google Shape;1665;p138"/>
          <p:cNvGrpSpPr/>
          <p:nvPr/>
        </p:nvGrpSpPr>
        <p:grpSpPr>
          <a:xfrm>
            <a:off x="3701069" y="2433936"/>
            <a:ext cx="453096" cy="2556957"/>
            <a:chOff x="4461399" y="3429000"/>
            <a:chExt cx="504000" cy="2808300"/>
          </a:xfrm>
        </p:grpSpPr>
        <p:sp>
          <p:nvSpPr>
            <p:cNvPr id="1666" name="Google Shape;1666;p138"/>
            <p:cNvSpPr/>
            <p:nvPr/>
          </p:nvSpPr>
          <p:spPr>
            <a:xfrm>
              <a:off x="4461399" y="3429000"/>
              <a:ext cx="504000" cy="2808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67" name="Google Shape;1667;p138"/>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68" name="Google Shape;1668;p138"/>
            <p:cNvSpPr/>
            <p:nvPr/>
          </p:nvSpPr>
          <p:spPr>
            <a:xfrm>
              <a:off x="4497403" y="5730607"/>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1669" name="Google Shape;1669;p138"/>
          <p:cNvCxnSpPr>
            <a:endCxn id="1668" idx="2"/>
          </p:cNvCxnSpPr>
          <p:nvPr/>
        </p:nvCxnSpPr>
        <p:spPr>
          <a:xfrm>
            <a:off x="2510337" y="4726217"/>
            <a:ext cx="1223100" cy="0"/>
          </a:xfrm>
          <a:prstGeom prst="straightConnector1">
            <a:avLst/>
          </a:prstGeom>
          <a:noFill/>
          <a:ln w="19050" cap="flat" cmpd="sng">
            <a:solidFill>
              <a:srgbClr val="000000"/>
            </a:solidFill>
            <a:prstDash val="solid"/>
            <a:round/>
            <a:headEnd type="none" w="sm" len="sm"/>
            <a:tailEnd type="triangle" w="med" len="med"/>
          </a:ln>
        </p:spPr>
      </p:cxnSp>
      <p:cxnSp>
        <p:nvCxnSpPr>
          <p:cNvPr id="1670" name="Google Shape;1670;p138"/>
          <p:cNvCxnSpPr>
            <a:endCxn id="1667" idx="2"/>
          </p:cNvCxnSpPr>
          <p:nvPr/>
        </p:nvCxnSpPr>
        <p:spPr>
          <a:xfrm rot="10800000" flipH="1">
            <a:off x="2510337" y="2695534"/>
            <a:ext cx="1228200" cy="2030700"/>
          </a:xfrm>
          <a:prstGeom prst="straightConnector1">
            <a:avLst/>
          </a:prstGeom>
          <a:noFill/>
          <a:ln w="19050" cap="flat" cmpd="sng">
            <a:solidFill>
              <a:srgbClr val="000000"/>
            </a:solidFill>
            <a:prstDash val="solid"/>
            <a:round/>
            <a:headEnd type="none" w="sm" len="sm"/>
            <a:tailEnd type="triangle" w="med" len="med"/>
          </a:ln>
        </p:spPr>
      </p:cxnSp>
      <p:cxnSp>
        <p:nvCxnSpPr>
          <p:cNvPr id="1671" name="Google Shape;1671;p138"/>
          <p:cNvCxnSpPr>
            <a:endCxn id="1667" idx="2"/>
          </p:cNvCxnSpPr>
          <p:nvPr/>
        </p:nvCxnSpPr>
        <p:spPr>
          <a:xfrm>
            <a:off x="2515437" y="2695534"/>
            <a:ext cx="1223100" cy="0"/>
          </a:xfrm>
          <a:prstGeom prst="straightConnector1">
            <a:avLst/>
          </a:prstGeom>
          <a:noFill/>
          <a:ln w="19050" cap="flat" cmpd="sng">
            <a:solidFill>
              <a:srgbClr val="000000"/>
            </a:solidFill>
            <a:prstDash val="solid"/>
            <a:round/>
            <a:headEnd type="none" w="sm" len="sm"/>
            <a:tailEnd type="triangle" w="med" len="med"/>
          </a:ln>
        </p:spPr>
      </p:cxnSp>
      <p:cxnSp>
        <p:nvCxnSpPr>
          <p:cNvPr id="1672" name="Google Shape;1672;p138"/>
          <p:cNvCxnSpPr>
            <a:endCxn id="1668" idx="2"/>
          </p:cNvCxnSpPr>
          <p:nvPr/>
        </p:nvCxnSpPr>
        <p:spPr>
          <a:xfrm>
            <a:off x="2515437" y="2695517"/>
            <a:ext cx="1218000" cy="2030700"/>
          </a:xfrm>
          <a:prstGeom prst="straightConnector1">
            <a:avLst/>
          </a:prstGeom>
          <a:noFill/>
          <a:ln w="19050" cap="flat" cmpd="sng">
            <a:solidFill>
              <a:srgbClr val="000000"/>
            </a:solidFill>
            <a:prstDash val="solid"/>
            <a:round/>
            <a:headEnd type="none" w="sm" len="sm"/>
            <a:tailEnd type="triangle" w="med" len="med"/>
          </a:ln>
        </p:spPr>
      </p:cxnSp>
      <p:cxnSp>
        <p:nvCxnSpPr>
          <p:cNvPr id="1673" name="Google Shape;1673;p138"/>
          <p:cNvCxnSpPr>
            <a:stCxn id="1667" idx="6"/>
            <a:endCxn id="1674" idx="2"/>
          </p:cNvCxnSpPr>
          <p:nvPr/>
        </p:nvCxnSpPr>
        <p:spPr>
          <a:xfrm rot="10800000" flipH="1">
            <a:off x="4126905" y="2694034"/>
            <a:ext cx="1068000" cy="1500"/>
          </a:xfrm>
          <a:prstGeom prst="straightConnector1">
            <a:avLst/>
          </a:prstGeom>
          <a:noFill/>
          <a:ln w="19050" cap="flat" cmpd="sng">
            <a:solidFill>
              <a:srgbClr val="000000"/>
            </a:solidFill>
            <a:prstDash val="solid"/>
            <a:round/>
            <a:headEnd type="none" w="sm" len="sm"/>
            <a:tailEnd type="triangle" w="med" len="med"/>
          </a:ln>
        </p:spPr>
      </p:cxnSp>
      <p:cxnSp>
        <p:nvCxnSpPr>
          <p:cNvPr id="1675" name="Google Shape;1675;p138"/>
          <p:cNvCxnSpPr>
            <a:stCxn id="1668" idx="6"/>
            <a:endCxn id="1676" idx="2"/>
          </p:cNvCxnSpPr>
          <p:nvPr/>
        </p:nvCxnSpPr>
        <p:spPr>
          <a:xfrm rot="10800000" flipH="1">
            <a:off x="4121805" y="4724717"/>
            <a:ext cx="1068000" cy="1500"/>
          </a:xfrm>
          <a:prstGeom prst="straightConnector1">
            <a:avLst/>
          </a:prstGeom>
          <a:noFill/>
          <a:ln w="19050" cap="flat" cmpd="sng">
            <a:solidFill>
              <a:srgbClr val="000000"/>
            </a:solidFill>
            <a:prstDash val="solid"/>
            <a:round/>
            <a:headEnd type="none" w="sm" len="sm"/>
            <a:tailEnd type="triangle" w="med" len="med"/>
          </a:ln>
        </p:spPr>
      </p:cxnSp>
      <p:sp>
        <p:nvSpPr>
          <p:cNvPr id="1677" name="Google Shape;1677;p138"/>
          <p:cNvSpPr txBox="1"/>
          <p:nvPr/>
        </p:nvSpPr>
        <p:spPr>
          <a:xfrm>
            <a:off x="2082768" y="2502298"/>
            <a:ext cx="517800" cy="368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rbel"/>
                <a:ea typeface="Corbel"/>
                <a:cs typeface="Corbel"/>
                <a:sym typeface="Corbel"/>
              </a:rPr>
              <a:t>X</a:t>
            </a:r>
            <a:r>
              <a:rPr lang="zh-TW" sz="1800" b="0" i="0" u="none" strike="noStrike" cap="none" baseline="-25000">
                <a:solidFill>
                  <a:srgbClr val="000000"/>
                </a:solidFill>
                <a:latin typeface="Corbel"/>
                <a:ea typeface="Corbel"/>
                <a:cs typeface="Corbel"/>
                <a:sym typeface="Corbel"/>
              </a:rPr>
              <a:t>1</a:t>
            </a:r>
            <a:endParaRPr sz="1800" b="0" i="0" u="none" strike="noStrike" cap="none" baseline="-25000">
              <a:solidFill>
                <a:srgbClr val="000000"/>
              </a:solidFill>
              <a:latin typeface="Corbel"/>
              <a:ea typeface="Corbel"/>
              <a:cs typeface="Corbel"/>
              <a:sym typeface="Corbel"/>
            </a:endParaRPr>
          </a:p>
        </p:txBody>
      </p:sp>
      <p:sp>
        <p:nvSpPr>
          <p:cNvPr id="1678" name="Google Shape;1678;p138"/>
          <p:cNvSpPr txBox="1"/>
          <p:nvPr/>
        </p:nvSpPr>
        <p:spPr>
          <a:xfrm>
            <a:off x="2064899" y="4531638"/>
            <a:ext cx="517800" cy="368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rbel"/>
                <a:ea typeface="Corbel"/>
                <a:cs typeface="Corbel"/>
                <a:sym typeface="Corbel"/>
              </a:rPr>
              <a:t>X</a:t>
            </a:r>
            <a:r>
              <a:rPr lang="zh-TW" sz="1800" b="0" i="0" u="none" strike="noStrike" cap="none" baseline="-25000">
                <a:solidFill>
                  <a:srgbClr val="000000"/>
                </a:solidFill>
                <a:latin typeface="Corbel"/>
                <a:ea typeface="Corbel"/>
                <a:cs typeface="Corbel"/>
                <a:sym typeface="Corbel"/>
              </a:rPr>
              <a:t>n</a:t>
            </a:r>
            <a:endParaRPr sz="1800" b="0" i="0" u="none" strike="noStrike" cap="none" baseline="-25000">
              <a:solidFill>
                <a:srgbClr val="000000"/>
              </a:solidFill>
              <a:latin typeface="Corbel"/>
              <a:ea typeface="Corbel"/>
              <a:cs typeface="Corbel"/>
              <a:sym typeface="Corbel"/>
            </a:endParaRPr>
          </a:p>
        </p:txBody>
      </p:sp>
      <p:grpSp>
        <p:nvGrpSpPr>
          <p:cNvPr id="1679" name="Google Shape;1679;p138"/>
          <p:cNvGrpSpPr/>
          <p:nvPr/>
        </p:nvGrpSpPr>
        <p:grpSpPr>
          <a:xfrm>
            <a:off x="5157514" y="2432413"/>
            <a:ext cx="453096" cy="2556957"/>
            <a:chOff x="4461399" y="3429000"/>
            <a:chExt cx="504000" cy="2808300"/>
          </a:xfrm>
        </p:grpSpPr>
        <p:sp>
          <p:nvSpPr>
            <p:cNvPr id="1680" name="Google Shape;1680;p138"/>
            <p:cNvSpPr/>
            <p:nvPr/>
          </p:nvSpPr>
          <p:spPr>
            <a:xfrm>
              <a:off x="4461399" y="3429000"/>
              <a:ext cx="504000" cy="2808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74" name="Google Shape;1674;p138"/>
            <p:cNvSpPr/>
            <p:nvPr/>
          </p:nvSpPr>
          <p:spPr>
            <a:xfrm>
              <a:off x="4503077" y="3500313"/>
              <a:ext cx="432000" cy="4320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76" name="Google Shape;1676;p138"/>
            <p:cNvSpPr/>
            <p:nvPr/>
          </p:nvSpPr>
          <p:spPr>
            <a:xfrm>
              <a:off x="4497403" y="5730607"/>
              <a:ext cx="432000" cy="4320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1681" name="Google Shape;1681;p138"/>
          <p:cNvCxnSpPr>
            <a:stCxn id="1667" idx="6"/>
            <a:endCxn id="1676" idx="2"/>
          </p:cNvCxnSpPr>
          <p:nvPr/>
        </p:nvCxnSpPr>
        <p:spPr>
          <a:xfrm>
            <a:off x="4126905" y="2695534"/>
            <a:ext cx="1062900" cy="2029200"/>
          </a:xfrm>
          <a:prstGeom prst="straightConnector1">
            <a:avLst/>
          </a:prstGeom>
          <a:noFill/>
          <a:ln w="19050" cap="flat" cmpd="sng">
            <a:solidFill>
              <a:srgbClr val="000000"/>
            </a:solidFill>
            <a:prstDash val="solid"/>
            <a:round/>
            <a:headEnd type="none" w="sm" len="sm"/>
            <a:tailEnd type="triangle" w="med" len="med"/>
          </a:ln>
        </p:spPr>
      </p:cxnSp>
      <p:cxnSp>
        <p:nvCxnSpPr>
          <p:cNvPr id="1682" name="Google Shape;1682;p138"/>
          <p:cNvCxnSpPr>
            <a:stCxn id="1668" idx="6"/>
            <a:endCxn id="1674" idx="2"/>
          </p:cNvCxnSpPr>
          <p:nvPr/>
        </p:nvCxnSpPr>
        <p:spPr>
          <a:xfrm rot="10800000" flipH="1">
            <a:off x="4121805" y="2694017"/>
            <a:ext cx="1073100" cy="2032200"/>
          </a:xfrm>
          <a:prstGeom prst="straightConnector1">
            <a:avLst/>
          </a:prstGeom>
          <a:noFill/>
          <a:ln w="19050" cap="flat" cmpd="sng">
            <a:solidFill>
              <a:srgbClr val="000000"/>
            </a:solidFill>
            <a:prstDash val="solid"/>
            <a:round/>
            <a:headEnd type="none" w="sm" len="sm"/>
            <a:tailEnd type="triangle" w="med" len="med"/>
          </a:ln>
        </p:spPr>
      </p:cxnSp>
      <p:cxnSp>
        <p:nvCxnSpPr>
          <p:cNvPr id="1683" name="Google Shape;1683;p138"/>
          <p:cNvCxnSpPr>
            <a:stCxn id="1674" idx="6"/>
          </p:cNvCxnSpPr>
          <p:nvPr/>
        </p:nvCxnSpPr>
        <p:spPr>
          <a:xfrm rot="10800000" flipH="1">
            <a:off x="5583350" y="2688611"/>
            <a:ext cx="567300" cy="5400"/>
          </a:xfrm>
          <a:prstGeom prst="straightConnector1">
            <a:avLst/>
          </a:prstGeom>
          <a:noFill/>
          <a:ln w="19050" cap="flat" cmpd="sng">
            <a:solidFill>
              <a:srgbClr val="000000"/>
            </a:solidFill>
            <a:prstDash val="solid"/>
            <a:round/>
            <a:headEnd type="none" w="sm" len="sm"/>
            <a:tailEnd type="triangle" w="med" len="med"/>
          </a:ln>
        </p:spPr>
      </p:cxnSp>
      <p:cxnSp>
        <p:nvCxnSpPr>
          <p:cNvPr id="1684" name="Google Shape;1684;p138"/>
          <p:cNvCxnSpPr>
            <a:stCxn id="1676" idx="6"/>
          </p:cNvCxnSpPr>
          <p:nvPr/>
        </p:nvCxnSpPr>
        <p:spPr>
          <a:xfrm rot="10800000" flipH="1">
            <a:off x="5578250" y="4711794"/>
            <a:ext cx="599400" cy="12900"/>
          </a:xfrm>
          <a:prstGeom prst="straightConnector1">
            <a:avLst/>
          </a:prstGeom>
          <a:noFill/>
          <a:ln w="19050" cap="flat" cmpd="sng">
            <a:solidFill>
              <a:srgbClr val="000000"/>
            </a:solidFill>
            <a:prstDash val="solid"/>
            <a:round/>
            <a:headEnd type="none" w="sm" len="sm"/>
            <a:tailEnd type="triangle" w="med" len="med"/>
          </a:ln>
        </p:spPr>
      </p:cxnSp>
      <p:grpSp>
        <p:nvGrpSpPr>
          <p:cNvPr id="1685" name="Google Shape;1685;p138"/>
          <p:cNvGrpSpPr/>
          <p:nvPr/>
        </p:nvGrpSpPr>
        <p:grpSpPr>
          <a:xfrm>
            <a:off x="2838676" y="2432420"/>
            <a:ext cx="593359" cy="2556964"/>
            <a:chOff x="2472228" y="2759347"/>
            <a:chExt cx="660020" cy="2342400"/>
          </a:xfrm>
        </p:grpSpPr>
        <p:sp>
          <p:nvSpPr>
            <p:cNvPr id="1686" name="Google Shape;1686;p138"/>
            <p:cNvSpPr/>
            <p:nvPr/>
          </p:nvSpPr>
          <p:spPr>
            <a:xfrm>
              <a:off x="2529319" y="2759347"/>
              <a:ext cx="539400" cy="2342400"/>
            </a:xfrm>
            <a:prstGeom prst="rect">
              <a:avLst/>
            </a:prstGeom>
            <a:solidFill>
              <a:srgbClr val="A8D9D3">
                <a:alpha val="89019"/>
              </a:srgbClr>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87" name="Google Shape;1687;p138"/>
            <p:cNvSpPr txBox="1"/>
            <p:nvPr/>
          </p:nvSpPr>
          <p:spPr>
            <a:xfrm>
              <a:off x="2472228" y="4600938"/>
              <a:ext cx="660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w</a:t>
              </a:r>
              <a:r>
                <a:rPr lang="zh-TW" sz="1800" b="0" i="0" u="none" strike="noStrike" cap="none" baseline="-25000">
                  <a:solidFill>
                    <a:srgbClr val="000000"/>
                  </a:solidFill>
                  <a:latin typeface="Consolas"/>
                  <a:ea typeface="Consolas"/>
                  <a:cs typeface="Consolas"/>
                  <a:sym typeface="Consolas"/>
                </a:rPr>
                <a:t>1,n</a:t>
              </a:r>
              <a:endParaRPr sz="1800" b="0" i="0" u="none" strike="noStrike" cap="none" baseline="-25000">
                <a:solidFill>
                  <a:srgbClr val="000000"/>
                </a:solidFill>
                <a:latin typeface="Consolas"/>
                <a:ea typeface="Consolas"/>
                <a:cs typeface="Consolas"/>
                <a:sym typeface="Consolas"/>
              </a:endParaRPr>
            </a:p>
          </p:txBody>
        </p:sp>
        <p:sp>
          <p:nvSpPr>
            <p:cNvPr id="1688" name="Google Shape;1688;p138"/>
            <p:cNvSpPr txBox="1"/>
            <p:nvPr/>
          </p:nvSpPr>
          <p:spPr>
            <a:xfrm>
              <a:off x="2514248" y="2764551"/>
              <a:ext cx="618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w</a:t>
              </a:r>
              <a:r>
                <a:rPr lang="zh-TW" sz="1800" b="0" i="0" u="none" strike="noStrike" cap="none" baseline="-25000">
                  <a:solidFill>
                    <a:srgbClr val="000000"/>
                  </a:solidFill>
                  <a:latin typeface="Consolas"/>
                  <a:ea typeface="Consolas"/>
                  <a:cs typeface="Consolas"/>
                  <a:sym typeface="Consolas"/>
                </a:rPr>
                <a:t>1,1</a:t>
              </a:r>
              <a:endParaRPr sz="1800" b="0" i="0" u="none" strike="noStrike" cap="none" baseline="-25000">
                <a:solidFill>
                  <a:srgbClr val="000000"/>
                </a:solidFill>
                <a:latin typeface="Consolas"/>
                <a:ea typeface="Consolas"/>
                <a:cs typeface="Consolas"/>
                <a:sym typeface="Consolas"/>
              </a:endParaRPr>
            </a:p>
          </p:txBody>
        </p:sp>
      </p:grpSp>
      <p:grpSp>
        <p:nvGrpSpPr>
          <p:cNvPr id="1689" name="Google Shape;1689;p138"/>
          <p:cNvGrpSpPr/>
          <p:nvPr/>
        </p:nvGrpSpPr>
        <p:grpSpPr>
          <a:xfrm>
            <a:off x="4374874" y="2432420"/>
            <a:ext cx="593358" cy="2556964"/>
            <a:chOff x="2472215" y="2759347"/>
            <a:chExt cx="660020" cy="2342400"/>
          </a:xfrm>
        </p:grpSpPr>
        <p:sp>
          <p:nvSpPr>
            <p:cNvPr id="1690" name="Google Shape;1690;p138"/>
            <p:cNvSpPr/>
            <p:nvPr/>
          </p:nvSpPr>
          <p:spPr>
            <a:xfrm>
              <a:off x="2529319" y="2759347"/>
              <a:ext cx="539400" cy="2342400"/>
            </a:xfrm>
            <a:prstGeom prst="rect">
              <a:avLst/>
            </a:prstGeom>
            <a:solidFill>
              <a:srgbClr val="A8D9D3">
                <a:alpha val="89019"/>
              </a:srgbClr>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91" name="Google Shape;1691;p138"/>
            <p:cNvSpPr txBox="1"/>
            <p:nvPr/>
          </p:nvSpPr>
          <p:spPr>
            <a:xfrm>
              <a:off x="2472215" y="4600938"/>
              <a:ext cx="660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w</a:t>
              </a:r>
              <a:r>
                <a:rPr lang="zh-TW" sz="1800" b="0" i="0" u="none" strike="noStrike" cap="none" baseline="-25000">
                  <a:solidFill>
                    <a:srgbClr val="000000"/>
                  </a:solidFill>
                  <a:latin typeface="Consolas"/>
                  <a:ea typeface="Consolas"/>
                  <a:cs typeface="Consolas"/>
                  <a:sym typeface="Consolas"/>
                </a:rPr>
                <a:t>2,n</a:t>
              </a:r>
              <a:endParaRPr sz="1800" b="0" i="0" u="none" strike="noStrike" cap="none" baseline="-25000">
                <a:solidFill>
                  <a:srgbClr val="000000"/>
                </a:solidFill>
                <a:latin typeface="Consolas"/>
                <a:ea typeface="Consolas"/>
                <a:cs typeface="Consolas"/>
                <a:sym typeface="Consolas"/>
              </a:endParaRPr>
            </a:p>
          </p:txBody>
        </p:sp>
        <p:sp>
          <p:nvSpPr>
            <p:cNvPr id="1692" name="Google Shape;1692;p138"/>
            <p:cNvSpPr txBox="1"/>
            <p:nvPr/>
          </p:nvSpPr>
          <p:spPr>
            <a:xfrm>
              <a:off x="2514235" y="2764551"/>
              <a:ext cx="618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w</a:t>
              </a:r>
              <a:r>
                <a:rPr lang="zh-TW" sz="1800" b="0" i="0" u="none" strike="noStrike" cap="none" baseline="-25000">
                  <a:solidFill>
                    <a:srgbClr val="000000"/>
                  </a:solidFill>
                  <a:latin typeface="Consolas"/>
                  <a:ea typeface="Consolas"/>
                  <a:cs typeface="Consolas"/>
                  <a:sym typeface="Consolas"/>
                </a:rPr>
                <a:t>2,1</a:t>
              </a:r>
              <a:endParaRPr sz="1800" b="0" i="0" u="none" strike="noStrike" cap="none" baseline="-25000">
                <a:solidFill>
                  <a:srgbClr val="000000"/>
                </a:solidFill>
                <a:latin typeface="Consolas"/>
                <a:ea typeface="Consolas"/>
                <a:cs typeface="Consolas"/>
                <a:sym typeface="Consolas"/>
              </a:endParaRPr>
            </a:p>
          </p:txBody>
        </p:sp>
      </p:grpSp>
      <p:sp>
        <p:nvSpPr>
          <p:cNvPr id="1693" name="Google Shape;1693;p138"/>
          <p:cNvSpPr txBox="1"/>
          <p:nvPr/>
        </p:nvSpPr>
        <p:spPr>
          <a:xfrm>
            <a:off x="2879308" y="2910503"/>
            <a:ext cx="504000" cy="375900"/>
          </a:xfrm>
          <a:prstGeom prst="rect">
            <a:avLst/>
          </a:prstGeom>
          <a:solidFill>
            <a:srgbClr val="FFFF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rbel"/>
              <a:ea typeface="Corbel"/>
              <a:cs typeface="Corbel"/>
              <a:sym typeface="Corbel"/>
            </a:endParaRPr>
          </a:p>
        </p:txBody>
      </p:sp>
      <p:sp>
        <p:nvSpPr>
          <p:cNvPr id="1694" name="Google Shape;1694;p138"/>
          <p:cNvSpPr txBox="1"/>
          <p:nvPr/>
        </p:nvSpPr>
        <p:spPr>
          <a:xfrm>
            <a:off x="2876513" y="3717064"/>
            <a:ext cx="504000" cy="375900"/>
          </a:xfrm>
          <a:prstGeom prst="rect">
            <a:avLst/>
          </a:prstGeom>
          <a:solidFill>
            <a:srgbClr val="FFFF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rbel"/>
              <a:ea typeface="Corbel"/>
              <a:cs typeface="Corbel"/>
              <a:sym typeface="Corbel"/>
            </a:endParaRPr>
          </a:p>
        </p:txBody>
      </p:sp>
      <p:sp>
        <p:nvSpPr>
          <p:cNvPr id="1695" name="Google Shape;1695;p138"/>
          <p:cNvSpPr txBox="1"/>
          <p:nvPr/>
        </p:nvSpPr>
        <p:spPr>
          <a:xfrm>
            <a:off x="4406858" y="4091605"/>
            <a:ext cx="504000" cy="375900"/>
          </a:xfrm>
          <a:prstGeom prst="rect">
            <a:avLst/>
          </a:prstGeom>
          <a:solidFill>
            <a:srgbClr val="FFFF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rbel"/>
              <a:ea typeface="Corbel"/>
              <a:cs typeface="Corbel"/>
              <a:sym typeface="Corbel"/>
            </a:endParaRPr>
          </a:p>
        </p:txBody>
      </p:sp>
      <p:sp>
        <p:nvSpPr>
          <p:cNvPr id="1696" name="Google Shape;1696;p138"/>
          <p:cNvSpPr txBox="1"/>
          <p:nvPr/>
        </p:nvSpPr>
        <p:spPr>
          <a:xfrm>
            <a:off x="4409862" y="3109968"/>
            <a:ext cx="504000" cy="375900"/>
          </a:xfrm>
          <a:prstGeom prst="rect">
            <a:avLst/>
          </a:prstGeom>
          <a:solidFill>
            <a:srgbClr val="FFFF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rbel"/>
              <a:ea typeface="Corbel"/>
              <a:cs typeface="Corbel"/>
              <a:sym typeface="Corbel"/>
            </a:endParaRPr>
          </a:p>
        </p:txBody>
      </p:sp>
      <p:sp>
        <p:nvSpPr>
          <p:cNvPr id="1697" name="Google Shape;1697;p138"/>
          <p:cNvSpPr txBox="1"/>
          <p:nvPr/>
        </p:nvSpPr>
        <p:spPr>
          <a:xfrm>
            <a:off x="3831000" y="0"/>
            <a:ext cx="5313000" cy="27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0" i="0" u="sng" strike="noStrike" cap="none">
                <a:solidFill>
                  <a:schemeClr val="hlink"/>
                </a:solidFill>
                <a:latin typeface="Calibri"/>
                <a:ea typeface="Calibri"/>
                <a:cs typeface="Calibri"/>
                <a:sym typeface="Calibri"/>
                <a:hlinkClick r:id="rId3"/>
              </a:rPr>
              <a:t>http://jmlr.org/papers/volume15/srivastava14a.old/srivastava14a.pdf</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13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How to Set Dropout?</a:t>
            </a:r>
            <a:endParaRPr/>
          </a:p>
        </p:txBody>
      </p:sp>
      <p:sp>
        <p:nvSpPr>
          <p:cNvPr id="1703" name="Google Shape;1703;p139"/>
          <p:cNvSpPr txBox="1">
            <a:spLocks noGrp="1"/>
          </p:cNvSpPr>
          <p:nvPr>
            <p:ph type="body" idx="1"/>
          </p:nvPr>
        </p:nvSpPr>
        <p:spPr>
          <a:xfrm>
            <a:off x="311700" y="2443800"/>
            <a:ext cx="8520600" cy="20586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a:t>Dropout 會讓訓練表現變差</a:t>
            </a:r>
            <a:endParaRPr sz="2800"/>
          </a:p>
          <a:p>
            <a:pPr marL="457200" lvl="0" indent="-406400" algn="l" rtl="0">
              <a:lnSpc>
                <a:spcPct val="115000"/>
              </a:lnSpc>
              <a:spcBef>
                <a:spcPts val="0"/>
              </a:spcBef>
              <a:spcAft>
                <a:spcPts val="0"/>
              </a:spcAft>
              <a:buSzPts val="2800"/>
              <a:buChar char="●"/>
            </a:pPr>
            <a:r>
              <a:rPr lang="zh-TW" sz="2800"/>
              <a:t>Dropout 是在避免 overfitting，不是萬靈丹</a:t>
            </a:r>
            <a:endParaRPr sz="2800"/>
          </a:p>
          <a:p>
            <a:pPr marL="457200" lvl="0" indent="-406400" algn="l" rtl="0">
              <a:lnSpc>
                <a:spcPct val="115000"/>
              </a:lnSpc>
              <a:spcBef>
                <a:spcPts val="0"/>
              </a:spcBef>
              <a:spcAft>
                <a:spcPts val="0"/>
              </a:spcAft>
              <a:buSzPts val="2800"/>
              <a:buChar char="●"/>
            </a:pPr>
            <a:r>
              <a:rPr lang="zh-TW" sz="2800"/>
              <a:t>參數少時，可先用 regularization</a:t>
            </a:r>
            <a:endParaRPr sz="2800"/>
          </a:p>
        </p:txBody>
      </p:sp>
      <p:sp>
        <p:nvSpPr>
          <p:cNvPr id="1704" name="Google Shape;1704;p139"/>
          <p:cNvSpPr txBox="1"/>
          <p:nvPr/>
        </p:nvSpPr>
        <p:spPr>
          <a:xfrm>
            <a:off x="304800" y="838200"/>
            <a:ext cx="8389200" cy="7623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0"/>
              </a:spcBef>
              <a:spcAft>
                <a:spcPts val="0"/>
              </a:spcAft>
              <a:buClr>
                <a:schemeClr val="lt1"/>
              </a:buClr>
              <a:buSzPts val="2400"/>
              <a:buFont typeface="Calibri"/>
              <a:buChar char="●"/>
            </a:pPr>
            <a:r>
              <a:rPr lang="zh-TW" sz="2400" b="0" i="0" u="none" strike="noStrike" cap="none">
                <a:solidFill>
                  <a:schemeClr val="dk2"/>
                </a:solidFill>
                <a:latin typeface="Calibri"/>
                <a:ea typeface="Calibri"/>
                <a:cs typeface="Calibri"/>
                <a:sym typeface="Calibri"/>
              </a:rPr>
              <a:t>不要一開始就使用 Dropout</a:t>
            </a:r>
            <a:endParaRPr sz="1400" b="0" i="0" u="none" strike="noStrike" cap="none">
              <a:solidFill>
                <a:srgbClr val="000000"/>
              </a:solidFill>
              <a:latin typeface="Arial"/>
              <a:ea typeface="Arial"/>
              <a:cs typeface="Arial"/>
              <a:sym typeface="Arial"/>
            </a:endParaRPr>
          </a:p>
        </p:txBody>
      </p:sp>
      <p:sp>
        <p:nvSpPr>
          <p:cNvPr id="1705" name="Google Shape;1705;p139"/>
          <p:cNvSpPr txBox="1"/>
          <p:nvPr/>
        </p:nvSpPr>
        <p:spPr>
          <a:xfrm>
            <a:off x="228600" y="1143000"/>
            <a:ext cx="8520600" cy="1086600"/>
          </a:xfrm>
          <a:prstGeom prst="rect">
            <a:avLst/>
          </a:prstGeom>
          <a:noFill/>
          <a:ln>
            <a:noFill/>
          </a:ln>
        </p:spPr>
        <p:txBody>
          <a:bodyPr spcFirstLastPara="1" wrap="square" lIns="91425" tIns="91425" rIns="91425" bIns="91425" anchor="ctr" anchorCtr="0">
            <a:noAutofit/>
          </a:bodyPr>
          <a:lstStyle/>
          <a:p>
            <a:pPr marL="457200" marR="0" lvl="0" indent="-419100" algn="l" rtl="0">
              <a:lnSpc>
                <a:spcPct val="115000"/>
              </a:lnSpc>
              <a:spcBef>
                <a:spcPts val="0"/>
              </a:spcBef>
              <a:spcAft>
                <a:spcPts val="0"/>
              </a:spcAft>
              <a:buClr>
                <a:schemeClr val="lt1"/>
              </a:buClr>
              <a:buSzPts val="3000"/>
              <a:buFont typeface="Calibri"/>
              <a:buChar char="●"/>
            </a:pPr>
            <a:r>
              <a:rPr lang="zh-TW" sz="3000" b="0" i="0" u="none" strike="noStrike" cap="none">
                <a:solidFill>
                  <a:schemeClr val="dk2"/>
                </a:solidFill>
                <a:latin typeface="Calibri"/>
                <a:ea typeface="Calibri"/>
                <a:cs typeface="Calibri"/>
                <a:sym typeface="Calibri"/>
              </a:rPr>
              <a:t>不要一開始就使用 Dropout</a:t>
            </a:r>
            <a:endParaRPr sz="1400" b="0" i="0" u="none" strike="noStrike" cap="none">
              <a:solidFill>
                <a:srgbClr val="000000"/>
              </a:solidFill>
              <a:latin typeface="Arial"/>
              <a:ea typeface="Arial"/>
              <a:cs typeface="Arial"/>
              <a:sym typeface="Arial"/>
            </a:endParaRPr>
          </a:p>
        </p:txBody>
      </p:sp>
      <p:sp>
        <p:nvSpPr>
          <p:cNvPr id="1706" name="Google Shape;1706;p139"/>
          <p:cNvSpPr txBox="1"/>
          <p:nvPr/>
        </p:nvSpPr>
        <p:spPr>
          <a:xfrm>
            <a:off x="228600" y="1600200"/>
            <a:ext cx="8520600" cy="1308900"/>
          </a:xfrm>
          <a:prstGeom prst="rect">
            <a:avLst/>
          </a:prstGeom>
          <a:noFill/>
          <a:ln>
            <a:noFill/>
          </a:ln>
        </p:spPr>
        <p:txBody>
          <a:bodyPr spcFirstLastPara="1" wrap="square" lIns="91425" tIns="91425" rIns="91425" bIns="91425" anchor="ctr" anchorCtr="0">
            <a:noAutofit/>
          </a:bodyPr>
          <a:lstStyle/>
          <a:p>
            <a:pPr marL="457200" marR="0" lvl="0" indent="-457200" algn="l" rtl="0">
              <a:lnSpc>
                <a:spcPct val="115000"/>
              </a:lnSpc>
              <a:spcBef>
                <a:spcPts val="0"/>
              </a:spcBef>
              <a:spcAft>
                <a:spcPts val="0"/>
              </a:spcAft>
              <a:buClr>
                <a:schemeClr val="lt1"/>
              </a:buClr>
              <a:buSzPts val="3600"/>
              <a:buFont typeface="Calibri"/>
              <a:buChar char="●"/>
            </a:pPr>
            <a:r>
              <a:rPr lang="zh-TW" sz="3600" b="0" i="0" u="none" strike="noStrike" cap="none">
                <a:solidFill>
                  <a:schemeClr val="dk2"/>
                </a:solidFill>
                <a:latin typeface="Calibri"/>
                <a:ea typeface="Calibri"/>
                <a:cs typeface="Calibri"/>
                <a:sym typeface="Calibri"/>
              </a:rPr>
              <a:t>不要一開始就使用 Dropout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A3793-BAEE-1F41-B3D5-93BDDA66C0A2}"/>
              </a:ext>
            </a:extLst>
          </p:cNvPr>
          <p:cNvSpPr>
            <a:spLocks noGrp="1"/>
          </p:cNvSpPr>
          <p:nvPr>
            <p:ph type="title"/>
          </p:nvPr>
        </p:nvSpPr>
        <p:spPr/>
        <p:txBody>
          <a:bodyPr/>
          <a:lstStyle/>
          <a:p>
            <a:r>
              <a:rPr lang="zh-CN" altLang="en-US" dirty="0"/>
              <a:t>神經網路的組成</a:t>
            </a:r>
            <a:endParaRPr lang="en-US" dirty="0"/>
          </a:p>
        </p:txBody>
      </p:sp>
      <p:sp>
        <p:nvSpPr>
          <p:cNvPr id="3" name="Text Placeholder 2">
            <a:extLst>
              <a:ext uri="{FF2B5EF4-FFF2-40B4-BE49-F238E27FC236}">
                <a16:creationId xmlns:a16="http://schemas.microsoft.com/office/drawing/2014/main" id="{19DCE5D7-1B18-E748-B9EC-7F8CDC78A023}"/>
              </a:ext>
            </a:extLst>
          </p:cNvPr>
          <p:cNvSpPr>
            <a:spLocks noGrp="1"/>
          </p:cNvSpPr>
          <p:nvPr>
            <p:ph type="body" idx="1"/>
          </p:nvPr>
        </p:nvSpPr>
        <p:spPr/>
        <p:txBody>
          <a:bodyPr/>
          <a:lstStyle/>
          <a:p>
            <a:r>
              <a:rPr lang="zh-TW" altLang="en-US" b="1" dirty="0"/>
              <a:t>輸入層</a:t>
            </a:r>
            <a:endParaRPr lang="en-US" altLang="zh-TW" b="1" dirty="0"/>
          </a:p>
          <a:p>
            <a:pPr lvl="1"/>
            <a:r>
              <a:rPr lang="zh-TW" altLang="en-US" dirty="0"/>
              <a:t>是直接接收訊息的神經層，負責傳遞接收到的訊息。</a:t>
            </a:r>
          </a:p>
          <a:p>
            <a:r>
              <a:rPr lang="zh-TW" altLang="en-US" b="1" dirty="0"/>
              <a:t>輸出層</a:t>
            </a:r>
            <a:endParaRPr lang="en-US" altLang="zh-TW" b="1" dirty="0"/>
          </a:p>
          <a:p>
            <a:pPr lvl="1"/>
            <a:r>
              <a:rPr lang="zh-TW" altLang="en-US" dirty="0"/>
              <a:t>是訊息在神經元鏈結中傳遞訊息並經由多個神經元的計算最終所形成的輸出結果，通過這一層輸出的結果我們就可以直接看出電腦機器對事物的認知程度</a:t>
            </a:r>
          </a:p>
          <a:p>
            <a:r>
              <a:rPr lang="zh-TW" altLang="en-US" b="1" dirty="0"/>
              <a:t>隱藏層</a:t>
            </a:r>
            <a:endParaRPr lang="en-US" altLang="zh-TW" b="1" dirty="0"/>
          </a:p>
          <a:p>
            <a:pPr lvl="1"/>
            <a:r>
              <a:rPr lang="zh-TW" altLang="en-US" dirty="0"/>
              <a:t>是在輸入和輸出層之間眾多神經元和鏈結組成，在</a:t>
            </a:r>
            <a:r>
              <a:rPr lang="en-US" dirty="0"/>
              <a:t>DNN</a:t>
            </a:r>
            <a:r>
              <a:rPr lang="zh-TW" altLang="en-US" dirty="0"/>
              <a:t>中可以有多個隱藏層所組成。這些隱藏層的作用是負責對輸入訊息加工處理。</a:t>
            </a:r>
          </a:p>
          <a:p>
            <a:endParaRPr lang="en-US" dirty="0"/>
          </a:p>
        </p:txBody>
      </p:sp>
    </p:spTree>
    <p:extLst>
      <p:ext uri="{BB962C8B-B14F-4D97-AF65-F5344CB8AC3E}">
        <p14:creationId xmlns:p14="http://schemas.microsoft.com/office/powerpoint/2010/main" val="7403427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140"/>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712" name="Google Shape;1712;p140"/>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713" name="Google Shape;1713;p14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Tips for Training Your Own DL Model</a:t>
            </a:r>
            <a:endParaRPr/>
          </a:p>
        </p:txBody>
      </p:sp>
      <p:sp>
        <p:nvSpPr>
          <p:cNvPr id="1714" name="Google Shape;1714;p140"/>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15" name="Google Shape;1715;p140"/>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716" name="Google Shape;1716;p140"/>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17" name="Google Shape;1717;p140"/>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718" name="Google Shape;1718;p140"/>
          <p:cNvGrpSpPr/>
          <p:nvPr/>
        </p:nvGrpSpPr>
        <p:grpSpPr>
          <a:xfrm>
            <a:off x="5150700" y="944450"/>
            <a:ext cx="3014700" cy="839850"/>
            <a:chOff x="4804500" y="1912225"/>
            <a:chExt cx="3014700" cy="839850"/>
          </a:xfrm>
        </p:grpSpPr>
        <p:sp>
          <p:nvSpPr>
            <p:cNvPr id="1719" name="Google Shape;1719;p140"/>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720" name="Google Shape;1720;p140"/>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721" name="Google Shape;1721;p140"/>
          <p:cNvGrpSpPr/>
          <p:nvPr/>
        </p:nvGrpSpPr>
        <p:grpSpPr>
          <a:xfrm>
            <a:off x="978599" y="2446362"/>
            <a:ext cx="3014716" cy="2590800"/>
            <a:chOff x="1183700" y="2469482"/>
            <a:chExt cx="4229400" cy="2590800"/>
          </a:xfrm>
        </p:grpSpPr>
        <p:sp>
          <p:nvSpPr>
            <p:cNvPr id="1722" name="Google Shape;1722;p140"/>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23" name="Google Shape;1723;p140"/>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724" name="Google Shape;1724;p140"/>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725" name="Google Shape;1725;p140"/>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726" name="Google Shape;1726;p140"/>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727" name="Google Shape;1727;p140"/>
          <p:cNvSpPr/>
          <p:nvPr/>
        </p:nvSpPr>
        <p:spPr>
          <a:xfrm>
            <a:off x="5150699" y="244635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28" name="Google Shape;1728;p140"/>
          <p:cNvSpPr/>
          <p:nvPr/>
        </p:nvSpPr>
        <p:spPr>
          <a:xfrm>
            <a:off x="5340950" y="3346350"/>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1729" name="Google Shape;1729;p140"/>
          <p:cNvSpPr/>
          <p:nvPr/>
        </p:nvSpPr>
        <p:spPr>
          <a:xfrm>
            <a:off x="5340950" y="2668675"/>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1730" name="Google Shape;1730;p140"/>
          <p:cNvSpPr/>
          <p:nvPr/>
        </p:nvSpPr>
        <p:spPr>
          <a:xfrm>
            <a:off x="5323488" y="4024026"/>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1731" name="Google Shape;1731;p140"/>
          <p:cNvSpPr/>
          <p:nvPr/>
        </p:nvSpPr>
        <p:spPr>
          <a:xfrm rot="5400000">
            <a:off x="6394350" y="197087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32" name="Google Shape;1732;p140"/>
          <p:cNvSpPr txBox="1"/>
          <p:nvPr/>
        </p:nvSpPr>
        <p:spPr>
          <a:xfrm>
            <a:off x="6802500" y="186991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1737" name="Google Shape;1737;p141"/>
          <p:cNvSpPr txBox="1">
            <a:spLocks noGrp="1"/>
          </p:cNvSpPr>
          <p:nvPr>
            <p:ph type="title"/>
          </p:nvPr>
        </p:nvSpPr>
        <p:spPr>
          <a:xfrm>
            <a:off x="311700" y="30200"/>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3400"/>
              <a:buFont typeface="Arial"/>
              <a:buNone/>
            </a:pPr>
            <a:r>
              <a:rPr lang="zh-TW"/>
              <a:t>Go Deeper in Deep Learning</a:t>
            </a:r>
            <a:endParaRPr/>
          </a:p>
        </p:txBody>
      </p:sp>
      <p:sp>
        <p:nvSpPr>
          <p:cNvPr id="1738" name="Google Shape;1738;p141"/>
          <p:cNvSpPr txBox="1"/>
          <p:nvPr/>
        </p:nvSpPr>
        <p:spPr>
          <a:xfrm>
            <a:off x="436919" y="519454"/>
            <a:ext cx="7886700" cy="41046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480"/>
              </a:spcBef>
              <a:spcAft>
                <a:spcPts val="0"/>
              </a:spcAft>
              <a:buClr>
                <a:srgbClr val="D66962"/>
              </a:buClr>
              <a:buSzPts val="1920"/>
              <a:buFont typeface="Calibri"/>
              <a:buChar char="•"/>
            </a:pPr>
            <a:r>
              <a:rPr lang="zh-TW" sz="2400" b="0" i="0" u="none" strike="noStrike" cap="none">
                <a:solidFill>
                  <a:srgbClr val="000000"/>
                </a:solidFill>
                <a:latin typeface="Calibri"/>
                <a:ea typeface="Calibri"/>
                <a:cs typeface="Calibri"/>
                <a:sym typeface="Calibri"/>
              </a:rPr>
              <a:t>“Deep Learning” </a:t>
            </a:r>
            <a:endParaRPr sz="2800" b="0" i="0" u="none" strike="noStrike" cap="none">
              <a:solidFill>
                <a:srgbClr val="000000"/>
              </a:solidFill>
              <a:latin typeface="Calibri"/>
              <a:ea typeface="Calibri"/>
              <a:cs typeface="Calibri"/>
              <a:sym typeface="Calibri"/>
            </a:endParaRPr>
          </a:p>
          <a:p>
            <a:pPr marL="742950" marR="0" lvl="1" indent="-306069" algn="l" rtl="0">
              <a:lnSpc>
                <a:spcPct val="100000"/>
              </a:lnSpc>
              <a:spcBef>
                <a:spcPts val="480"/>
              </a:spcBef>
              <a:spcAft>
                <a:spcPts val="0"/>
              </a:spcAft>
              <a:buClr>
                <a:srgbClr val="92D050"/>
              </a:buClr>
              <a:buSzPts val="2000"/>
              <a:buFont typeface="Calibri"/>
              <a:buChar char="•"/>
            </a:pPr>
            <a:r>
              <a:rPr lang="zh-TW" sz="2000" b="0" i="0" u="none" strike="noStrike" cap="none">
                <a:solidFill>
                  <a:srgbClr val="000000"/>
                </a:solidFill>
                <a:latin typeface="Calibri"/>
                <a:ea typeface="Calibri"/>
                <a:cs typeface="Calibri"/>
                <a:sym typeface="Calibri"/>
              </a:rPr>
              <a:t>Written by Yoshua Bengio, Ian J. Goodfellow </a:t>
            </a:r>
            <a:endParaRPr sz="2000" b="0" i="0" u="none" strike="noStrike" cap="none">
              <a:solidFill>
                <a:srgbClr val="000000"/>
              </a:solidFill>
              <a:latin typeface="Calibri"/>
              <a:ea typeface="Calibri"/>
              <a:cs typeface="Calibri"/>
              <a:sym typeface="Calibri"/>
            </a:endParaRPr>
          </a:p>
          <a:p>
            <a:pPr marL="742950" marR="0" lvl="0" indent="0" algn="l" rtl="0">
              <a:lnSpc>
                <a:spcPct val="100000"/>
              </a:lnSpc>
              <a:spcBef>
                <a:spcPts val="480"/>
              </a:spcBef>
              <a:spcAft>
                <a:spcPts val="0"/>
              </a:spcAft>
              <a:buClr>
                <a:srgbClr val="000000"/>
              </a:buClr>
              <a:buSzPts val="2000"/>
              <a:buFont typeface="Arial"/>
              <a:buNone/>
            </a:pPr>
            <a:r>
              <a:rPr lang="zh-TW" sz="2000" b="0" i="0" u="none" strike="noStrike" cap="none">
                <a:solidFill>
                  <a:srgbClr val="000000"/>
                </a:solidFill>
                <a:latin typeface="Calibri"/>
                <a:ea typeface="Calibri"/>
                <a:cs typeface="Calibri"/>
                <a:sym typeface="Calibri"/>
              </a:rPr>
              <a:t>and Aaron Courville </a:t>
            </a:r>
            <a:endParaRPr sz="2000" b="0" i="0" u="none" strike="noStrike" cap="none">
              <a:solidFill>
                <a:srgbClr val="000000"/>
              </a:solidFill>
              <a:latin typeface="Calibri"/>
              <a:ea typeface="Calibri"/>
              <a:cs typeface="Calibri"/>
              <a:sym typeface="Calibri"/>
            </a:endParaRPr>
          </a:p>
          <a:p>
            <a:pPr marL="742950" marR="0" lvl="1" indent="-306069" algn="l" rtl="0">
              <a:lnSpc>
                <a:spcPct val="100000"/>
              </a:lnSpc>
              <a:spcBef>
                <a:spcPts val="480"/>
              </a:spcBef>
              <a:spcAft>
                <a:spcPts val="0"/>
              </a:spcAft>
              <a:buClr>
                <a:srgbClr val="92D050"/>
              </a:buClr>
              <a:buSzPts val="2000"/>
              <a:buFont typeface="Calibri"/>
              <a:buChar char="•"/>
            </a:pPr>
            <a:r>
              <a:rPr lang="zh-TW" sz="2000" b="0" i="0" u="sng" strike="noStrike" cap="none">
                <a:solidFill>
                  <a:schemeClr val="hlink"/>
                </a:solidFill>
                <a:latin typeface="Calibri"/>
                <a:ea typeface="Calibri"/>
                <a:cs typeface="Calibri"/>
                <a:sym typeface="Calibri"/>
                <a:hlinkClick r:id="rId3"/>
              </a:rPr>
              <a:t>http://www.iro.umontreal.ca/~bengioy/dlbook/</a:t>
            </a:r>
            <a:endParaRPr sz="2000" b="0" i="0" u="none" strike="noStrike" cap="none">
              <a:solidFill>
                <a:srgbClr val="000000"/>
              </a:solidFill>
              <a:latin typeface="Calibri"/>
              <a:ea typeface="Calibri"/>
              <a:cs typeface="Calibri"/>
              <a:sym typeface="Calibri"/>
            </a:endParaRPr>
          </a:p>
          <a:p>
            <a:pPr marL="342900" marR="0" lvl="0" indent="-342900" algn="l" rtl="0">
              <a:lnSpc>
                <a:spcPct val="120000"/>
              </a:lnSpc>
              <a:spcBef>
                <a:spcPts val="480"/>
              </a:spcBef>
              <a:spcAft>
                <a:spcPts val="0"/>
              </a:spcAft>
              <a:buClr>
                <a:srgbClr val="D66962"/>
              </a:buClr>
              <a:buSzPts val="1920"/>
              <a:buFont typeface="Calibri"/>
              <a:buChar char="•"/>
            </a:pPr>
            <a:r>
              <a:rPr lang="zh-TW" sz="2400" b="0" i="0" u="none" strike="noStrike" cap="none">
                <a:solidFill>
                  <a:srgbClr val="000000"/>
                </a:solidFill>
                <a:latin typeface="Calibri"/>
                <a:ea typeface="Calibri"/>
                <a:cs typeface="Calibri"/>
                <a:sym typeface="Calibri"/>
              </a:rPr>
              <a:t>Course: Deep Learning Specialization (Coursera)</a:t>
            </a:r>
            <a:endParaRPr sz="2800" b="0" i="0" u="none" strike="noStrike" cap="none">
              <a:solidFill>
                <a:srgbClr val="000000"/>
              </a:solidFill>
              <a:latin typeface="Calibri"/>
              <a:ea typeface="Calibri"/>
              <a:cs typeface="Calibri"/>
              <a:sym typeface="Calibri"/>
            </a:endParaRPr>
          </a:p>
          <a:p>
            <a:pPr marL="742950" marR="0" lvl="1" indent="-323850" algn="l" rtl="0">
              <a:lnSpc>
                <a:spcPct val="120000"/>
              </a:lnSpc>
              <a:spcBef>
                <a:spcPts val="440"/>
              </a:spcBef>
              <a:spcAft>
                <a:spcPts val="0"/>
              </a:spcAft>
              <a:buClr>
                <a:srgbClr val="92D050"/>
              </a:buClr>
              <a:buSzPts val="2000"/>
              <a:buFont typeface="Calibri"/>
              <a:buChar char="•"/>
            </a:pPr>
            <a:r>
              <a:rPr lang="zh-TW" sz="2000" b="0" i="0" u="none" strike="noStrike" cap="none">
                <a:solidFill>
                  <a:srgbClr val="000000"/>
                </a:solidFill>
                <a:latin typeface="Calibri"/>
                <a:ea typeface="Calibri"/>
                <a:cs typeface="Calibri"/>
                <a:sym typeface="Calibri"/>
              </a:rPr>
              <a:t>Andrew NG</a:t>
            </a:r>
            <a:endParaRPr sz="2000" b="0" i="0" u="none" strike="noStrike" cap="none">
              <a:solidFill>
                <a:srgbClr val="000000"/>
              </a:solidFill>
              <a:latin typeface="Calibri"/>
              <a:ea typeface="Calibri"/>
              <a:cs typeface="Calibri"/>
              <a:sym typeface="Calibri"/>
            </a:endParaRPr>
          </a:p>
          <a:p>
            <a:pPr marL="742950" marR="0" lvl="1" indent="-323850" algn="l" rtl="0">
              <a:lnSpc>
                <a:spcPct val="120000"/>
              </a:lnSpc>
              <a:spcBef>
                <a:spcPts val="400"/>
              </a:spcBef>
              <a:spcAft>
                <a:spcPts val="0"/>
              </a:spcAft>
              <a:buClr>
                <a:srgbClr val="92D050"/>
              </a:buClr>
              <a:buSzPts val="2000"/>
              <a:buFont typeface="Calibri"/>
              <a:buChar char="•"/>
            </a:pPr>
            <a:r>
              <a:rPr lang="zh-TW" sz="2000" b="0" i="0" u="sng" strike="noStrike" cap="none">
                <a:solidFill>
                  <a:schemeClr val="hlink"/>
                </a:solidFill>
                <a:latin typeface="Calibri"/>
                <a:ea typeface="Calibri"/>
                <a:cs typeface="Calibri"/>
                <a:sym typeface="Calibri"/>
                <a:hlinkClick r:id="rId4"/>
              </a:rPr>
              <a:t>https://www.coursera.org/specializations/deep-learning</a:t>
            </a:r>
            <a:endParaRPr sz="2000" b="0" i="0" u="none" strike="noStrike" cap="none">
              <a:solidFill>
                <a:srgbClr val="000000"/>
              </a:solidFill>
              <a:latin typeface="Calibri"/>
              <a:ea typeface="Calibri"/>
              <a:cs typeface="Calibri"/>
              <a:sym typeface="Calibri"/>
            </a:endParaRPr>
          </a:p>
          <a:p>
            <a:pPr marL="342900" marR="0" lvl="0" indent="-342900" algn="l" rtl="0">
              <a:lnSpc>
                <a:spcPct val="100000"/>
              </a:lnSpc>
              <a:spcBef>
                <a:spcPts val="440"/>
              </a:spcBef>
              <a:spcAft>
                <a:spcPts val="0"/>
              </a:spcAft>
              <a:buClr>
                <a:srgbClr val="D66962"/>
              </a:buClr>
              <a:buSzPts val="1920"/>
              <a:buFont typeface="Calibri"/>
              <a:buChar char="•"/>
            </a:pPr>
            <a:r>
              <a:rPr lang="zh-TW" sz="2400" b="0" i="0" u="none" strike="noStrike" cap="none">
                <a:solidFill>
                  <a:srgbClr val="000000"/>
                </a:solidFill>
                <a:latin typeface="Calibri"/>
                <a:ea typeface="Calibri"/>
                <a:cs typeface="Calibri"/>
                <a:sym typeface="Calibri"/>
              </a:rPr>
              <a:t>Course: Machine learning and having it deep and structured</a:t>
            </a:r>
            <a:endParaRPr sz="2800" b="0" i="0" u="none" strike="noStrike" cap="none">
              <a:solidFill>
                <a:srgbClr val="000000"/>
              </a:solidFill>
              <a:latin typeface="Calibri"/>
              <a:ea typeface="Calibri"/>
              <a:cs typeface="Calibri"/>
              <a:sym typeface="Calibri"/>
            </a:endParaRPr>
          </a:p>
          <a:p>
            <a:pPr marL="742950" marR="0" lvl="1" indent="-306068" algn="l" rtl="0">
              <a:lnSpc>
                <a:spcPct val="100000"/>
              </a:lnSpc>
              <a:spcBef>
                <a:spcPts val="480"/>
              </a:spcBef>
              <a:spcAft>
                <a:spcPts val="0"/>
              </a:spcAft>
              <a:buClr>
                <a:srgbClr val="92D050"/>
              </a:buClr>
              <a:buSzPts val="2000"/>
              <a:buFont typeface="Calibri"/>
              <a:buChar char="•"/>
            </a:pPr>
            <a:r>
              <a:rPr lang="zh-TW" sz="2000" b="0" i="0" u="none" strike="noStrike" cap="none">
                <a:solidFill>
                  <a:srgbClr val="000000"/>
                </a:solidFill>
                <a:latin typeface="Calibri"/>
                <a:ea typeface="Calibri"/>
                <a:cs typeface="Calibri"/>
                <a:sym typeface="Calibri"/>
              </a:rPr>
              <a:t>Hung-yi Lee</a:t>
            </a:r>
            <a:endParaRPr sz="2000" b="0" i="0" u="none" strike="noStrike" cap="none">
              <a:solidFill>
                <a:srgbClr val="000000"/>
              </a:solidFill>
              <a:latin typeface="Calibri"/>
              <a:ea typeface="Calibri"/>
              <a:cs typeface="Calibri"/>
              <a:sym typeface="Calibri"/>
            </a:endParaRPr>
          </a:p>
          <a:p>
            <a:pPr marL="742950" marR="0" lvl="1" indent="-306068" algn="l" rtl="0">
              <a:lnSpc>
                <a:spcPct val="100000"/>
              </a:lnSpc>
              <a:spcBef>
                <a:spcPts val="480"/>
              </a:spcBef>
              <a:spcAft>
                <a:spcPts val="0"/>
              </a:spcAft>
              <a:buClr>
                <a:srgbClr val="92D050"/>
              </a:buClr>
              <a:buSzPts val="2000"/>
              <a:buFont typeface="Calibri"/>
              <a:buChar char="•"/>
            </a:pPr>
            <a:r>
              <a:rPr lang="zh-TW" sz="2000" b="0" i="0" u="sng" strike="noStrike" cap="none">
                <a:solidFill>
                  <a:schemeClr val="hlink"/>
                </a:solidFill>
                <a:latin typeface="Calibri"/>
                <a:ea typeface="Calibri"/>
                <a:cs typeface="Calibri"/>
                <a:sym typeface="Calibri"/>
                <a:hlinkClick r:id="rId5"/>
              </a:rPr>
              <a:t>http://speech.ee.ntu.edu.tw/~tlkagk/courses_MLSD15_2.html</a:t>
            </a:r>
            <a:endParaRPr sz="2400" b="0" i="0" u="none" strike="noStrike" cap="none">
              <a:solidFill>
                <a:srgbClr val="000000"/>
              </a:solidFill>
              <a:latin typeface="Calibri"/>
              <a:ea typeface="Calibri"/>
              <a:cs typeface="Calibri"/>
              <a:sym typeface="Calibri"/>
            </a:endParaRPr>
          </a:p>
        </p:txBody>
      </p:sp>
      <p:pic>
        <p:nvPicPr>
          <p:cNvPr id="1739" name="Google Shape;1739;p141" descr="https://mitpress.mit.edu/sites/default/files/9780262035613_0.jpg"/>
          <p:cNvPicPr preferRelativeResize="0"/>
          <p:nvPr/>
        </p:nvPicPr>
        <p:blipFill rotWithShape="1">
          <a:blip r:embed="rId6">
            <a:alphaModFix/>
          </a:blip>
          <a:srcRect/>
          <a:stretch/>
        </p:blipFill>
        <p:spPr>
          <a:xfrm>
            <a:off x="7036325" y="214650"/>
            <a:ext cx="1956625" cy="26075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pic>
        <p:nvPicPr>
          <p:cNvPr id="1744" name="Google Shape;1744;p142"/>
          <p:cNvPicPr preferRelativeResize="0"/>
          <p:nvPr/>
        </p:nvPicPr>
        <p:blipFill rotWithShape="1">
          <a:blip r:embed="rId3">
            <a:alphaModFix/>
          </a:blip>
          <a:srcRect t="35171"/>
          <a:stretch/>
        </p:blipFill>
        <p:spPr>
          <a:xfrm>
            <a:off x="1615006" y="707998"/>
            <a:ext cx="6258788" cy="3043127"/>
          </a:xfrm>
          <a:prstGeom prst="rect">
            <a:avLst/>
          </a:prstGeom>
          <a:noFill/>
          <a:ln>
            <a:noFill/>
          </a:ln>
        </p:spPr>
      </p:pic>
      <p:sp>
        <p:nvSpPr>
          <p:cNvPr id="1745" name="Google Shape;1745;p142"/>
          <p:cNvSpPr txBox="1"/>
          <p:nvPr/>
        </p:nvSpPr>
        <p:spPr>
          <a:xfrm>
            <a:off x="1571906" y="3751123"/>
            <a:ext cx="39612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TW" sz="1400" b="1" i="0" u="none" strike="noStrike" cap="none">
                <a:solidFill>
                  <a:srgbClr val="9B9B9B"/>
                </a:solidFill>
                <a:latin typeface="Microsoft JhengHei"/>
                <a:ea typeface="Microsoft JhengHei"/>
                <a:cs typeface="Microsoft JhengHei"/>
                <a:sym typeface="Microsoft JhengHei"/>
              </a:rPr>
              <a:t>孫培元 (Wylie SUN)</a:t>
            </a:r>
            <a:endParaRPr/>
          </a:p>
          <a:p>
            <a:pPr marL="0" marR="0" lvl="0" indent="0" algn="l" rtl="0">
              <a:lnSpc>
                <a:spcPct val="100000"/>
              </a:lnSpc>
              <a:spcBef>
                <a:spcPts val="0"/>
              </a:spcBef>
              <a:spcAft>
                <a:spcPts val="0"/>
              </a:spcAft>
              <a:buNone/>
            </a:pPr>
            <a:r>
              <a:rPr lang="zh-TW" sz="1400" b="1" i="0" u="none" strike="noStrike" cap="none">
                <a:solidFill>
                  <a:srgbClr val="9B9B9B"/>
                </a:solidFill>
                <a:latin typeface="Microsoft JhengHei"/>
                <a:ea typeface="Microsoft JhengHei"/>
                <a:cs typeface="Microsoft JhengHei"/>
                <a:sym typeface="Microsoft JhengHei"/>
              </a:rPr>
              <a:t>郵件：</a:t>
            </a:r>
            <a:r>
              <a:rPr lang="zh-TW" sz="1400" b="1" i="0" u="sng" strike="noStrike" cap="none">
                <a:solidFill>
                  <a:schemeClr val="hlink"/>
                </a:solidFill>
                <a:latin typeface="Microsoft JhengHei"/>
                <a:ea typeface="Microsoft JhengHei"/>
                <a:cs typeface="Microsoft JhengHei"/>
                <a:sym typeface="Microsoft JhengHei"/>
                <a:hlinkClick r:id="rId4"/>
              </a:rPr>
              <a:t>4wylie@aiacademy.tw</a:t>
            </a:r>
            <a:endParaRPr sz="1400" b="1" i="0" u="none" strike="noStrike" cap="none">
              <a:solidFill>
                <a:srgbClr val="9B9B9B"/>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zh-TW" sz="1400" b="1" i="0" u="none" strike="noStrike" cap="none">
                <a:solidFill>
                  <a:srgbClr val="9B9B9B"/>
                </a:solidFill>
                <a:latin typeface="Microsoft JhengHei"/>
                <a:ea typeface="Microsoft JhengHei"/>
                <a:cs typeface="Microsoft JhengHei"/>
                <a:sym typeface="Microsoft JhengHei"/>
              </a:rPr>
              <a:t>地址：717 台南市仁德區勝利一街 18 號</a:t>
            </a:r>
            <a:endParaRPr/>
          </a:p>
          <a:p>
            <a:pPr marL="0" marR="0" lvl="0" indent="0" algn="l" rtl="0">
              <a:lnSpc>
                <a:spcPct val="100000"/>
              </a:lnSpc>
              <a:spcBef>
                <a:spcPts val="0"/>
              </a:spcBef>
              <a:spcAft>
                <a:spcPts val="0"/>
              </a:spcAft>
              <a:buNone/>
            </a:pPr>
            <a:r>
              <a:rPr lang="zh-TW" sz="1400" b="1" i="0" u="none" strike="noStrike" cap="none">
                <a:solidFill>
                  <a:srgbClr val="9B9B9B"/>
                </a:solidFill>
                <a:latin typeface="Microsoft JhengHei"/>
                <a:ea typeface="Microsoft JhengHei"/>
                <a:cs typeface="Microsoft JhengHei"/>
                <a:sym typeface="Microsoft JhengHei"/>
              </a:rPr>
              <a:t>統編：72950367 財團法人人工智慧科技基金會</a:t>
            </a:r>
            <a:endParaRPr/>
          </a:p>
        </p:txBody>
      </p:sp>
      <p:sp>
        <p:nvSpPr>
          <p:cNvPr id="1746" name="Google Shape;1746;p142"/>
          <p:cNvSpPr txBox="1"/>
          <p:nvPr/>
        </p:nvSpPr>
        <p:spPr>
          <a:xfrm>
            <a:off x="2039979" y="24650"/>
            <a:ext cx="62589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TW" sz="3600" b="0" i="0" u="none" strike="noStrike" cap="none">
                <a:solidFill>
                  <a:srgbClr val="6FA8DC"/>
                </a:solidFill>
                <a:latin typeface="Arial"/>
                <a:ea typeface="Arial"/>
                <a:cs typeface="Arial"/>
                <a:sym typeface="Arial"/>
              </a:rPr>
              <a:t>Thanks for your listening</a:t>
            </a:r>
            <a:endParaRPr sz="3600" b="0" i="0" u="none" strike="noStrike" cap="none">
              <a:solidFill>
                <a:srgbClr val="6FA8DC"/>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Signal Propagation in a Neuron</a:t>
            </a:r>
            <a:endParaRPr dirty="0"/>
          </a:p>
        </p:txBody>
      </p:sp>
      <p:sp>
        <p:nvSpPr>
          <p:cNvPr id="302" name="Google Shape;302;p45"/>
          <p:cNvSpPr/>
          <p:nvPr/>
        </p:nvSpPr>
        <p:spPr>
          <a:xfrm>
            <a:off x="2685593" y="1997430"/>
            <a:ext cx="2980903" cy="1711616"/>
          </a:xfrm>
          <a:prstGeom prst="rect">
            <a:avLst/>
          </a:prstGeom>
          <a:solidFill>
            <a:srgbClr val="92D050"/>
          </a:solid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03" name="Google Shape;303;p45"/>
          <p:cNvSpPr txBox="1"/>
          <p:nvPr/>
        </p:nvSpPr>
        <p:spPr>
          <a:xfrm>
            <a:off x="178537" y="1225391"/>
            <a:ext cx="884999" cy="244318"/>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solidFill>
                  <a:srgbClr val="000000"/>
                </a:solidFill>
                <a:latin typeface="Corbel"/>
                <a:ea typeface="Corbel"/>
                <a:cs typeface="Corbel"/>
                <a:sym typeface="Corbel"/>
              </a:rPr>
              <a:t>Input</a:t>
            </a:r>
            <a:endParaRPr sz="1800" b="1" i="0" u="none" strike="noStrike" cap="none">
              <a:solidFill>
                <a:srgbClr val="000000"/>
              </a:solidFill>
              <a:latin typeface="Corbel"/>
              <a:ea typeface="Corbel"/>
              <a:cs typeface="Corbel"/>
              <a:sym typeface="Corbel"/>
            </a:endParaRPr>
          </a:p>
        </p:txBody>
      </p:sp>
      <p:cxnSp>
        <p:nvCxnSpPr>
          <p:cNvPr id="304" name="Google Shape;304;p45"/>
          <p:cNvCxnSpPr>
            <a:stCxn id="305" idx="0"/>
            <a:endCxn id="306" idx="1"/>
          </p:cNvCxnSpPr>
          <p:nvPr/>
        </p:nvCxnSpPr>
        <p:spPr>
          <a:xfrm>
            <a:off x="594978" y="1621737"/>
            <a:ext cx="2287800" cy="1301700"/>
          </a:xfrm>
          <a:prstGeom prst="straightConnector1">
            <a:avLst/>
          </a:prstGeom>
          <a:noFill/>
          <a:ln w="19050" cap="flat" cmpd="sng">
            <a:solidFill>
              <a:srgbClr val="000000"/>
            </a:solidFill>
            <a:prstDash val="solid"/>
            <a:round/>
            <a:headEnd type="none" w="sm" len="sm"/>
            <a:tailEnd type="triangle" w="med" len="med"/>
          </a:ln>
        </p:spPr>
      </p:cxnSp>
      <p:cxnSp>
        <p:nvCxnSpPr>
          <p:cNvPr id="307" name="Google Shape;307;p45"/>
          <p:cNvCxnSpPr>
            <a:stCxn id="308" idx="2"/>
            <a:endCxn id="306" idx="1"/>
          </p:cNvCxnSpPr>
          <p:nvPr/>
        </p:nvCxnSpPr>
        <p:spPr>
          <a:xfrm rot="10800000" flipH="1">
            <a:off x="591590" y="2923418"/>
            <a:ext cx="2291400" cy="1138200"/>
          </a:xfrm>
          <a:prstGeom prst="straightConnector1">
            <a:avLst/>
          </a:prstGeom>
          <a:noFill/>
          <a:ln w="19050" cap="flat" cmpd="sng">
            <a:solidFill>
              <a:srgbClr val="000000"/>
            </a:solidFill>
            <a:prstDash val="solid"/>
            <a:round/>
            <a:headEnd type="none" w="sm" len="sm"/>
            <a:tailEnd type="triangle" w="med" len="med"/>
          </a:ln>
        </p:spPr>
      </p:cxnSp>
      <p:grpSp>
        <p:nvGrpSpPr>
          <p:cNvPr id="309" name="Google Shape;309;p45"/>
          <p:cNvGrpSpPr/>
          <p:nvPr/>
        </p:nvGrpSpPr>
        <p:grpSpPr>
          <a:xfrm>
            <a:off x="332827" y="1552300"/>
            <a:ext cx="524293" cy="2601890"/>
            <a:chOff x="1227397" y="2600860"/>
            <a:chExt cx="510609" cy="2808300"/>
          </a:xfrm>
        </p:grpSpPr>
        <p:sp>
          <p:nvSpPr>
            <p:cNvPr id="310" name="Google Shape;310;p45"/>
            <p:cNvSpPr/>
            <p:nvPr/>
          </p:nvSpPr>
          <p:spPr>
            <a:xfrm>
              <a:off x="1227397" y="2600860"/>
              <a:ext cx="446400" cy="28083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05" name="Google Shape;305;p45"/>
            <p:cNvSpPr txBox="1"/>
            <p:nvPr/>
          </p:nvSpPr>
          <p:spPr>
            <a:xfrm>
              <a:off x="1227406" y="2675806"/>
              <a:ext cx="510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5</a:t>
              </a:r>
              <a:endParaRPr sz="2000" b="0" i="0" u="none" strike="noStrike" cap="none" baseline="-25000">
                <a:solidFill>
                  <a:srgbClr val="000000"/>
                </a:solidFill>
                <a:latin typeface="Consolas"/>
                <a:ea typeface="Consolas"/>
                <a:cs typeface="Consolas"/>
                <a:sym typeface="Consolas"/>
              </a:endParaRPr>
            </a:p>
          </p:txBody>
        </p:sp>
        <p:sp>
          <p:nvSpPr>
            <p:cNvPr id="308" name="Google Shape;308;p45"/>
            <p:cNvSpPr txBox="1"/>
            <p:nvPr/>
          </p:nvSpPr>
          <p:spPr>
            <a:xfrm>
              <a:off x="1227406" y="4904544"/>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grpSp>
      <p:sp>
        <p:nvSpPr>
          <p:cNvPr id="311" name="Google Shape;311;p45"/>
          <p:cNvSpPr txBox="1"/>
          <p:nvPr/>
        </p:nvSpPr>
        <p:spPr>
          <a:xfrm>
            <a:off x="1823100" y="4178450"/>
            <a:ext cx="4055700" cy="427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z = w</a:t>
            </a:r>
            <a:r>
              <a:rPr lang="zh-TW" sz="2400" b="0" i="0" u="none" strike="noStrike" cap="none" baseline="-25000">
                <a:solidFill>
                  <a:srgbClr val="000000"/>
                </a:solidFill>
                <a:latin typeface="Consolas"/>
                <a:ea typeface="Consolas"/>
                <a:cs typeface="Consolas"/>
                <a:sym typeface="Consolas"/>
              </a:rPr>
              <a:t>1</a:t>
            </a:r>
            <a:r>
              <a:rPr lang="zh-TW" sz="2400" b="0" i="0" u="none" strike="noStrike" cap="none">
                <a:solidFill>
                  <a:srgbClr val="000000"/>
                </a:solidFill>
                <a:latin typeface="Consolas"/>
                <a:ea typeface="Consolas"/>
                <a:cs typeface="Consolas"/>
                <a:sym typeface="Consolas"/>
              </a:rPr>
              <a:t>x</a:t>
            </a:r>
            <a:r>
              <a:rPr lang="zh-TW" sz="2400" b="0" i="0" u="none" strike="noStrike" cap="none" baseline="-25000">
                <a:solidFill>
                  <a:srgbClr val="000000"/>
                </a:solidFill>
                <a:latin typeface="Consolas"/>
                <a:ea typeface="Consolas"/>
                <a:cs typeface="Consolas"/>
                <a:sym typeface="Consolas"/>
              </a:rPr>
              <a:t>1</a:t>
            </a:r>
            <a:r>
              <a:rPr lang="zh-TW" sz="2400" b="0" i="0" u="none" strike="noStrike" cap="none">
                <a:solidFill>
                  <a:srgbClr val="000000"/>
                </a:solidFill>
                <a:latin typeface="Consolas"/>
                <a:ea typeface="Consolas"/>
                <a:cs typeface="Consolas"/>
                <a:sym typeface="Consolas"/>
              </a:rPr>
              <a:t>+w</a:t>
            </a:r>
            <a:r>
              <a:rPr lang="zh-TW" sz="2400" b="0" i="0" u="none" strike="noStrike" cap="none" baseline="-25000">
                <a:solidFill>
                  <a:srgbClr val="000000"/>
                </a:solidFill>
                <a:latin typeface="Consolas"/>
                <a:ea typeface="Consolas"/>
                <a:cs typeface="Consolas"/>
                <a:sym typeface="Consolas"/>
              </a:rPr>
              <a:t>2</a:t>
            </a:r>
            <a:r>
              <a:rPr lang="zh-TW" sz="2400" b="0" i="0" u="none" strike="noStrike" cap="none">
                <a:solidFill>
                  <a:srgbClr val="000000"/>
                </a:solidFill>
                <a:latin typeface="Consolas"/>
                <a:ea typeface="Consolas"/>
                <a:cs typeface="Consolas"/>
                <a:sym typeface="Consolas"/>
              </a:rPr>
              <a:t>x</a:t>
            </a:r>
            <a:r>
              <a:rPr lang="zh-TW" sz="2400" b="0" i="0" u="none" strike="noStrike" cap="none" baseline="-25000">
                <a:solidFill>
                  <a:srgbClr val="000000"/>
                </a:solidFill>
                <a:latin typeface="Consolas"/>
                <a:ea typeface="Consolas"/>
                <a:cs typeface="Consolas"/>
                <a:sym typeface="Consolas"/>
              </a:rPr>
              <a:t>2</a:t>
            </a:r>
            <a:r>
              <a:rPr lang="zh-TW" sz="2400" b="0" i="0" u="none" strike="noStrike" cap="none">
                <a:solidFill>
                  <a:srgbClr val="000000"/>
                </a:solidFill>
                <a:latin typeface="Consolas"/>
                <a:ea typeface="Consolas"/>
                <a:cs typeface="Consolas"/>
                <a:sym typeface="Consolas"/>
              </a:rPr>
              <a:t>+……+w</a:t>
            </a:r>
            <a:r>
              <a:rPr lang="zh-TW" sz="2400" b="0" i="0" u="none" strike="noStrike" cap="none" baseline="-25000">
                <a:solidFill>
                  <a:srgbClr val="000000"/>
                </a:solidFill>
                <a:latin typeface="Consolas"/>
                <a:ea typeface="Consolas"/>
                <a:cs typeface="Consolas"/>
                <a:sym typeface="Consolas"/>
              </a:rPr>
              <a:t>n</a:t>
            </a:r>
            <a:r>
              <a:rPr lang="zh-TW" sz="2400" b="0" i="0" u="none" strike="noStrike" cap="none">
                <a:solidFill>
                  <a:srgbClr val="000000"/>
                </a:solidFill>
                <a:latin typeface="Consolas"/>
                <a:ea typeface="Consolas"/>
                <a:cs typeface="Consolas"/>
                <a:sym typeface="Consolas"/>
              </a:rPr>
              <a:t>x</a:t>
            </a:r>
            <a:r>
              <a:rPr lang="zh-TW" sz="2400" b="0" i="0" u="none" strike="noStrike" cap="none" baseline="-25000">
                <a:solidFill>
                  <a:srgbClr val="000000"/>
                </a:solidFill>
                <a:latin typeface="Consolas"/>
                <a:ea typeface="Consolas"/>
                <a:cs typeface="Consolas"/>
                <a:sym typeface="Consolas"/>
              </a:rPr>
              <a:t>n</a:t>
            </a:r>
            <a:r>
              <a:rPr lang="zh-TW" sz="2400" b="0" i="0" u="none" strike="noStrike" cap="none">
                <a:solidFill>
                  <a:srgbClr val="000000"/>
                </a:solidFill>
                <a:latin typeface="Consolas"/>
                <a:ea typeface="Consolas"/>
                <a:cs typeface="Consolas"/>
                <a:sym typeface="Consolas"/>
              </a:rPr>
              <a:t>+b</a:t>
            </a:r>
            <a:endParaRPr sz="2400" b="0" i="0" u="none" strike="noStrike" cap="none">
              <a:solidFill>
                <a:srgbClr val="000000"/>
              </a:solidFill>
              <a:latin typeface="Consolas"/>
              <a:ea typeface="Consolas"/>
              <a:cs typeface="Consolas"/>
              <a:sym typeface="Consolas"/>
            </a:endParaRPr>
          </a:p>
        </p:txBody>
      </p:sp>
      <p:sp>
        <p:nvSpPr>
          <p:cNvPr id="312" name="Google Shape;312;p45"/>
          <p:cNvSpPr txBox="1"/>
          <p:nvPr/>
        </p:nvSpPr>
        <p:spPr>
          <a:xfrm>
            <a:off x="6170009" y="2705477"/>
            <a:ext cx="591437" cy="374955"/>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̂y</a:t>
            </a:r>
            <a:endParaRPr sz="2400" b="0" i="0" u="none" strike="noStrike" cap="none">
              <a:solidFill>
                <a:srgbClr val="000000"/>
              </a:solidFill>
              <a:latin typeface="Consolas"/>
              <a:ea typeface="Consolas"/>
              <a:cs typeface="Consolas"/>
              <a:sym typeface="Consolas"/>
            </a:endParaRPr>
          </a:p>
        </p:txBody>
      </p:sp>
      <p:grpSp>
        <p:nvGrpSpPr>
          <p:cNvPr id="313" name="Google Shape;313;p45"/>
          <p:cNvGrpSpPr/>
          <p:nvPr/>
        </p:nvGrpSpPr>
        <p:grpSpPr>
          <a:xfrm>
            <a:off x="1660723" y="1558975"/>
            <a:ext cx="607779" cy="2595219"/>
            <a:chOff x="2520634" y="2533606"/>
            <a:chExt cx="591916" cy="2801100"/>
          </a:xfrm>
        </p:grpSpPr>
        <p:sp>
          <p:nvSpPr>
            <p:cNvPr id="314" name="Google Shape;314;p45"/>
            <p:cNvSpPr/>
            <p:nvPr/>
          </p:nvSpPr>
          <p:spPr>
            <a:xfrm>
              <a:off x="2529326" y="2533606"/>
              <a:ext cx="446400" cy="2801100"/>
            </a:xfrm>
            <a:prstGeom prst="rect">
              <a:avLst/>
            </a:prstGeom>
            <a:solidFill>
              <a:srgbClr val="A8D9D3"/>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15" name="Google Shape;315;p45"/>
            <p:cNvSpPr txBox="1"/>
            <p:nvPr/>
          </p:nvSpPr>
          <p:spPr>
            <a:xfrm>
              <a:off x="2536550" y="4824633"/>
              <a:ext cx="576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3</a:t>
              </a:r>
              <a:endParaRPr sz="2000" b="0" i="0" u="none" strike="noStrike" cap="none" baseline="-25000">
                <a:solidFill>
                  <a:srgbClr val="000000"/>
                </a:solidFill>
                <a:latin typeface="Consolas"/>
                <a:ea typeface="Consolas"/>
                <a:cs typeface="Consolas"/>
                <a:sym typeface="Consolas"/>
              </a:endParaRPr>
            </a:p>
          </p:txBody>
        </p:sp>
        <p:sp>
          <p:nvSpPr>
            <p:cNvPr id="316" name="Google Shape;316;p45"/>
            <p:cNvSpPr txBox="1"/>
            <p:nvPr/>
          </p:nvSpPr>
          <p:spPr>
            <a:xfrm>
              <a:off x="2520634" y="2619899"/>
              <a:ext cx="576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grpSp>
      <p:sp>
        <p:nvSpPr>
          <p:cNvPr id="317" name="Google Shape;317;p45"/>
          <p:cNvSpPr txBox="1"/>
          <p:nvPr/>
        </p:nvSpPr>
        <p:spPr>
          <a:xfrm>
            <a:off x="5877976" y="2405092"/>
            <a:ext cx="1205977" cy="208463"/>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solidFill>
                  <a:srgbClr val="000000"/>
                </a:solidFill>
                <a:latin typeface="Corbel"/>
                <a:ea typeface="Corbel"/>
                <a:cs typeface="Corbel"/>
                <a:sym typeface="Corbel"/>
              </a:rPr>
              <a:t>Output</a:t>
            </a:r>
            <a:endParaRPr sz="1800" b="1" i="0" u="none" strike="noStrike" cap="none">
              <a:solidFill>
                <a:srgbClr val="000000"/>
              </a:solidFill>
              <a:latin typeface="Corbel"/>
              <a:ea typeface="Corbel"/>
              <a:cs typeface="Corbel"/>
              <a:sym typeface="Corbel"/>
            </a:endParaRPr>
          </a:p>
        </p:txBody>
      </p:sp>
      <p:sp>
        <p:nvSpPr>
          <p:cNvPr id="318" name="Google Shape;318;p45"/>
          <p:cNvSpPr txBox="1"/>
          <p:nvPr/>
        </p:nvSpPr>
        <p:spPr>
          <a:xfrm>
            <a:off x="1398588" y="1218476"/>
            <a:ext cx="1105864" cy="244318"/>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solidFill>
                  <a:srgbClr val="000000"/>
                </a:solidFill>
                <a:latin typeface="Corbel"/>
                <a:ea typeface="Corbel"/>
                <a:cs typeface="Corbel"/>
                <a:sym typeface="Corbel"/>
              </a:rPr>
              <a:t>Weight</a:t>
            </a:r>
            <a:endParaRPr sz="1800" b="1" i="0" u="none" strike="noStrike" cap="none">
              <a:solidFill>
                <a:srgbClr val="000000"/>
              </a:solidFill>
              <a:latin typeface="Corbel"/>
              <a:ea typeface="Corbel"/>
              <a:cs typeface="Corbel"/>
              <a:sym typeface="Corbel"/>
            </a:endParaRPr>
          </a:p>
        </p:txBody>
      </p:sp>
      <p:sp>
        <p:nvSpPr>
          <p:cNvPr id="319" name="Google Shape;319;p45"/>
          <p:cNvSpPr/>
          <p:nvPr/>
        </p:nvSpPr>
        <p:spPr>
          <a:xfrm>
            <a:off x="4325923" y="2623262"/>
            <a:ext cx="994353" cy="600372"/>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06" name="Google Shape;306;p45"/>
          <p:cNvSpPr/>
          <p:nvPr/>
        </p:nvSpPr>
        <p:spPr>
          <a:xfrm>
            <a:off x="2882875" y="2623250"/>
            <a:ext cx="591437" cy="600372"/>
          </a:xfrm>
          <a:prstGeom prst="rect">
            <a:avLst/>
          </a:prstGeom>
          <a:solidFill>
            <a:srgbClr val="D0D0D0"/>
          </a:solid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chemeClr val="dk1"/>
              </a:buClr>
              <a:buSzPts val="4000"/>
              <a:buFont typeface="Arial"/>
              <a:buNone/>
            </a:pPr>
            <a:r>
              <a:rPr lang="zh-TW" sz="4000" b="1" i="0" u="none" strike="noStrike" cap="none">
                <a:solidFill>
                  <a:schemeClr val="dk1"/>
                </a:solidFill>
                <a:latin typeface="Consolas"/>
                <a:ea typeface="Consolas"/>
                <a:cs typeface="Consolas"/>
                <a:sym typeface="Consolas"/>
              </a:rPr>
              <a:t>+</a:t>
            </a:r>
            <a:endParaRPr sz="1800" b="0" i="0" u="none" strike="noStrike" cap="none">
              <a:solidFill>
                <a:srgbClr val="000000"/>
              </a:solidFill>
              <a:latin typeface="Calibri"/>
              <a:ea typeface="Calibri"/>
              <a:cs typeface="Calibri"/>
              <a:sym typeface="Calibri"/>
            </a:endParaRPr>
          </a:p>
        </p:txBody>
      </p:sp>
      <p:cxnSp>
        <p:nvCxnSpPr>
          <p:cNvPr id="320" name="Google Shape;320;p45"/>
          <p:cNvCxnSpPr>
            <a:stCxn id="306" idx="3"/>
            <a:endCxn id="319" idx="1"/>
          </p:cNvCxnSpPr>
          <p:nvPr/>
        </p:nvCxnSpPr>
        <p:spPr>
          <a:xfrm>
            <a:off x="3474312" y="2923436"/>
            <a:ext cx="851700" cy="0"/>
          </a:xfrm>
          <a:prstGeom prst="straightConnector1">
            <a:avLst/>
          </a:prstGeom>
          <a:noFill/>
          <a:ln w="19050" cap="flat" cmpd="sng">
            <a:solidFill>
              <a:srgbClr val="000000"/>
            </a:solidFill>
            <a:prstDash val="solid"/>
            <a:round/>
            <a:headEnd type="none" w="sm" len="sm"/>
            <a:tailEnd type="triangle" w="med" len="med"/>
          </a:ln>
        </p:spPr>
      </p:cxnSp>
      <p:sp>
        <p:nvSpPr>
          <p:cNvPr id="321" name="Google Shape;321;p45"/>
          <p:cNvSpPr txBox="1"/>
          <p:nvPr/>
        </p:nvSpPr>
        <p:spPr>
          <a:xfrm>
            <a:off x="3509369" y="2531598"/>
            <a:ext cx="366000" cy="375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rgbClr val="FF0000"/>
                </a:solidFill>
                <a:latin typeface="Consolas"/>
                <a:ea typeface="Consolas"/>
                <a:cs typeface="Consolas"/>
                <a:sym typeface="Consolas"/>
              </a:rPr>
              <a:t>z</a:t>
            </a:r>
            <a:endParaRPr sz="3600" b="0" i="0" u="none" strike="noStrike" cap="none" baseline="-25000">
              <a:solidFill>
                <a:srgbClr val="FF0000"/>
              </a:solidFill>
              <a:latin typeface="Consolas"/>
              <a:ea typeface="Consolas"/>
              <a:cs typeface="Consolas"/>
              <a:sym typeface="Consolas"/>
            </a:endParaRPr>
          </a:p>
        </p:txBody>
      </p:sp>
      <p:sp>
        <p:nvSpPr>
          <p:cNvPr id="322" name="Google Shape;322;p45"/>
          <p:cNvSpPr txBox="1"/>
          <p:nvPr/>
        </p:nvSpPr>
        <p:spPr>
          <a:xfrm>
            <a:off x="3930360" y="1980652"/>
            <a:ext cx="1736113" cy="600372"/>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1" i="0" u="none" strike="noStrike" cap="none">
                <a:solidFill>
                  <a:srgbClr val="000000"/>
                </a:solidFill>
                <a:latin typeface="Consolas"/>
                <a:ea typeface="Consolas"/>
                <a:cs typeface="Consolas"/>
                <a:sym typeface="Consolas"/>
              </a:rPr>
              <a:t>σ</a:t>
            </a:r>
            <a:r>
              <a:rPr lang="zh-TW" sz="1800" b="1" i="0" u="none" strike="noStrike" cap="none">
                <a:solidFill>
                  <a:srgbClr val="000000"/>
                </a:solidFill>
                <a:latin typeface="Corbel"/>
                <a:ea typeface="Corbel"/>
                <a:cs typeface="Corbel"/>
                <a:sym typeface="Corbel"/>
              </a:rPr>
              <a:t>: Activation </a:t>
            </a:r>
            <a:br>
              <a:rPr lang="zh-TW" sz="1800" b="1" i="0" u="none" strike="noStrike" cap="none">
                <a:solidFill>
                  <a:srgbClr val="000000"/>
                </a:solidFill>
                <a:latin typeface="Corbel"/>
                <a:ea typeface="Corbel"/>
                <a:cs typeface="Corbel"/>
                <a:sym typeface="Corbel"/>
              </a:rPr>
            </a:br>
            <a:r>
              <a:rPr lang="zh-TW" sz="1800" b="1" i="0" u="none" strike="noStrike" cap="none">
                <a:solidFill>
                  <a:srgbClr val="000000"/>
                </a:solidFill>
                <a:latin typeface="Corbel"/>
                <a:ea typeface="Corbel"/>
                <a:cs typeface="Corbel"/>
                <a:sym typeface="Corbel"/>
              </a:rPr>
              <a:t>function</a:t>
            </a:r>
            <a:endParaRPr sz="1800" b="1" i="0" u="none" strike="noStrike" cap="none">
              <a:solidFill>
                <a:srgbClr val="000000"/>
              </a:solidFill>
              <a:latin typeface="Corbel"/>
              <a:ea typeface="Corbel"/>
              <a:cs typeface="Corbel"/>
              <a:sym typeface="Corbel"/>
            </a:endParaRPr>
          </a:p>
        </p:txBody>
      </p:sp>
      <p:sp>
        <p:nvSpPr>
          <p:cNvPr id="323" name="Google Shape;323;p45"/>
          <p:cNvSpPr txBox="1"/>
          <p:nvPr/>
        </p:nvSpPr>
        <p:spPr>
          <a:xfrm>
            <a:off x="3028575" y="2049650"/>
            <a:ext cx="307800" cy="334800"/>
          </a:xfrm>
          <a:prstGeom prst="rect">
            <a:avLst/>
          </a:prstGeom>
          <a:solidFill>
            <a:srgbClr val="DDFF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3</a:t>
            </a:r>
            <a:endParaRPr sz="1800" b="0" i="0" u="none" strike="noStrike" cap="none" baseline="-25000">
              <a:solidFill>
                <a:srgbClr val="000000"/>
              </a:solidFill>
              <a:latin typeface="Consolas"/>
              <a:ea typeface="Consolas"/>
              <a:cs typeface="Consolas"/>
              <a:sym typeface="Consolas"/>
            </a:endParaRPr>
          </a:p>
        </p:txBody>
      </p:sp>
      <p:cxnSp>
        <p:nvCxnSpPr>
          <p:cNvPr id="324" name="Google Shape;324;p45"/>
          <p:cNvCxnSpPr>
            <a:stCxn id="323" idx="2"/>
            <a:endCxn id="306" idx="0"/>
          </p:cNvCxnSpPr>
          <p:nvPr/>
        </p:nvCxnSpPr>
        <p:spPr>
          <a:xfrm flipH="1">
            <a:off x="3178575" y="2384450"/>
            <a:ext cx="3900" cy="238800"/>
          </a:xfrm>
          <a:prstGeom prst="straightConnector1">
            <a:avLst/>
          </a:prstGeom>
          <a:noFill/>
          <a:ln w="19050" cap="flat" cmpd="sng">
            <a:solidFill>
              <a:srgbClr val="000000"/>
            </a:solidFill>
            <a:prstDash val="solid"/>
            <a:round/>
            <a:headEnd type="none" w="sm" len="sm"/>
            <a:tailEnd type="triangle" w="med" len="med"/>
          </a:ln>
        </p:spPr>
      </p:cxnSp>
      <p:sp>
        <p:nvSpPr>
          <p:cNvPr id="325" name="Google Shape;325;p45"/>
          <p:cNvSpPr txBox="1"/>
          <p:nvPr/>
        </p:nvSpPr>
        <p:spPr>
          <a:xfrm>
            <a:off x="2872400" y="1661325"/>
            <a:ext cx="665366" cy="258216"/>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dirty="0">
                <a:solidFill>
                  <a:srgbClr val="000000"/>
                </a:solidFill>
                <a:latin typeface="Calibri"/>
                <a:ea typeface="Calibri"/>
                <a:cs typeface="Calibri"/>
                <a:sym typeface="Calibri"/>
              </a:rPr>
              <a:t>Bias</a:t>
            </a:r>
            <a:r>
              <a:rPr lang="zh-TW" sz="1800" b="1" i="0" u="none" strike="noStrike" cap="none" dirty="0">
                <a:solidFill>
                  <a:srgbClr val="000000"/>
                </a:solidFill>
                <a:latin typeface="Corbel"/>
                <a:ea typeface="Corbel"/>
                <a:cs typeface="Corbel"/>
                <a:sym typeface="Corbel"/>
              </a:rPr>
              <a:t> </a:t>
            </a:r>
            <a:endParaRPr sz="1800" b="1" i="0" u="none" strike="noStrike" cap="none" dirty="0">
              <a:solidFill>
                <a:srgbClr val="000000"/>
              </a:solidFill>
              <a:latin typeface="Corbel"/>
              <a:ea typeface="Corbel"/>
              <a:cs typeface="Corbel"/>
              <a:sym typeface="Corbel"/>
            </a:endParaRPr>
          </a:p>
        </p:txBody>
      </p:sp>
      <p:cxnSp>
        <p:nvCxnSpPr>
          <p:cNvPr id="326" name="Google Shape;326;p45"/>
          <p:cNvCxnSpPr>
            <a:stCxn id="327" idx="3"/>
            <a:endCxn id="312" idx="1"/>
          </p:cNvCxnSpPr>
          <p:nvPr/>
        </p:nvCxnSpPr>
        <p:spPr>
          <a:xfrm rot="10800000" flipH="1">
            <a:off x="5414796" y="2892867"/>
            <a:ext cx="755100" cy="7500"/>
          </a:xfrm>
          <a:prstGeom prst="straightConnector1">
            <a:avLst/>
          </a:prstGeom>
          <a:noFill/>
          <a:ln w="19050" cap="flat" cmpd="sng">
            <a:solidFill>
              <a:srgbClr val="000000"/>
            </a:solidFill>
            <a:prstDash val="solid"/>
            <a:round/>
            <a:headEnd type="none" w="sm" len="sm"/>
            <a:tailEnd type="triangle" w="med" len="med"/>
          </a:ln>
        </p:spPr>
      </p:cxnSp>
      <p:sp>
        <p:nvSpPr>
          <p:cNvPr id="327" name="Google Shape;327;p45"/>
          <p:cNvSpPr txBox="1"/>
          <p:nvPr/>
        </p:nvSpPr>
        <p:spPr>
          <a:xfrm>
            <a:off x="4308932" y="2712889"/>
            <a:ext cx="1105864" cy="374955"/>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onsolas"/>
                <a:ea typeface="Consolas"/>
                <a:cs typeface="Consolas"/>
                <a:sym typeface="Consolas"/>
              </a:rPr>
              <a:t>σ(z)</a:t>
            </a:r>
            <a:endParaRPr sz="2400" b="1" i="0" u="none" strike="noStrike" cap="none" baseline="-25000">
              <a:solidFill>
                <a:srgbClr val="000000"/>
              </a:solidFill>
              <a:latin typeface="Consolas"/>
              <a:ea typeface="Consolas"/>
              <a:cs typeface="Consolas"/>
              <a:sym typeface="Consolas"/>
            </a:endParaRPr>
          </a:p>
        </p:txBody>
      </p:sp>
      <p:sp>
        <p:nvSpPr>
          <p:cNvPr id="328" name="Google Shape;328;p45"/>
          <p:cNvSpPr txBox="1"/>
          <p:nvPr/>
        </p:nvSpPr>
        <p:spPr>
          <a:xfrm>
            <a:off x="1823100" y="4630500"/>
            <a:ext cx="1595400" cy="375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̂y = σ(z)</a:t>
            </a:r>
            <a:endParaRPr sz="2400" b="0" i="0" u="none" strike="noStrike" cap="none" baseline="-25000">
              <a:solidFill>
                <a:srgbClr val="000000"/>
              </a:solidFill>
              <a:latin typeface="Consolas"/>
              <a:ea typeface="Consolas"/>
              <a:cs typeface="Consolas"/>
              <a:sym typeface="Consolas"/>
            </a:endParaRPr>
          </a:p>
        </p:txBody>
      </p:sp>
      <p:cxnSp>
        <p:nvCxnSpPr>
          <p:cNvPr id="329" name="Google Shape;329;p45"/>
          <p:cNvCxnSpPr/>
          <p:nvPr/>
        </p:nvCxnSpPr>
        <p:spPr>
          <a:xfrm>
            <a:off x="3927079" y="1784756"/>
            <a:ext cx="0" cy="2084347"/>
          </a:xfrm>
          <a:prstGeom prst="straightConnector1">
            <a:avLst/>
          </a:prstGeom>
          <a:noFill/>
          <a:ln w="19050" cap="flat" cmpd="sng">
            <a:solidFill>
              <a:srgbClr val="7F7F7F"/>
            </a:solidFill>
            <a:prstDash val="solid"/>
            <a:round/>
            <a:headEnd type="none" w="sm" len="sm"/>
            <a:tailEnd type="none" w="sm" len="sm"/>
          </a:ln>
        </p:spPr>
      </p:cxnSp>
      <p:grpSp>
        <p:nvGrpSpPr>
          <p:cNvPr id="330" name="Google Shape;330;p45"/>
          <p:cNvGrpSpPr/>
          <p:nvPr/>
        </p:nvGrpSpPr>
        <p:grpSpPr>
          <a:xfrm>
            <a:off x="4778150" y="205669"/>
            <a:ext cx="4193298" cy="2028826"/>
            <a:chOff x="4778150" y="205669"/>
            <a:chExt cx="4193298" cy="2028826"/>
          </a:xfrm>
        </p:grpSpPr>
        <p:pic>
          <p:nvPicPr>
            <p:cNvPr id="331" name="Google Shape;331;p45" descr="「Linear function」的圖片搜尋結果"/>
            <p:cNvPicPr preferRelativeResize="0"/>
            <p:nvPr/>
          </p:nvPicPr>
          <p:blipFill rotWithShape="1">
            <a:blip r:embed="rId3">
              <a:alphaModFix/>
            </a:blip>
            <a:srcRect/>
            <a:stretch/>
          </p:blipFill>
          <p:spPr>
            <a:xfrm>
              <a:off x="6714023" y="205669"/>
              <a:ext cx="2257425" cy="2028826"/>
            </a:xfrm>
            <a:prstGeom prst="rect">
              <a:avLst/>
            </a:prstGeom>
            <a:noFill/>
            <a:ln>
              <a:noFill/>
            </a:ln>
          </p:spPr>
        </p:pic>
        <p:sp>
          <p:nvSpPr>
            <p:cNvPr id="332" name="Google Shape;332;p45"/>
            <p:cNvSpPr/>
            <p:nvPr/>
          </p:nvSpPr>
          <p:spPr>
            <a:xfrm>
              <a:off x="4778150" y="688225"/>
              <a:ext cx="2028300" cy="86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onsolas"/>
                  <a:ea typeface="Consolas"/>
                  <a:cs typeface="Consolas"/>
                  <a:sym typeface="Consolas"/>
                </a:rPr>
                <a:t>σ(z)=z </a:t>
              </a:r>
              <a:r>
                <a:rPr lang="zh-TW" sz="2400" b="0" i="0" u="none" strike="noStrike" cap="none">
                  <a:solidFill>
                    <a:srgbClr val="000000"/>
                  </a:solidFill>
                  <a:latin typeface="Corbel"/>
                  <a:ea typeface="Corbel"/>
                  <a:cs typeface="Corbel"/>
                  <a:sym typeface="Corbel"/>
                </a:rPr>
                <a:t> </a:t>
              </a:r>
              <a:br>
                <a:rPr lang="zh-TW" sz="2400" b="0" i="0" u="none" strike="noStrike" cap="none">
                  <a:solidFill>
                    <a:srgbClr val="000000"/>
                  </a:solidFill>
                  <a:latin typeface="Corbel"/>
                  <a:ea typeface="Corbel"/>
                  <a:cs typeface="Corbel"/>
                  <a:sym typeface="Corbel"/>
                </a:rPr>
              </a:br>
              <a:r>
                <a:rPr lang="zh-TW" sz="2400" b="0" i="0" u="none" strike="noStrike" cap="none">
                  <a:solidFill>
                    <a:srgbClr val="000000"/>
                  </a:solidFill>
                  <a:latin typeface="Corbel"/>
                  <a:ea typeface="Corbel"/>
                  <a:cs typeface="Corbel"/>
                  <a:sym typeface="Corbel"/>
                </a:rPr>
                <a:t>linear function</a:t>
              </a:r>
              <a:endParaRPr sz="2400" b="1" i="0" u="none" strike="noStrike" cap="none" baseline="-25000">
                <a:solidFill>
                  <a:srgbClr val="000000"/>
                </a:solidFill>
                <a:latin typeface="Consolas"/>
                <a:ea typeface="Consolas"/>
                <a:cs typeface="Consolas"/>
                <a:sym typeface="Consolas"/>
              </a:endParaRPr>
            </a:p>
          </p:txBody>
        </p:sp>
      </p:grpSp>
      <p:grpSp>
        <p:nvGrpSpPr>
          <p:cNvPr id="333" name="Google Shape;333;p45"/>
          <p:cNvGrpSpPr/>
          <p:nvPr/>
        </p:nvGrpSpPr>
        <p:grpSpPr>
          <a:xfrm>
            <a:off x="6987288" y="3297589"/>
            <a:ext cx="1845000" cy="1702837"/>
            <a:chOff x="6987288" y="3297589"/>
            <a:chExt cx="1845000" cy="1702837"/>
          </a:xfrm>
        </p:grpSpPr>
        <p:sp>
          <p:nvSpPr>
            <p:cNvPr id="334" name="Google Shape;334;p45"/>
            <p:cNvSpPr/>
            <p:nvPr/>
          </p:nvSpPr>
          <p:spPr>
            <a:xfrm>
              <a:off x="7212733" y="3297589"/>
              <a:ext cx="1260000" cy="1260000"/>
            </a:xfrm>
            <a:prstGeom prst="ellipse">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5" name="Google Shape;335;p45"/>
            <p:cNvSpPr/>
            <p:nvPr/>
          </p:nvSpPr>
          <p:spPr>
            <a:xfrm>
              <a:off x="7240632" y="3727489"/>
              <a:ext cx="12042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rbel"/>
                  <a:ea typeface="Corbel"/>
                  <a:cs typeface="Corbel"/>
                  <a:sym typeface="Corbel"/>
                </a:rPr>
                <a:t>A neuron </a:t>
              </a:r>
              <a:endParaRPr sz="2000" b="1" i="0" u="none" strike="noStrike" cap="none" baseline="-25000">
                <a:solidFill>
                  <a:srgbClr val="000000"/>
                </a:solidFill>
                <a:latin typeface="Consolas"/>
                <a:ea typeface="Consolas"/>
                <a:cs typeface="Consolas"/>
                <a:sym typeface="Consolas"/>
              </a:endParaRPr>
            </a:p>
          </p:txBody>
        </p:sp>
        <p:sp>
          <p:nvSpPr>
            <p:cNvPr id="336" name="Google Shape;336;p45"/>
            <p:cNvSpPr/>
            <p:nvPr/>
          </p:nvSpPr>
          <p:spPr>
            <a:xfrm>
              <a:off x="6987288" y="4625426"/>
              <a:ext cx="1845000" cy="37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dirty="0">
                  <a:solidFill>
                    <a:srgbClr val="000000"/>
                  </a:solidFill>
                  <a:latin typeface="Consolas"/>
                  <a:ea typeface="Consolas"/>
                  <a:cs typeface="Consolas"/>
                  <a:sym typeface="Consolas"/>
                </a:rPr>
                <a:t>Ө</a:t>
              </a:r>
              <a:r>
                <a:rPr lang="zh-TW" sz="1800" b="0" i="0" u="none" strike="noStrike" cap="none" dirty="0">
                  <a:solidFill>
                    <a:srgbClr val="000000"/>
                  </a:solidFill>
                  <a:latin typeface="Corbel"/>
                  <a:ea typeface="Corbel"/>
                  <a:cs typeface="Corbel"/>
                  <a:sym typeface="Corbel"/>
                </a:rPr>
                <a:t>: weights, bias</a:t>
              </a:r>
              <a:endParaRPr sz="1800" b="0" i="0" u="none" strike="noStrike" cap="none" baseline="30000" dirty="0">
                <a:solidFill>
                  <a:srgbClr val="000000"/>
                </a:solidFill>
                <a:latin typeface="Corbel"/>
                <a:ea typeface="Corbel"/>
                <a:cs typeface="Corbel"/>
                <a:sym typeface="Corbel"/>
              </a:endParaRPr>
            </a:p>
          </p:txBody>
        </p:sp>
      </p:grpSp>
      <p:sp>
        <p:nvSpPr>
          <p:cNvPr id="337" name="Google Shape;337;p45"/>
          <p:cNvSpPr/>
          <p:nvPr/>
        </p:nvSpPr>
        <p:spPr>
          <a:xfrm rot="467214">
            <a:off x="5807065" y="3598193"/>
            <a:ext cx="1317448" cy="334581"/>
          </a:xfrm>
          <a:prstGeom prst="rightArrow">
            <a:avLst>
              <a:gd name="adj1" fmla="val 49938"/>
              <a:gd name="adj2" fmla="val 50000"/>
            </a:avLst>
          </a:prstGeom>
          <a:solidFill>
            <a:srgbClr val="FF0066"/>
          </a:solid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45"/>
          <p:cNvSpPr txBox="1"/>
          <p:nvPr/>
        </p:nvSpPr>
        <p:spPr>
          <a:xfrm>
            <a:off x="3336300" y="4630500"/>
            <a:ext cx="3295800" cy="375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 (-1)*5+3*2+3 = 4</a:t>
            </a:r>
            <a:endParaRPr sz="2400" b="0" i="0" u="none" strike="noStrike" cap="none" baseline="-25000">
              <a:solidFill>
                <a:srgbClr val="000000"/>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6582-F147-5940-9DAC-F57C94210CCA}"/>
              </a:ext>
            </a:extLst>
          </p:cNvPr>
          <p:cNvSpPr>
            <a:spLocks noGrp="1"/>
          </p:cNvSpPr>
          <p:nvPr>
            <p:ph type="title"/>
          </p:nvPr>
        </p:nvSpPr>
        <p:spPr/>
        <p:txBody>
          <a:bodyPr/>
          <a:lstStyle/>
          <a:p>
            <a:r>
              <a:rPr lang="zh-TW" altLang="en-US" dirty="0"/>
              <a:t>激發函數</a:t>
            </a:r>
            <a:r>
              <a:rPr lang="en-US" altLang="zh-TW" dirty="0"/>
              <a:t>(</a:t>
            </a:r>
            <a:r>
              <a:rPr lang="en-US" dirty="0"/>
              <a:t>Activation Function)</a:t>
            </a:r>
          </a:p>
        </p:txBody>
      </p:sp>
      <p:pic>
        <p:nvPicPr>
          <p:cNvPr id="4" name="Picture 3">
            <a:extLst>
              <a:ext uri="{FF2B5EF4-FFF2-40B4-BE49-F238E27FC236}">
                <a16:creationId xmlns:a16="http://schemas.microsoft.com/office/drawing/2014/main" id="{8F3DDD7E-06A7-6840-A5B2-56DC49B2A937}"/>
              </a:ext>
            </a:extLst>
          </p:cNvPr>
          <p:cNvPicPr>
            <a:picLocks noChangeAspect="1"/>
          </p:cNvPicPr>
          <p:nvPr/>
        </p:nvPicPr>
        <p:blipFill>
          <a:blip r:embed="rId2"/>
          <a:stretch>
            <a:fillRect/>
          </a:stretch>
        </p:blipFill>
        <p:spPr>
          <a:xfrm>
            <a:off x="508000" y="1753632"/>
            <a:ext cx="8128000" cy="2374900"/>
          </a:xfrm>
          <a:prstGeom prst="rect">
            <a:avLst/>
          </a:prstGeom>
        </p:spPr>
      </p:pic>
      <p:sp>
        <p:nvSpPr>
          <p:cNvPr id="5" name="Rectangle 4">
            <a:extLst>
              <a:ext uri="{FF2B5EF4-FFF2-40B4-BE49-F238E27FC236}">
                <a16:creationId xmlns:a16="http://schemas.microsoft.com/office/drawing/2014/main" id="{4323F4AF-517F-0A44-937F-876725F5BBBD}"/>
              </a:ext>
            </a:extLst>
          </p:cNvPr>
          <p:cNvSpPr/>
          <p:nvPr/>
        </p:nvSpPr>
        <p:spPr>
          <a:xfrm>
            <a:off x="508000" y="1014968"/>
            <a:ext cx="8128000" cy="646331"/>
          </a:xfrm>
          <a:prstGeom prst="rect">
            <a:avLst/>
          </a:prstGeom>
        </p:spPr>
        <p:txBody>
          <a:bodyPr wrap="square">
            <a:spAutoFit/>
          </a:bodyPr>
          <a:lstStyle/>
          <a:p>
            <a:r>
              <a:rPr lang="zh-TW" altLang="en-US" sz="1800" dirty="0">
                <a:solidFill>
                  <a:schemeClr val="tx1">
                    <a:lumMod val="65000"/>
                    <a:lumOff val="35000"/>
                  </a:schemeClr>
                </a:solidFill>
                <a:latin typeface="medium-content-serif-font"/>
              </a:rPr>
              <a:t>為了避免讓訓練出來的結果也是線性</a:t>
            </a:r>
            <a:r>
              <a:rPr lang="en-US" altLang="zh-TW" sz="1800" dirty="0">
                <a:solidFill>
                  <a:schemeClr val="tx1">
                    <a:lumMod val="65000"/>
                    <a:lumOff val="35000"/>
                  </a:schemeClr>
                </a:solidFill>
                <a:latin typeface="medium-content-serif-font"/>
              </a:rPr>
              <a:t>(</a:t>
            </a:r>
            <a:r>
              <a:rPr lang="zh-TW" altLang="en-US" sz="1800" dirty="0">
                <a:solidFill>
                  <a:schemeClr val="tx1">
                    <a:lumMod val="65000"/>
                    <a:lumOff val="35000"/>
                  </a:schemeClr>
                </a:solidFill>
                <a:latin typeface="medium-content-serif-font"/>
              </a:rPr>
              <a:t>線性的線性還是線性</a:t>
            </a:r>
            <a:r>
              <a:rPr lang="en-US" altLang="zh-TW" sz="1800" dirty="0">
                <a:solidFill>
                  <a:schemeClr val="tx1">
                    <a:lumMod val="65000"/>
                    <a:lumOff val="35000"/>
                  </a:schemeClr>
                </a:solidFill>
                <a:latin typeface="medium-content-serif-font"/>
              </a:rPr>
              <a:t>)</a:t>
            </a:r>
            <a:r>
              <a:rPr lang="zh-TW" altLang="en-US" sz="1800" dirty="0">
                <a:solidFill>
                  <a:schemeClr val="tx1">
                    <a:lumMod val="65000"/>
                    <a:lumOff val="35000"/>
                  </a:schemeClr>
                </a:solidFill>
                <a:latin typeface="medium-content-serif-font"/>
              </a:rPr>
              <a:t>，會在公式外加上非線性的激發函數</a:t>
            </a:r>
            <a:r>
              <a:rPr lang="en-US" altLang="zh-TW" sz="1800" dirty="0">
                <a:solidFill>
                  <a:schemeClr val="tx1">
                    <a:lumMod val="65000"/>
                    <a:lumOff val="35000"/>
                  </a:schemeClr>
                </a:solidFill>
                <a:latin typeface="medium-content-serif-font"/>
              </a:rPr>
              <a:t>(</a:t>
            </a:r>
            <a:r>
              <a:rPr lang="en-US" sz="1800" dirty="0">
                <a:solidFill>
                  <a:schemeClr val="tx1">
                    <a:lumMod val="65000"/>
                    <a:lumOff val="35000"/>
                  </a:schemeClr>
                </a:solidFill>
                <a:latin typeface="medium-content-serif-font"/>
              </a:rPr>
              <a:t>Activation Function)</a:t>
            </a:r>
            <a:endParaRPr lang="en-US" sz="1800" dirty="0">
              <a:solidFill>
                <a:schemeClr val="tx1">
                  <a:lumMod val="65000"/>
                  <a:lumOff val="35000"/>
                </a:schemeClr>
              </a:solidFill>
            </a:endParaRPr>
          </a:p>
        </p:txBody>
      </p:sp>
    </p:spTree>
    <p:extLst>
      <p:ext uri="{BB962C8B-B14F-4D97-AF65-F5344CB8AC3E}">
        <p14:creationId xmlns:p14="http://schemas.microsoft.com/office/powerpoint/2010/main" val="2699355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A Fully Connected Neural Network - </a:t>
            </a:r>
            <a:endParaRPr/>
          </a:p>
        </p:txBody>
      </p:sp>
      <p:sp>
        <p:nvSpPr>
          <p:cNvPr id="344" name="Google Shape;344;p46"/>
          <p:cNvSpPr txBox="1"/>
          <p:nvPr/>
        </p:nvSpPr>
        <p:spPr>
          <a:xfrm>
            <a:off x="311700" y="841075"/>
            <a:ext cx="8028600" cy="351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zh-TW" sz="3000" b="0" i="0" u="none" strike="noStrike" cap="none">
                <a:solidFill>
                  <a:srgbClr val="1D6DA7"/>
                </a:solidFill>
                <a:latin typeface="Calibri"/>
                <a:ea typeface="Calibri"/>
                <a:cs typeface="Calibri"/>
                <a:sym typeface="Calibri"/>
              </a:rPr>
              <a:t>A simple network with linear activation functions</a:t>
            </a:r>
            <a:endParaRPr sz="3000" b="0" i="0" u="none" strike="noStrike" cap="none">
              <a:solidFill>
                <a:srgbClr val="1D6DA7"/>
              </a:solidFill>
              <a:latin typeface="Calibri"/>
              <a:ea typeface="Calibri"/>
              <a:cs typeface="Calibri"/>
              <a:sym typeface="Calibri"/>
            </a:endParaRPr>
          </a:p>
        </p:txBody>
      </p:sp>
      <p:grpSp>
        <p:nvGrpSpPr>
          <p:cNvPr id="345" name="Google Shape;345;p46"/>
          <p:cNvGrpSpPr/>
          <p:nvPr/>
        </p:nvGrpSpPr>
        <p:grpSpPr>
          <a:xfrm>
            <a:off x="2612600" y="2236925"/>
            <a:ext cx="774325" cy="1069075"/>
            <a:chOff x="2612600" y="2236925"/>
            <a:chExt cx="774325" cy="1069075"/>
          </a:xfrm>
        </p:grpSpPr>
        <p:sp>
          <p:nvSpPr>
            <p:cNvPr id="346" name="Google Shape;346;p46"/>
            <p:cNvSpPr txBox="1"/>
            <p:nvPr/>
          </p:nvSpPr>
          <p:spPr>
            <a:xfrm>
              <a:off x="2612625" y="2236925"/>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a:t>
              </a:r>
              <a:endParaRPr sz="1800" b="0" i="0" u="none" strike="noStrike" cap="none" baseline="-25000">
                <a:solidFill>
                  <a:srgbClr val="000000"/>
                </a:solidFill>
                <a:latin typeface="Consolas"/>
                <a:ea typeface="Consolas"/>
                <a:cs typeface="Consolas"/>
                <a:sym typeface="Consolas"/>
              </a:endParaRPr>
            </a:p>
          </p:txBody>
        </p:sp>
        <p:sp>
          <p:nvSpPr>
            <p:cNvPr id="347" name="Google Shape;347;p46"/>
            <p:cNvSpPr txBox="1"/>
            <p:nvPr/>
          </p:nvSpPr>
          <p:spPr>
            <a:xfrm>
              <a:off x="2612600" y="2862300"/>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a:t>
              </a:r>
              <a:endParaRPr sz="1800" b="0" i="0" u="none" strike="noStrike" cap="none" baseline="-25000">
                <a:solidFill>
                  <a:srgbClr val="000000"/>
                </a:solidFill>
                <a:latin typeface="Consolas"/>
                <a:ea typeface="Consolas"/>
                <a:cs typeface="Consolas"/>
                <a:sym typeface="Consolas"/>
              </a:endParaRPr>
            </a:p>
          </p:txBody>
        </p:sp>
      </p:grpSp>
      <p:grpSp>
        <p:nvGrpSpPr>
          <p:cNvPr id="348" name="Google Shape;348;p46"/>
          <p:cNvGrpSpPr/>
          <p:nvPr/>
        </p:nvGrpSpPr>
        <p:grpSpPr>
          <a:xfrm>
            <a:off x="4390601" y="2236925"/>
            <a:ext cx="797724" cy="1069075"/>
            <a:chOff x="4390601" y="2236925"/>
            <a:chExt cx="797724" cy="1069075"/>
          </a:xfrm>
        </p:grpSpPr>
        <p:sp>
          <p:nvSpPr>
            <p:cNvPr id="349" name="Google Shape;349;p46"/>
            <p:cNvSpPr txBox="1"/>
            <p:nvPr/>
          </p:nvSpPr>
          <p:spPr>
            <a:xfrm>
              <a:off x="4414025" y="2236925"/>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+0.4</a:t>
              </a:r>
              <a:endParaRPr sz="1800" b="0" i="0" u="none" strike="noStrike" cap="none" baseline="-25000">
                <a:solidFill>
                  <a:srgbClr val="000000"/>
                </a:solidFill>
                <a:latin typeface="Consolas"/>
                <a:ea typeface="Consolas"/>
                <a:cs typeface="Consolas"/>
                <a:sym typeface="Consolas"/>
              </a:endParaRPr>
            </a:p>
          </p:txBody>
        </p:sp>
        <p:sp>
          <p:nvSpPr>
            <p:cNvPr id="350" name="Google Shape;350;p46"/>
            <p:cNvSpPr txBox="1"/>
            <p:nvPr/>
          </p:nvSpPr>
          <p:spPr>
            <a:xfrm>
              <a:off x="4390601" y="2862300"/>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+0.9</a:t>
              </a:r>
              <a:endParaRPr sz="1800" b="0" i="0" u="none" strike="noStrike" cap="none" baseline="-25000">
                <a:solidFill>
                  <a:srgbClr val="000000"/>
                </a:solidFill>
                <a:latin typeface="Consolas"/>
                <a:ea typeface="Consolas"/>
                <a:cs typeface="Consolas"/>
                <a:sym typeface="Consolas"/>
              </a:endParaRPr>
            </a:p>
          </p:txBody>
        </p:sp>
      </p:grpSp>
      <p:sp>
        <p:nvSpPr>
          <p:cNvPr id="351" name="Google Shape;351;p46"/>
          <p:cNvSpPr/>
          <p:nvPr/>
        </p:nvSpPr>
        <p:spPr>
          <a:xfrm>
            <a:off x="5265175" y="2401975"/>
            <a:ext cx="556200" cy="2214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2" name="Google Shape;352;p46"/>
          <p:cNvSpPr/>
          <p:nvPr/>
        </p:nvSpPr>
        <p:spPr>
          <a:xfrm>
            <a:off x="5306640" y="2480031"/>
            <a:ext cx="473400" cy="4734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3" name="Google Shape;353;p46"/>
          <p:cNvSpPr/>
          <p:nvPr/>
        </p:nvSpPr>
        <p:spPr>
          <a:xfrm>
            <a:off x="5306687" y="4113185"/>
            <a:ext cx="473400" cy="4734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4" name="Google Shape;354;p46"/>
          <p:cNvSpPr/>
          <p:nvPr/>
        </p:nvSpPr>
        <p:spPr>
          <a:xfrm>
            <a:off x="1553278" y="2401983"/>
            <a:ext cx="549000" cy="22143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5" name="Google Shape;355;p46"/>
          <p:cNvSpPr/>
          <p:nvPr/>
        </p:nvSpPr>
        <p:spPr>
          <a:xfrm>
            <a:off x="3477300" y="2401975"/>
            <a:ext cx="602400" cy="2214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56" name="Google Shape;356;p46"/>
          <p:cNvGrpSpPr/>
          <p:nvPr/>
        </p:nvGrpSpPr>
        <p:grpSpPr>
          <a:xfrm>
            <a:off x="2023075" y="2705800"/>
            <a:ext cx="1518798" cy="1629087"/>
            <a:chOff x="2023075" y="2705800"/>
            <a:chExt cx="1518798" cy="1629087"/>
          </a:xfrm>
        </p:grpSpPr>
        <p:cxnSp>
          <p:nvCxnSpPr>
            <p:cNvPr id="357" name="Google Shape;357;p46"/>
            <p:cNvCxnSpPr>
              <a:stCxn id="358" idx="3"/>
              <a:endCxn id="359" idx="2"/>
            </p:cNvCxnSpPr>
            <p:nvPr/>
          </p:nvCxnSpPr>
          <p:spPr>
            <a:xfrm rot="10800000" flipH="1">
              <a:off x="2095573" y="2706187"/>
              <a:ext cx="1446300" cy="1628700"/>
            </a:xfrm>
            <a:prstGeom prst="straightConnector1">
              <a:avLst/>
            </a:prstGeom>
            <a:noFill/>
            <a:ln w="19050" cap="flat" cmpd="sng">
              <a:solidFill>
                <a:srgbClr val="000000"/>
              </a:solidFill>
              <a:prstDash val="solid"/>
              <a:round/>
              <a:headEnd type="none" w="sm" len="sm"/>
              <a:tailEnd type="triangle" w="med" len="med"/>
            </a:ln>
          </p:spPr>
        </p:cxnSp>
        <p:cxnSp>
          <p:nvCxnSpPr>
            <p:cNvPr id="360" name="Google Shape;360;p46"/>
            <p:cNvCxnSpPr>
              <a:stCxn id="361" idx="3"/>
              <a:endCxn id="359" idx="2"/>
            </p:cNvCxnSpPr>
            <p:nvPr/>
          </p:nvCxnSpPr>
          <p:spPr>
            <a:xfrm>
              <a:off x="2023075" y="2705800"/>
              <a:ext cx="1518600" cy="300"/>
            </a:xfrm>
            <a:prstGeom prst="straightConnector1">
              <a:avLst/>
            </a:prstGeom>
            <a:noFill/>
            <a:ln w="19050" cap="flat" cmpd="sng">
              <a:solidFill>
                <a:srgbClr val="000000"/>
              </a:solidFill>
              <a:prstDash val="solid"/>
              <a:round/>
              <a:headEnd type="none" w="sm" len="sm"/>
              <a:tailEnd type="triangle" w="med" len="med"/>
            </a:ln>
          </p:spPr>
        </p:cxnSp>
      </p:grpSp>
      <p:grpSp>
        <p:nvGrpSpPr>
          <p:cNvPr id="362" name="Google Shape;362;p46"/>
          <p:cNvGrpSpPr/>
          <p:nvPr/>
        </p:nvGrpSpPr>
        <p:grpSpPr>
          <a:xfrm>
            <a:off x="2023075" y="2705800"/>
            <a:ext cx="1518900" cy="1644087"/>
            <a:chOff x="2023075" y="2705800"/>
            <a:chExt cx="1518900" cy="1644087"/>
          </a:xfrm>
        </p:grpSpPr>
        <p:cxnSp>
          <p:nvCxnSpPr>
            <p:cNvPr id="363" name="Google Shape;363;p46"/>
            <p:cNvCxnSpPr>
              <a:stCxn id="358" idx="3"/>
              <a:endCxn id="364" idx="2"/>
            </p:cNvCxnSpPr>
            <p:nvPr/>
          </p:nvCxnSpPr>
          <p:spPr>
            <a:xfrm>
              <a:off x="2095573" y="4334887"/>
              <a:ext cx="1446300" cy="15000"/>
            </a:xfrm>
            <a:prstGeom prst="straightConnector1">
              <a:avLst/>
            </a:prstGeom>
            <a:noFill/>
            <a:ln w="19050" cap="flat" cmpd="sng">
              <a:solidFill>
                <a:srgbClr val="000000"/>
              </a:solidFill>
              <a:prstDash val="solid"/>
              <a:round/>
              <a:headEnd type="none" w="sm" len="sm"/>
              <a:tailEnd type="triangle" w="med" len="med"/>
            </a:ln>
          </p:spPr>
        </p:cxnSp>
        <p:cxnSp>
          <p:nvCxnSpPr>
            <p:cNvPr id="365" name="Google Shape;365;p46"/>
            <p:cNvCxnSpPr>
              <a:stCxn id="361" idx="3"/>
              <a:endCxn id="364" idx="2"/>
            </p:cNvCxnSpPr>
            <p:nvPr/>
          </p:nvCxnSpPr>
          <p:spPr>
            <a:xfrm>
              <a:off x="2023075" y="2705800"/>
              <a:ext cx="1518900" cy="1644000"/>
            </a:xfrm>
            <a:prstGeom prst="straightConnector1">
              <a:avLst/>
            </a:prstGeom>
            <a:noFill/>
            <a:ln w="19050" cap="flat" cmpd="sng">
              <a:solidFill>
                <a:srgbClr val="000000"/>
              </a:solidFill>
              <a:prstDash val="solid"/>
              <a:round/>
              <a:headEnd type="none" w="sm" len="sm"/>
              <a:tailEnd type="triangle" w="med" len="med"/>
            </a:ln>
          </p:spPr>
        </p:cxnSp>
      </p:grpSp>
      <p:sp>
        <p:nvSpPr>
          <p:cNvPr id="361" name="Google Shape;361;p46"/>
          <p:cNvSpPr txBox="1"/>
          <p:nvPr/>
        </p:nvSpPr>
        <p:spPr>
          <a:xfrm>
            <a:off x="1688275" y="2484100"/>
            <a:ext cx="334800" cy="4434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5</a:t>
            </a:r>
            <a:endParaRPr sz="1800" b="0" i="0" u="none" strike="noStrike" cap="none">
              <a:solidFill>
                <a:srgbClr val="000000"/>
              </a:solidFill>
              <a:latin typeface="Consolas"/>
              <a:ea typeface="Consolas"/>
              <a:cs typeface="Consolas"/>
              <a:sym typeface="Consolas"/>
            </a:endParaRPr>
          </a:p>
        </p:txBody>
      </p:sp>
      <p:sp>
        <p:nvSpPr>
          <p:cNvPr id="358" name="Google Shape;358;p46"/>
          <p:cNvSpPr txBox="1"/>
          <p:nvPr/>
        </p:nvSpPr>
        <p:spPr>
          <a:xfrm>
            <a:off x="1543273" y="4113187"/>
            <a:ext cx="552300" cy="443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2</a:t>
            </a:r>
            <a:endParaRPr sz="1800" b="0" i="0" u="none" strike="noStrike" cap="none" baseline="-25000">
              <a:solidFill>
                <a:srgbClr val="000000"/>
              </a:solidFill>
              <a:latin typeface="Consolas"/>
              <a:ea typeface="Consolas"/>
              <a:cs typeface="Consolas"/>
              <a:sym typeface="Consolas"/>
            </a:endParaRPr>
          </a:p>
        </p:txBody>
      </p:sp>
      <p:grpSp>
        <p:nvGrpSpPr>
          <p:cNvPr id="366" name="Google Shape;366;p46"/>
          <p:cNvGrpSpPr/>
          <p:nvPr/>
        </p:nvGrpSpPr>
        <p:grpSpPr>
          <a:xfrm>
            <a:off x="4015197" y="2706088"/>
            <a:ext cx="1291534" cy="1643771"/>
            <a:chOff x="4015197" y="2706088"/>
            <a:chExt cx="1291534" cy="1643771"/>
          </a:xfrm>
        </p:grpSpPr>
        <p:cxnSp>
          <p:nvCxnSpPr>
            <p:cNvPr id="367" name="Google Shape;367;p46"/>
            <p:cNvCxnSpPr>
              <a:stCxn id="359" idx="6"/>
              <a:endCxn id="353" idx="2"/>
            </p:cNvCxnSpPr>
            <p:nvPr/>
          </p:nvCxnSpPr>
          <p:spPr>
            <a:xfrm>
              <a:off x="4015197" y="2706088"/>
              <a:ext cx="1291500" cy="1643700"/>
            </a:xfrm>
            <a:prstGeom prst="straightConnector1">
              <a:avLst/>
            </a:prstGeom>
            <a:noFill/>
            <a:ln w="19050" cap="flat" cmpd="sng">
              <a:solidFill>
                <a:srgbClr val="000000"/>
              </a:solidFill>
              <a:prstDash val="solid"/>
              <a:round/>
              <a:headEnd type="none" w="sm" len="sm"/>
              <a:tailEnd type="triangle" w="med" len="med"/>
            </a:ln>
          </p:spPr>
        </p:cxnSp>
        <p:cxnSp>
          <p:nvCxnSpPr>
            <p:cNvPr id="368" name="Google Shape;368;p46"/>
            <p:cNvCxnSpPr>
              <a:stCxn id="364" idx="6"/>
              <a:endCxn id="353" idx="2"/>
            </p:cNvCxnSpPr>
            <p:nvPr/>
          </p:nvCxnSpPr>
          <p:spPr>
            <a:xfrm>
              <a:off x="4015231" y="4349859"/>
              <a:ext cx="1291500" cy="0"/>
            </a:xfrm>
            <a:prstGeom prst="straightConnector1">
              <a:avLst/>
            </a:prstGeom>
            <a:noFill/>
            <a:ln w="19050" cap="flat" cmpd="sng">
              <a:solidFill>
                <a:srgbClr val="000000"/>
              </a:solidFill>
              <a:prstDash val="solid"/>
              <a:round/>
              <a:headEnd type="none" w="sm" len="sm"/>
              <a:tailEnd type="triangle" w="med" len="med"/>
            </a:ln>
          </p:spPr>
        </p:cxnSp>
      </p:grpSp>
      <p:grpSp>
        <p:nvGrpSpPr>
          <p:cNvPr id="369" name="Google Shape;369;p46"/>
          <p:cNvGrpSpPr/>
          <p:nvPr/>
        </p:nvGrpSpPr>
        <p:grpSpPr>
          <a:xfrm>
            <a:off x="4015197" y="2706088"/>
            <a:ext cx="1291534" cy="1643771"/>
            <a:chOff x="4015197" y="2706088"/>
            <a:chExt cx="1291534" cy="1643771"/>
          </a:xfrm>
        </p:grpSpPr>
        <p:cxnSp>
          <p:nvCxnSpPr>
            <p:cNvPr id="370" name="Google Shape;370;p46"/>
            <p:cNvCxnSpPr>
              <a:stCxn id="359" idx="6"/>
              <a:endCxn id="352" idx="2"/>
            </p:cNvCxnSpPr>
            <p:nvPr/>
          </p:nvCxnSpPr>
          <p:spPr>
            <a:xfrm>
              <a:off x="4015197" y="2706088"/>
              <a:ext cx="1291500" cy="10500"/>
            </a:xfrm>
            <a:prstGeom prst="straightConnector1">
              <a:avLst/>
            </a:prstGeom>
            <a:noFill/>
            <a:ln w="19050" cap="flat" cmpd="sng">
              <a:solidFill>
                <a:srgbClr val="000000"/>
              </a:solidFill>
              <a:prstDash val="solid"/>
              <a:round/>
              <a:headEnd type="none" w="sm" len="sm"/>
              <a:tailEnd type="triangle" w="med" len="med"/>
            </a:ln>
          </p:spPr>
        </p:cxnSp>
        <p:cxnSp>
          <p:nvCxnSpPr>
            <p:cNvPr id="371" name="Google Shape;371;p46"/>
            <p:cNvCxnSpPr>
              <a:stCxn id="364" idx="6"/>
              <a:endCxn id="352" idx="2"/>
            </p:cNvCxnSpPr>
            <p:nvPr/>
          </p:nvCxnSpPr>
          <p:spPr>
            <a:xfrm rot="10800000" flipH="1">
              <a:off x="4015231" y="2716659"/>
              <a:ext cx="1291500" cy="1633200"/>
            </a:xfrm>
            <a:prstGeom prst="straightConnector1">
              <a:avLst/>
            </a:prstGeom>
            <a:noFill/>
            <a:ln w="19050" cap="flat" cmpd="sng">
              <a:solidFill>
                <a:srgbClr val="000000"/>
              </a:solidFill>
              <a:prstDash val="solid"/>
              <a:round/>
              <a:headEnd type="none" w="sm" len="sm"/>
              <a:tailEnd type="triangle" w="med" len="med"/>
            </a:ln>
          </p:spPr>
        </p:cxnSp>
      </p:grpSp>
      <p:sp>
        <p:nvSpPr>
          <p:cNvPr id="359" name="Google Shape;359;p46"/>
          <p:cNvSpPr/>
          <p:nvPr/>
        </p:nvSpPr>
        <p:spPr>
          <a:xfrm>
            <a:off x="3541797" y="2469388"/>
            <a:ext cx="473400" cy="4734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72" name="Google Shape;372;p46"/>
          <p:cNvCxnSpPr>
            <a:stCxn id="359" idx="3"/>
            <a:endCxn id="359" idx="7"/>
          </p:cNvCxnSpPr>
          <p:nvPr/>
        </p:nvCxnSpPr>
        <p:spPr>
          <a:xfrm rot="10800000" flipH="1">
            <a:off x="3611125" y="2538660"/>
            <a:ext cx="334800" cy="334800"/>
          </a:xfrm>
          <a:prstGeom prst="straightConnector1">
            <a:avLst/>
          </a:prstGeom>
          <a:noFill/>
          <a:ln w="38100" cap="flat" cmpd="sng">
            <a:solidFill>
              <a:srgbClr val="000000"/>
            </a:solidFill>
            <a:prstDash val="solid"/>
            <a:round/>
            <a:headEnd type="none" w="sm" len="sm"/>
            <a:tailEnd type="none" w="sm" len="sm"/>
          </a:ln>
        </p:spPr>
      </p:cxnSp>
      <p:sp>
        <p:nvSpPr>
          <p:cNvPr id="364" name="Google Shape;364;p46"/>
          <p:cNvSpPr/>
          <p:nvPr/>
        </p:nvSpPr>
        <p:spPr>
          <a:xfrm>
            <a:off x="3541831" y="4113159"/>
            <a:ext cx="473400" cy="4734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73" name="Google Shape;373;p46"/>
          <p:cNvCxnSpPr>
            <a:stCxn id="364" idx="3"/>
            <a:endCxn id="364" idx="7"/>
          </p:cNvCxnSpPr>
          <p:nvPr/>
        </p:nvCxnSpPr>
        <p:spPr>
          <a:xfrm rot="10800000" flipH="1">
            <a:off x="3611159" y="4182431"/>
            <a:ext cx="334800" cy="334800"/>
          </a:xfrm>
          <a:prstGeom prst="straightConnector1">
            <a:avLst/>
          </a:prstGeom>
          <a:noFill/>
          <a:ln w="38100" cap="flat" cmpd="sng">
            <a:solidFill>
              <a:srgbClr val="000000"/>
            </a:solidFill>
            <a:prstDash val="solid"/>
            <a:round/>
            <a:headEnd type="none" w="sm" len="sm"/>
            <a:tailEnd type="none" w="sm" len="sm"/>
          </a:ln>
        </p:spPr>
      </p:cxnSp>
      <p:cxnSp>
        <p:nvCxnSpPr>
          <p:cNvPr id="374" name="Google Shape;374;p46"/>
          <p:cNvCxnSpPr>
            <a:stCxn id="352" idx="3"/>
            <a:endCxn id="352" idx="7"/>
          </p:cNvCxnSpPr>
          <p:nvPr/>
        </p:nvCxnSpPr>
        <p:spPr>
          <a:xfrm rot="10800000" flipH="1">
            <a:off x="5375968" y="2549303"/>
            <a:ext cx="334800" cy="334800"/>
          </a:xfrm>
          <a:prstGeom prst="straightConnector1">
            <a:avLst/>
          </a:prstGeom>
          <a:noFill/>
          <a:ln w="38100" cap="flat" cmpd="sng">
            <a:solidFill>
              <a:srgbClr val="000000"/>
            </a:solidFill>
            <a:prstDash val="solid"/>
            <a:round/>
            <a:headEnd type="none" w="sm" len="sm"/>
            <a:tailEnd type="none" w="sm" len="sm"/>
          </a:ln>
        </p:spPr>
      </p:cxnSp>
      <p:cxnSp>
        <p:nvCxnSpPr>
          <p:cNvPr id="375" name="Google Shape;375;p46"/>
          <p:cNvCxnSpPr>
            <a:stCxn id="353" idx="3"/>
            <a:endCxn id="353" idx="7"/>
          </p:cNvCxnSpPr>
          <p:nvPr/>
        </p:nvCxnSpPr>
        <p:spPr>
          <a:xfrm rot="10800000" flipH="1">
            <a:off x="5376015" y="4182457"/>
            <a:ext cx="334800" cy="334800"/>
          </a:xfrm>
          <a:prstGeom prst="straightConnector1">
            <a:avLst/>
          </a:prstGeom>
          <a:noFill/>
          <a:ln w="38100" cap="flat" cmpd="sng">
            <a:solidFill>
              <a:srgbClr val="000000"/>
            </a:solidFill>
            <a:prstDash val="solid"/>
            <a:round/>
            <a:headEnd type="none" w="sm" len="sm"/>
            <a:tailEnd type="none" w="sm" len="sm"/>
          </a:ln>
        </p:spPr>
      </p:cxnSp>
      <p:grpSp>
        <p:nvGrpSpPr>
          <p:cNvPr id="376" name="Google Shape;376;p46"/>
          <p:cNvGrpSpPr/>
          <p:nvPr/>
        </p:nvGrpSpPr>
        <p:grpSpPr>
          <a:xfrm>
            <a:off x="4391349" y="3756600"/>
            <a:ext cx="785653" cy="1058525"/>
            <a:chOff x="4391349" y="3756600"/>
            <a:chExt cx="785653" cy="1058525"/>
          </a:xfrm>
        </p:grpSpPr>
        <p:sp>
          <p:nvSpPr>
            <p:cNvPr id="377" name="Google Shape;377;p46"/>
            <p:cNvSpPr txBox="1"/>
            <p:nvPr/>
          </p:nvSpPr>
          <p:spPr>
            <a:xfrm>
              <a:off x="4402702" y="3756600"/>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a:t>
              </a:r>
              <a:endParaRPr sz="1800" b="0" i="0" u="none" strike="noStrike" cap="none" baseline="-25000">
                <a:solidFill>
                  <a:srgbClr val="000000"/>
                </a:solidFill>
                <a:latin typeface="Consolas"/>
                <a:ea typeface="Consolas"/>
                <a:cs typeface="Consolas"/>
                <a:sym typeface="Consolas"/>
              </a:endParaRPr>
            </a:p>
          </p:txBody>
        </p:sp>
        <p:sp>
          <p:nvSpPr>
            <p:cNvPr id="378" name="Google Shape;378;p46"/>
            <p:cNvSpPr txBox="1"/>
            <p:nvPr/>
          </p:nvSpPr>
          <p:spPr>
            <a:xfrm>
              <a:off x="4391349" y="4371425"/>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a:t>
              </a:r>
              <a:endParaRPr sz="1800" b="0" i="0" u="none" strike="noStrike" cap="none" baseline="-25000">
                <a:solidFill>
                  <a:srgbClr val="000000"/>
                </a:solidFill>
                <a:latin typeface="Consolas"/>
                <a:ea typeface="Consolas"/>
                <a:cs typeface="Consolas"/>
                <a:sym typeface="Consolas"/>
              </a:endParaRPr>
            </a:p>
          </p:txBody>
        </p:sp>
      </p:grpSp>
      <p:grpSp>
        <p:nvGrpSpPr>
          <p:cNvPr id="379" name="Google Shape;379;p46"/>
          <p:cNvGrpSpPr/>
          <p:nvPr/>
        </p:nvGrpSpPr>
        <p:grpSpPr>
          <a:xfrm>
            <a:off x="2612600" y="3746800"/>
            <a:ext cx="774300" cy="1068325"/>
            <a:chOff x="2612600" y="3746800"/>
            <a:chExt cx="774300" cy="1068325"/>
          </a:xfrm>
        </p:grpSpPr>
        <p:sp>
          <p:nvSpPr>
            <p:cNvPr id="380" name="Google Shape;380;p46"/>
            <p:cNvSpPr txBox="1"/>
            <p:nvPr/>
          </p:nvSpPr>
          <p:spPr>
            <a:xfrm>
              <a:off x="2612600" y="3746800"/>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+0.2</a:t>
              </a:r>
              <a:endParaRPr sz="1800" b="0" i="0" u="none" strike="noStrike" cap="none" baseline="-25000">
                <a:solidFill>
                  <a:srgbClr val="000000"/>
                </a:solidFill>
                <a:latin typeface="Consolas"/>
                <a:ea typeface="Consolas"/>
                <a:cs typeface="Consolas"/>
                <a:sym typeface="Consolas"/>
              </a:endParaRPr>
            </a:p>
          </p:txBody>
        </p:sp>
        <p:sp>
          <p:nvSpPr>
            <p:cNvPr id="381" name="Google Shape;381;p46"/>
            <p:cNvSpPr txBox="1"/>
            <p:nvPr/>
          </p:nvSpPr>
          <p:spPr>
            <a:xfrm>
              <a:off x="2612600" y="4371425"/>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a:t>
              </a:r>
              <a:endParaRPr sz="1800" b="0" i="0" u="none" strike="noStrike" cap="none" baseline="-25000">
                <a:solidFill>
                  <a:srgbClr val="000000"/>
                </a:solidFill>
                <a:latin typeface="Consolas"/>
                <a:ea typeface="Consolas"/>
                <a:cs typeface="Consolas"/>
                <a:sym typeface="Consolas"/>
              </a:endParaRPr>
            </a:p>
          </p:txBody>
        </p:sp>
      </p:grpSp>
      <p:sp>
        <p:nvSpPr>
          <p:cNvPr id="382" name="Google Shape;382;p46"/>
          <p:cNvSpPr txBox="1"/>
          <p:nvPr/>
        </p:nvSpPr>
        <p:spPr>
          <a:xfrm>
            <a:off x="3540025" y="1992000"/>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-1.5</a:t>
            </a:r>
            <a:endParaRPr sz="1800" b="0" i="0" u="none" strike="noStrike" cap="none" baseline="-25000">
              <a:solidFill>
                <a:srgbClr val="000000"/>
              </a:solidFill>
              <a:latin typeface="Consolas"/>
              <a:ea typeface="Consolas"/>
              <a:cs typeface="Consolas"/>
              <a:sym typeface="Consolas"/>
            </a:endParaRPr>
          </a:p>
        </p:txBody>
      </p:sp>
      <p:sp>
        <p:nvSpPr>
          <p:cNvPr id="383" name="Google Shape;383;p46"/>
          <p:cNvSpPr txBox="1"/>
          <p:nvPr/>
        </p:nvSpPr>
        <p:spPr>
          <a:xfrm>
            <a:off x="3499525" y="465087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+0.8</a:t>
            </a:r>
            <a:endParaRPr sz="1800" b="0" i="0" u="none" strike="noStrike" cap="none" baseline="-25000">
              <a:solidFill>
                <a:srgbClr val="000000"/>
              </a:solidFill>
              <a:latin typeface="Consolas"/>
              <a:ea typeface="Consolas"/>
              <a:cs typeface="Consolas"/>
              <a:sym typeface="Consolas"/>
            </a:endParaRPr>
          </a:p>
        </p:txBody>
      </p:sp>
      <p:cxnSp>
        <p:nvCxnSpPr>
          <p:cNvPr id="384" name="Google Shape;384;p46"/>
          <p:cNvCxnSpPr>
            <a:stCxn id="352" idx="6"/>
            <a:endCxn id="385" idx="1"/>
          </p:cNvCxnSpPr>
          <p:nvPr/>
        </p:nvCxnSpPr>
        <p:spPr>
          <a:xfrm>
            <a:off x="5780040" y="2716731"/>
            <a:ext cx="504600" cy="0"/>
          </a:xfrm>
          <a:prstGeom prst="straightConnector1">
            <a:avLst/>
          </a:prstGeom>
          <a:noFill/>
          <a:ln w="19050" cap="flat" cmpd="sng">
            <a:solidFill>
              <a:srgbClr val="000000"/>
            </a:solidFill>
            <a:prstDash val="solid"/>
            <a:round/>
            <a:headEnd type="none" w="sm" len="sm"/>
            <a:tailEnd type="triangle" w="med" len="med"/>
          </a:ln>
        </p:spPr>
      </p:cxnSp>
      <p:cxnSp>
        <p:nvCxnSpPr>
          <p:cNvPr id="386" name="Google Shape;386;p46"/>
          <p:cNvCxnSpPr>
            <a:stCxn id="353" idx="6"/>
            <a:endCxn id="387" idx="1"/>
          </p:cNvCxnSpPr>
          <p:nvPr/>
        </p:nvCxnSpPr>
        <p:spPr>
          <a:xfrm>
            <a:off x="5780087" y="4349885"/>
            <a:ext cx="504600" cy="0"/>
          </a:xfrm>
          <a:prstGeom prst="straightConnector1">
            <a:avLst/>
          </a:prstGeom>
          <a:noFill/>
          <a:ln w="19050" cap="flat" cmpd="sng">
            <a:solidFill>
              <a:srgbClr val="000000"/>
            </a:solidFill>
            <a:prstDash val="solid"/>
            <a:round/>
            <a:headEnd type="none" w="sm" len="sm"/>
            <a:tailEnd type="triangle" w="med" len="med"/>
          </a:ln>
        </p:spPr>
      </p:cxnSp>
      <p:sp>
        <p:nvSpPr>
          <p:cNvPr id="385" name="Google Shape;385;p46"/>
          <p:cNvSpPr txBox="1"/>
          <p:nvPr/>
        </p:nvSpPr>
        <p:spPr>
          <a:xfrm>
            <a:off x="6284650" y="254092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0.12</a:t>
            </a:r>
            <a:endParaRPr sz="1800" b="0" i="0" u="none" strike="noStrike" cap="none" baseline="-25000">
              <a:solidFill>
                <a:srgbClr val="000000"/>
              </a:solidFill>
              <a:latin typeface="Consolas"/>
              <a:ea typeface="Consolas"/>
              <a:cs typeface="Consolas"/>
              <a:sym typeface="Consolas"/>
            </a:endParaRPr>
          </a:p>
        </p:txBody>
      </p:sp>
      <p:sp>
        <p:nvSpPr>
          <p:cNvPr id="387" name="Google Shape;387;p46"/>
          <p:cNvSpPr txBox="1"/>
          <p:nvPr/>
        </p:nvSpPr>
        <p:spPr>
          <a:xfrm>
            <a:off x="6284650" y="417402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0.55</a:t>
            </a:r>
            <a:endParaRPr sz="1800" b="0" i="0" u="none" strike="noStrike" cap="none" baseline="-25000">
              <a:solidFill>
                <a:srgbClr val="000000"/>
              </a:solidFill>
              <a:latin typeface="Consolas"/>
              <a:ea typeface="Consolas"/>
              <a:cs typeface="Consolas"/>
              <a:sym typeface="Consolas"/>
            </a:endParaRPr>
          </a:p>
        </p:txBody>
      </p:sp>
      <p:grpSp>
        <p:nvGrpSpPr>
          <p:cNvPr id="388" name="Google Shape;388;p46"/>
          <p:cNvGrpSpPr/>
          <p:nvPr/>
        </p:nvGrpSpPr>
        <p:grpSpPr>
          <a:xfrm>
            <a:off x="1543276" y="1305975"/>
            <a:ext cx="5515090" cy="572700"/>
            <a:chOff x="1543282" y="1268835"/>
            <a:chExt cx="5711568" cy="572700"/>
          </a:xfrm>
        </p:grpSpPr>
        <p:sp>
          <p:nvSpPr>
            <p:cNvPr id="389" name="Google Shape;389;p46"/>
            <p:cNvSpPr txBox="1"/>
            <p:nvPr/>
          </p:nvSpPr>
          <p:spPr>
            <a:xfrm>
              <a:off x="5903950" y="1430375"/>
              <a:ext cx="1350900" cy="2712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FFFFF"/>
                  </a:solidFill>
                  <a:latin typeface="Consolas"/>
                  <a:ea typeface="Consolas"/>
                  <a:cs typeface="Consolas"/>
                  <a:sym typeface="Consolas"/>
                </a:rPr>
                <a:t>Prediction</a:t>
              </a:r>
              <a:endParaRPr sz="1600" b="0" i="0" u="none" strike="noStrike" cap="none" baseline="-25000">
                <a:solidFill>
                  <a:srgbClr val="FFFFFF"/>
                </a:solidFill>
                <a:latin typeface="Consolas"/>
                <a:ea typeface="Consolas"/>
                <a:cs typeface="Consolas"/>
                <a:sym typeface="Consolas"/>
              </a:endParaRPr>
            </a:p>
          </p:txBody>
        </p:sp>
        <p:sp>
          <p:nvSpPr>
            <p:cNvPr id="390" name="Google Shape;390;p46"/>
            <p:cNvSpPr/>
            <p:nvPr/>
          </p:nvSpPr>
          <p:spPr>
            <a:xfrm>
              <a:off x="1543282" y="1268835"/>
              <a:ext cx="4378500" cy="572700"/>
            </a:xfrm>
            <a:prstGeom prst="rightArrow">
              <a:avLst>
                <a:gd name="adj1" fmla="val 50000"/>
                <a:gd name="adj2" fmla="val 50000"/>
              </a:avLst>
            </a:prstGeom>
            <a:solidFill>
              <a:srgbClr val="C00000"/>
            </a:solid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alibri"/>
                  <a:ea typeface="Calibri"/>
                  <a:cs typeface="Calibri"/>
                  <a:sym typeface="Calibri"/>
                </a:rPr>
                <a:t>Forward propagation</a:t>
              </a:r>
              <a:endParaRPr sz="1800" b="0" i="0" u="none" strike="noStrike" cap="none">
                <a:solidFill>
                  <a:srgbClr val="FFFFFF"/>
                </a:solidFill>
                <a:latin typeface="Calibri"/>
                <a:ea typeface="Calibri"/>
                <a:cs typeface="Calibri"/>
                <a:sym typeface="Calibri"/>
              </a:endParaRPr>
            </a:p>
          </p:txBody>
        </p:sp>
      </p:grpSp>
      <p:cxnSp>
        <p:nvCxnSpPr>
          <p:cNvPr id="391" name="Google Shape;391;p46"/>
          <p:cNvCxnSpPr/>
          <p:nvPr/>
        </p:nvCxnSpPr>
        <p:spPr>
          <a:xfrm>
            <a:off x="7006840" y="2716731"/>
            <a:ext cx="504600" cy="0"/>
          </a:xfrm>
          <a:prstGeom prst="straightConnector1">
            <a:avLst/>
          </a:prstGeom>
          <a:noFill/>
          <a:ln w="19050" cap="flat" cmpd="sng">
            <a:solidFill>
              <a:srgbClr val="000000"/>
            </a:solidFill>
            <a:prstDash val="solid"/>
            <a:round/>
            <a:headEnd type="triangle" w="sm" len="sm"/>
            <a:tailEnd type="triangle" w="med" len="med"/>
          </a:ln>
        </p:spPr>
      </p:cxnSp>
      <p:cxnSp>
        <p:nvCxnSpPr>
          <p:cNvPr id="392" name="Google Shape;392;p46"/>
          <p:cNvCxnSpPr/>
          <p:nvPr/>
        </p:nvCxnSpPr>
        <p:spPr>
          <a:xfrm>
            <a:off x="7006840" y="4349881"/>
            <a:ext cx="504600" cy="0"/>
          </a:xfrm>
          <a:prstGeom prst="straightConnector1">
            <a:avLst/>
          </a:prstGeom>
          <a:noFill/>
          <a:ln w="19050" cap="flat" cmpd="sng">
            <a:solidFill>
              <a:srgbClr val="000000"/>
            </a:solidFill>
            <a:prstDash val="solid"/>
            <a:round/>
            <a:headEnd type="triangle" w="sm" len="sm"/>
            <a:tailEnd type="triangle" w="med" len="med"/>
          </a:ln>
        </p:spPr>
      </p:cxnSp>
      <p:sp>
        <p:nvSpPr>
          <p:cNvPr id="393" name="Google Shape;393;p46"/>
          <p:cNvSpPr txBox="1"/>
          <p:nvPr/>
        </p:nvSpPr>
        <p:spPr>
          <a:xfrm>
            <a:off x="7512750" y="2540925"/>
            <a:ext cx="10974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label_1</a:t>
            </a:r>
            <a:endParaRPr sz="1800" b="0" i="0" u="none" strike="noStrike" cap="none" baseline="-25000">
              <a:solidFill>
                <a:srgbClr val="000000"/>
              </a:solidFill>
              <a:latin typeface="Consolas"/>
              <a:ea typeface="Consolas"/>
              <a:cs typeface="Consolas"/>
              <a:sym typeface="Consolas"/>
            </a:endParaRPr>
          </a:p>
        </p:txBody>
      </p:sp>
      <p:sp>
        <p:nvSpPr>
          <p:cNvPr id="394" name="Google Shape;394;p46"/>
          <p:cNvSpPr txBox="1"/>
          <p:nvPr/>
        </p:nvSpPr>
        <p:spPr>
          <a:xfrm>
            <a:off x="7512750" y="4174025"/>
            <a:ext cx="10974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label_2</a:t>
            </a:r>
            <a:endParaRPr sz="1800" b="0" i="0" u="none" strike="noStrike" cap="none" baseline="-25000">
              <a:solidFill>
                <a:srgbClr val="000000"/>
              </a:solidFill>
              <a:latin typeface="Consolas"/>
              <a:ea typeface="Consolas"/>
              <a:cs typeface="Consolas"/>
              <a:sym typeface="Consolas"/>
            </a:endParaRPr>
          </a:p>
        </p:txBody>
      </p:sp>
      <p:cxnSp>
        <p:nvCxnSpPr>
          <p:cNvPr id="395" name="Google Shape;395;p46"/>
          <p:cNvCxnSpPr/>
          <p:nvPr/>
        </p:nvCxnSpPr>
        <p:spPr>
          <a:xfrm>
            <a:off x="7058365" y="1592331"/>
            <a:ext cx="504600" cy="0"/>
          </a:xfrm>
          <a:prstGeom prst="straightConnector1">
            <a:avLst/>
          </a:prstGeom>
          <a:noFill/>
          <a:ln w="19050" cap="flat" cmpd="sng">
            <a:solidFill>
              <a:srgbClr val="000000"/>
            </a:solidFill>
            <a:prstDash val="solid"/>
            <a:round/>
            <a:headEnd type="triangle" w="sm" len="sm"/>
            <a:tailEnd type="triangle" w="med" len="med"/>
          </a:ln>
        </p:spPr>
      </p:cxnSp>
      <p:sp>
        <p:nvSpPr>
          <p:cNvPr id="396" name="Google Shape;396;p46"/>
          <p:cNvSpPr txBox="1"/>
          <p:nvPr/>
        </p:nvSpPr>
        <p:spPr>
          <a:xfrm>
            <a:off x="7562987" y="1456728"/>
            <a:ext cx="1304400" cy="2712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FFFFF"/>
                </a:solidFill>
                <a:latin typeface="Consolas"/>
                <a:ea typeface="Consolas"/>
                <a:cs typeface="Consolas"/>
                <a:sym typeface="Consolas"/>
              </a:rPr>
              <a:t>Label</a:t>
            </a:r>
            <a:endParaRPr sz="1600" b="0" i="0" u="none" strike="noStrike" cap="none" baseline="-25000">
              <a:solidFill>
                <a:srgbClr val="FFFFFF"/>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grpSp>
        <p:nvGrpSpPr>
          <p:cNvPr id="401" name="Google Shape;401;p47"/>
          <p:cNvGrpSpPr/>
          <p:nvPr/>
        </p:nvGrpSpPr>
        <p:grpSpPr>
          <a:xfrm>
            <a:off x="2612600" y="2236925"/>
            <a:ext cx="774325" cy="1069075"/>
            <a:chOff x="2612600" y="2236925"/>
            <a:chExt cx="774325" cy="1069075"/>
          </a:xfrm>
        </p:grpSpPr>
        <p:sp>
          <p:nvSpPr>
            <p:cNvPr id="402" name="Google Shape;402;p47"/>
            <p:cNvSpPr txBox="1"/>
            <p:nvPr/>
          </p:nvSpPr>
          <p:spPr>
            <a:xfrm>
              <a:off x="2612625" y="2236925"/>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W1</a:t>
              </a:r>
              <a:endParaRPr sz="1800" b="0" i="0" u="none" strike="noStrike" cap="none" baseline="-25000">
                <a:solidFill>
                  <a:srgbClr val="FF0000"/>
                </a:solidFill>
                <a:latin typeface="Consolas"/>
                <a:ea typeface="Consolas"/>
                <a:cs typeface="Consolas"/>
                <a:sym typeface="Consolas"/>
              </a:endParaRPr>
            </a:p>
          </p:txBody>
        </p:sp>
        <p:sp>
          <p:nvSpPr>
            <p:cNvPr id="403" name="Google Shape;403;p47"/>
            <p:cNvSpPr txBox="1"/>
            <p:nvPr/>
          </p:nvSpPr>
          <p:spPr>
            <a:xfrm>
              <a:off x="2612600" y="2862300"/>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W2</a:t>
              </a:r>
              <a:endParaRPr sz="1800" b="0" i="0" u="none" strike="noStrike" cap="none" baseline="-25000">
                <a:solidFill>
                  <a:srgbClr val="FF0000"/>
                </a:solidFill>
                <a:latin typeface="Consolas"/>
                <a:ea typeface="Consolas"/>
                <a:cs typeface="Consolas"/>
                <a:sym typeface="Consolas"/>
              </a:endParaRPr>
            </a:p>
          </p:txBody>
        </p:sp>
      </p:grpSp>
      <p:grpSp>
        <p:nvGrpSpPr>
          <p:cNvPr id="404" name="Google Shape;404;p47"/>
          <p:cNvGrpSpPr/>
          <p:nvPr/>
        </p:nvGrpSpPr>
        <p:grpSpPr>
          <a:xfrm>
            <a:off x="4390601" y="2236925"/>
            <a:ext cx="797724" cy="1069075"/>
            <a:chOff x="4390601" y="2236925"/>
            <a:chExt cx="797724" cy="1069075"/>
          </a:xfrm>
        </p:grpSpPr>
        <p:sp>
          <p:nvSpPr>
            <p:cNvPr id="405" name="Google Shape;405;p47"/>
            <p:cNvSpPr txBox="1"/>
            <p:nvPr/>
          </p:nvSpPr>
          <p:spPr>
            <a:xfrm>
              <a:off x="4414025" y="2236925"/>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W5</a:t>
              </a:r>
              <a:endParaRPr sz="1800" b="0" i="0" u="none" strike="noStrike" cap="none" baseline="-25000">
                <a:solidFill>
                  <a:srgbClr val="FF0000"/>
                </a:solidFill>
                <a:latin typeface="Consolas"/>
                <a:ea typeface="Consolas"/>
                <a:cs typeface="Consolas"/>
                <a:sym typeface="Consolas"/>
              </a:endParaRPr>
            </a:p>
          </p:txBody>
        </p:sp>
        <p:sp>
          <p:nvSpPr>
            <p:cNvPr id="406" name="Google Shape;406;p47"/>
            <p:cNvSpPr txBox="1"/>
            <p:nvPr/>
          </p:nvSpPr>
          <p:spPr>
            <a:xfrm>
              <a:off x="4390601" y="2862300"/>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W6</a:t>
              </a:r>
              <a:endParaRPr sz="1800" b="0" i="0" u="none" strike="noStrike" cap="none" baseline="-25000">
                <a:solidFill>
                  <a:srgbClr val="FF0000"/>
                </a:solidFill>
                <a:latin typeface="Consolas"/>
                <a:ea typeface="Consolas"/>
                <a:cs typeface="Consolas"/>
                <a:sym typeface="Consolas"/>
              </a:endParaRPr>
            </a:p>
          </p:txBody>
        </p:sp>
      </p:grpSp>
      <p:sp>
        <p:nvSpPr>
          <p:cNvPr id="407" name="Google Shape;407;p47"/>
          <p:cNvSpPr txBox="1"/>
          <p:nvPr/>
        </p:nvSpPr>
        <p:spPr>
          <a:xfrm>
            <a:off x="311700" y="764875"/>
            <a:ext cx="8028600" cy="351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3D85C6"/>
                </a:solidFill>
                <a:latin typeface="Calibri"/>
                <a:ea typeface="Calibri"/>
                <a:cs typeface="Calibri"/>
                <a:sym typeface="Calibri"/>
              </a:rPr>
              <a:t>What we want to get? </a:t>
            </a:r>
            <a:endParaRPr sz="2400" b="0" i="0" u="none" strike="noStrike" cap="none">
              <a:solidFill>
                <a:srgbClr val="3D85C6"/>
              </a:solidFill>
              <a:latin typeface="Calibri"/>
              <a:ea typeface="Calibri"/>
              <a:cs typeface="Calibri"/>
              <a:sym typeface="Calibri"/>
            </a:endParaRPr>
          </a:p>
        </p:txBody>
      </p:sp>
      <p:sp>
        <p:nvSpPr>
          <p:cNvPr id="408" name="Google Shape;408;p4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dirty="0"/>
              <a:t>So….what is Deep Learning model?</a:t>
            </a:r>
            <a:endParaRPr dirty="0"/>
          </a:p>
        </p:txBody>
      </p:sp>
      <p:sp>
        <p:nvSpPr>
          <p:cNvPr id="409" name="Google Shape;409;p47"/>
          <p:cNvSpPr/>
          <p:nvPr/>
        </p:nvSpPr>
        <p:spPr>
          <a:xfrm>
            <a:off x="5265175" y="2401975"/>
            <a:ext cx="556200" cy="2214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0" name="Google Shape;410;p47"/>
          <p:cNvSpPr/>
          <p:nvPr/>
        </p:nvSpPr>
        <p:spPr>
          <a:xfrm>
            <a:off x="5306640" y="2480031"/>
            <a:ext cx="473400" cy="4734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1" name="Google Shape;411;p47"/>
          <p:cNvSpPr/>
          <p:nvPr/>
        </p:nvSpPr>
        <p:spPr>
          <a:xfrm>
            <a:off x="5306687" y="4113185"/>
            <a:ext cx="473400" cy="4734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2" name="Google Shape;412;p47"/>
          <p:cNvSpPr/>
          <p:nvPr/>
        </p:nvSpPr>
        <p:spPr>
          <a:xfrm>
            <a:off x="1553278" y="2401983"/>
            <a:ext cx="549000" cy="22143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3" name="Google Shape;413;p47"/>
          <p:cNvSpPr/>
          <p:nvPr/>
        </p:nvSpPr>
        <p:spPr>
          <a:xfrm>
            <a:off x="3477300" y="2401975"/>
            <a:ext cx="602400" cy="2214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14" name="Google Shape;414;p47"/>
          <p:cNvGrpSpPr/>
          <p:nvPr/>
        </p:nvGrpSpPr>
        <p:grpSpPr>
          <a:xfrm>
            <a:off x="2023075" y="2705800"/>
            <a:ext cx="1518798" cy="1629087"/>
            <a:chOff x="2023075" y="2705800"/>
            <a:chExt cx="1518798" cy="1629087"/>
          </a:xfrm>
        </p:grpSpPr>
        <p:cxnSp>
          <p:nvCxnSpPr>
            <p:cNvPr id="415" name="Google Shape;415;p47"/>
            <p:cNvCxnSpPr>
              <a:stCxn id="416" idx="3"/>
              <a:endCxn id="417" idx="2"/>
            </p:cNvCxnSpPr>
            <p:nvPr/>
          </p:nvCxnSpPr>
          <p:spPr>
            <a:xfrm rot="10800000" flipH="1">
              <a:off x="2095573" y="2706187"/>
              <a:ext cx="1446300" cy="1628700"/>
            </a:xfrm>
            <a:prstGeom prst="straightConnector1">
              <a:avLst/>
            </a:prstGeom>
            <a:noFill/>
            <a:ln w="19050" cap="flat" cmpd="sng">
              <a:solidFill>
                <a:srgbClr val="000000"/>
              </a:solidFill>
              <a:prstDash val="solid"/>
              <a:round/>
              <a:headEnd type="none" w="sm" len="sm"/>
              <a:tailEnd type="triangle" w="med" len="med"/>
            </a:ln>
          </p:spPr>
        </p:cxnSp>
        <p:cxnSp>
          <p:nvCxnSpPr>
            <p:cNvPr id="418" name="Google Shape;418;p47"/>
            <p:cNvCxnSpPr>
              <a:stCxn id="419" idx="3"/>
              <a:endCxn id="417" idx="2"/>
            </p:cNvCxnSpPr>
            <p:nvPr/>
          </p:nvCxnSpPr>
          <p:spPr>
            <a:xfrm>
              <a:off x="2023075" y="2705800"/>
              <a:ext cx="1518600" cy="300"/>
            </a:xfrm>
            <a:prstGeom prst="straightConnector1">
              <a:avLst/>
            </a:prstGeom>
            <a:noFill/>
            <a:ln w="19050" cap="flat" cmpd="sng">
              <a:solidFill>
                <a:srgbClr val="000000"/>
              </a:solidFill>
              <a:prstDash val="solid"/>
              <a:round/>
              <a:headEnd type="none" w="sm" len="sm"/>
              <a:tailEnd type="triangle" w="med" len="med"/>
            </a:ln>
          </p:spPr>
        </p:cxnSp>
      </p:grpSp>
      <p:grpSp>
        <p:nvGrpSpPr>
          <p:cNvPr id="420" name="Google Shape;420;p47"/>
          <p:cNvGrpSpPr/>
          <p:nvPr/>
        </p:nvGrpSpPr>
        <p:grpSpPr>
          <a:xfrm>
            <a:off x="2023075" y="2705800"/>
            <a:ext cx="1518900" cy="1644087"/>
            <a:chOff x="2023075" y="2705800"/>
            <a:chExt cx="1518900" cy="1644087"/>
          </a:xfrm>
        </p:grpSpPr>
        <p:cxnSp>
          <p:nvCxnSpPr>
            <p:cNvPr id="421" name="Google Shape;421;p47"/>
            <p:cNvCxnSpPr>
              <a:stCxn id="416" idx="3"/>
              <a:endCxn id="422" idx="2"/>
            </p:cNvCxnSpPr>
            <p:nvPr/>
          </p:nvCxnSpPr>
          <p:spPr>
            <a:xfrm>
              <a:off x="2095573" y="4334887"/>
              <a:ext cx="1446300" cy="15000"/>
            </a:xfrm>
            <a:prstGeom prst="straightConnector1">
              <a:avLst/>
            </a:prstGeom>
            <a:noFill/>
            <a:ln w="19050" cap="flat" cmpd="sng">
              <a:solidFill>
                <a:srgbClr val="000000"/>
              </a:solidFill>
              <a:prstDash val="solid"/>
              <a:round/>
              <a:headEnd type="none" w="sm" len="sm"/>
              <a:tailEnd type="triangle" w="med" len="med"/>
            </a:ln>
          </p:spPr>
        </p:cxnSp>
        <p:cxnSp>
          <p:nvCxnSpPr>
            <p:cNvPr id="423" name="Google Shape;423;p47"/>
            <p:cNvCxnSpPr>
              <a:stCxn id="419" idx="3"/>
              <a:endCxn id="422" idx="2"/>
            </p:cNvCxnSpPr>
            <p:nvPr/>
          </p:nvCxnSpPr>
          <p:spPr>
            <a:xfrm>
              <a:off x="2023075" y="2705800"/>
              <a:ext cx="1518900" cy="1644000"/>
            </a:xfrm>
            <a:prstGeom prst="straightConnector1">
              <a:avLst/>
            </a:prstGeom>
            <a:noFill/>
            <a:ln w="19050" cap="flat" cmpd="sng">
              <a:solidFill>
                <a:srgbClr val="000000"/>
              </a:solidFill>
              <a:prstDash val="solid"/>
              <a:round/>
              <a:headEnd type="none" w="sm" len="sm"/>
              <a:tailEnd type="triangle" w="med" len="med"/>
            </a:ln>
          </p:spPr>
        </p:cxnSp>
      </p:grpSp>
      <p:sp>
        <p:nvSpPr>
          <p:cNvPr id="419" name="Google Shape;419;p47"/>
          <p:cNvSpPr txBox="1"/>
          <p:nvPr/>
        </p:nvSpPr>
        <p:spPr>
          <a:xfrm>
            <a:off x="1688275" y="2484100"/>
            <a:ext cx="334800" cy="4434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5</a:t>
            </a:r>
            <a:endParaRPr sz="1800" b="0" i="0" u="none" strike="noStrike" cap="none">
              <a:solidFill>
                <a:srgbClr val="000000"/>
              </a:solidFill>
              <a:latin typeface="Consolas"/>
              <a:ea typeface="Consolas"/>
              <a:cs typeface="Consolas"/>
              <a:sym typeface="Consolas"/>
            </a:endParaRPr>
          </a:p>
        </p:txBody>
      </p:sp>
      <p:sp>
        <p:nvSpPr>
          <p:cNvPr id="416" name="Google Shape;416;p47"/>
          <p:cNvSpPr txBox="1"/>
          <p:nvPr/>
        </p:nvSpPr>
        <p:spPr>
          <a:xfrm>
            <a:off x="1543273" y="4113187"/>
            <a:ext cx="552300" cy="443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2</a:t>
            </a:r>
            <a:endParaRPr sz="1800" b="0" i="0" u="none" strike="noStrike" cap="none" baseline="-25000">
              <a:solidFill>
                <a:srgbClr val="000000"/>
              </a:solidFill>
              <a:latin typeface="Consolas"/>
              <a:ea typeface="Consolas"/>
              <a:cs typeface="Consolas"/>
              <a:sym typeface="Consolas"/>
            </a:endParaRPr>
          </a:p>
        </p:txBody>
      </p:sp>
      <p:grpSp>
        <p:nvGrpSpPr>
          <p:cNvPr id="424" name="Google Shape;424;p47"/>
          <p:cNvGrpSpPr/>
          <p:nvPr/>
        </p:nvGrpSpPr>
        <p:grpSpPr>
          <a:xfrm>
            <a:off x="4015197" y="2706088"/>
            <a:ext cx="1291534" cy="1643771"/>
            <a:chOff x="4015197" y="2706088"/>
            <a:chExt cx="1291534" cy="1643771"/>
          </a:xfrm>
        </p:grpSpPr>
        <p:cxnSp>
          <p:nvCxnSpPr>
            <p:cNvPr id="425" name="Google Shape;425;p47"/>
            <p:cNvCxnSpPr>
              <a:stCxn id="417" idx="6"/>
              <a:endCxn id="411" idx="2"/>
            </p:cNvCxnSpPr>
            <p:nvPr/>
          </p:nvCxnSpPr>
          <p:spPr>
            <a:xfrm>
              <a:off x="4015197" y="2706088"/>
              <a:ext cx="1291500" cy="1643700"/>
            </a:xfrm>
            <a:prstGeom prst="straightConnector1">
              <a:avLst/>
            </a:prstGeom>
            <a:noFill/>
            <a:ln w="19050" cap="flat" cmpd="sng">
              <a:solidFill>
                <a:srgbClr val="000000"/>
              </a:solidFill>
              <a:prstDash val="solid"/>
              <a:round/>
              <a:headEnd type="none" w="sm" len="sm"/>
              <a:tailEnd type="triangle" w="med" len="med"/>
            </a:ln>
          </p:spPr>
        </p:cxnSp>
        <p:cxnSp>
          <p:nvCxnSpPr>
            <p:cNvPr id="426" name="Google Shape;426;p47"/>
            <p:cNvCxnSpPr>
              <a:stCxn id="422" idx="6"/>
              <a:endCxn id="411" idx="2"/>
            </p:cNvCxnSpPr>
            <p:nvPr/>
          </p:nvCxnSpPr>
          <p:spPr>
            <a:xfrm>
              <a:off x="4015231" y="4349859"/>
              <a:ext cx="1291500" cy="0"/>
            </a:xfrm>
            <a:prstGeom prst="straightConnector1">
              <a:avLst/>
            </a:prstGeom>
            <a:noFill/>
            <a:ln w="19050" cap="flat" cmpd="sng">
              <a:solidFill>
                <a:srgbClr val="000000"/>
              </a:solidFill>
              <a:prstDash val="solid"/>
              <a:round/>
              <a:headEnd type="none" w="sm" len="sm"/>
              <a:tailEnd type="triangle" w="med" len="med"/>
            </a:ln>
          </p:spPr>
        </p:cxnSp>
      </p:grpSp>
      <p:grpSp>
        <p:nvGrpSpPr>
          <p:cNvPr id="427" name="Google Shape;427;p47"/>
          <p:cNvGrpSpPr/>
          <p:nvPr/>
        </p:nvGrpSpPr>
        <p:grpSpPr>
          <a:xfrm>
            <a:off x="4015197" y="2706088"/>
            <a:ext cx="1291534" cy="1643771"/>
            <a:chOff x="4015197" y="2706088"/>
            <a:chExt cx="1291534" cy="1643771"/>
          </a:xfrm>
        </p:grpSpPr>
        <p:cxnSp>
          <p:nvCxnSpPr>
            <p:cNvPr id="428" name="Google Shape;428;p47"/>
            <p:cNvCxnSpPr>
              <a:stCxn id="417" idx="6"/>
              <a:endCxn id="410" idx="2"/>
            </p:cNvCxnSpPr>
            <p:nvPr/>
          </p:nvCxnSpPr>
          <p:spPr>
            <a:xfrm>
              <a:off x="4015197" y="2706088"/>
              <a:ext cx="1291500" cy="10500"/>
            </a:xfrm>
            <a:prstGeom prst="straightConnector1">
              <a:avLst/>
            </a:prstGeom>
            <a:noFill/>
            <a:ln w="19050" cap="flat" cmpd="sng">
              <a:solidFill>
                <a:srgbClr val="000000"/>
              </a:solidFill>
              <a:prstDash val="solid"/>
              <a:round/>
              <a:headEnd type="none" w="sm" len="sm"/>
              <a:tailEnd type="triangle" w="med" len="med"/>
            </a:ln>
          </p:spPr>
        </p:cxnSp>
        <p:cxnSp>
          <p:nvCxnSpPr>
            <p:cNvPr id="429" name="Google Shape;429;p47"/>
            <p:cNvCxnSpPr>
              <a:stCxn id="422" idx="6"/>
              <a:endCxn id="410" idx="2"/>
            </p:cNvCxnSpPr>
            <p:nvPr/>
          </p:nvCxnSpPr>
          <p:spPr>
            <a:xfrm rot="10800000" flipH="1">
              <a:off x="4015231" y="2716659"/>
              <a:ext cx="1291500" cy="1633200"/>
            </a:xfrm>
            <a:prstGeom prst="straightConnector1">
              <a:avLst/>
            </a:prstGeom>
            <a:noFill/>
            <a:ln w="19050" cap="flat" cmpd="sng">
              <a:solidFill>
                <a:srgbClr val="000000"/>
              </a:solidFill>
              <a:prstDash val="solid"/>
              <a:round/>
              <a:headEnd type="none" w="sm" len="sm"/>
              <a:tailEnd type="triangle" w="med" len="med"/>
            </a:ln>
          </p:spPr>
        </p:cxnSp>
      </p:grpSp>
      <p:sp>
        <p:nvSpPr>
          <p:cNvPr id="417" name="Google Shape;417;p47"/>
          <p:cNvSpPr/>
          <p:nvPr/>
        </p:nvSpPr>
        <p:spPr>
          <a:xfrm>
            <a:off x="3541797" y="2469388"/>
            <a:ext cx="473400" cy="4734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430" name="Google Shape;430;p47"/>
          <p:cNvCxnSpPr>
            <a:stCxn id="417" idx="3"/>
            <a:endCxn id="417" idx="7"/>
          </p:cNvCxnSpPr>
          <p:nvPr/>
        </p:nvCxnSpPr>
        <p:spPr>
          <a:xfrm rot="10800000" flipH="1">
            <a:off x="3611125" y="2538660"/>
            <a:ext cx="334800" cy="334800"/>
          </a:xfrm>
          <a:prstGeom prst="straightConnector1">
            <a:avLst/>
          </a:prstGeom>
          <a:noFill/>
          <a:ln w="38100" cap="flat" cmpd="sng">
            <a:solidFill>
              <a:srgbClr val="000000"/>
            </a:solidFill>
            <a:prstDash val="solid"/>
            <a:round/>
            <a:headEnd type="none" w="sm" len="sm"/>
            <a:tailEnd type="none" w="sm" len="sm"/>
          </a:ln>
        </p:spPr>
      </p:cxnSp>
      <p:sp>
        <p:nvSpPr>
          <p:cNvPr id="422" name="Google Shape;422;p47"/>
          <p:cNvSpPr/>
          <p:nvPr/>
        </p:nvSpPr>
        <p:spPr>
          <a:xfrm>
            <a:off x="3541831" y="4113159"/>
            <a:ext cx="473400" cy="4734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431" name="Google Shape;431;p47"/>
          <p:cNvCxnSpPr>
            <a:stCxn id="422" idx="3"/>
            <a:endCxn id="422" idx="7"/>
          </p:cNvCxnSpPr>
          <p:nvPr/>
        </p:nvCxnSpPr>
        <p:spPr>
          <a:xfrm rot="10800000" flipH="1">
            <a:off x="3611159" y="4182431"/>
            <a:ext cx="334800" cy="334800"/>
          </a:xfrm>
          <a:prstGeom prst="straightConnector1">
            <a:avLst/>
          </a:prstGeom>
          <a:noFill/>
          <a:ln w="38100" cap="flat" cmpd="sng">
            <a:solidFill>
              <a:srgbClr val="000000"/>
            </a:solidFill>
            <a:prstDash val="solid"/>
            <a:round/>
            <a:headEnd type="none" w="sm" len="sm"/>
            <a:tailEnd type="none" w="sm" len="sm"/>
          </a:ln>
        </p:spPr>
      </p:cxnSp>
      <p:cxnSp>
        <p:nvCxnSpPr>
          <p:cNvPr id="432" name="Google Shape;432;p47"/>
          <p:cNvCxnSpPr>
            <a:stCxn id="410" idx="3"/>
            <a:endCxn id="410" idx="7"/>
          </p:cNvCxnSpPr>
          <p:nvPr/>
        </p:nvCxnSpPr>
        <p:spPr>
          <a:xfrm rot="10800000" flipH="1">
            <a:off x="5375968" y="2549303"/>
            <a:ext cx="334800" cy="334800"/>
          </a:xfrm>
          <a:prstGeom prst="straightConnector1">
            <a:avLst/>
          </a:prstGeom>
          <a:noFill/>
          <a:ln w="38100" cap="flat" cmpd="sng">
            <a:solidFill>
              <a:srgbClr val="000000"/>
            </a:solidFill>
            <a:prstDash val="solid"/>
            <a:round/>
            <a:headEnd type="none" w="sm" len="sm"/>
            <a:tailEnd type="none" w="sm" len="sm"/>
          </a:ln>
        </p:spPr>
      </p:cxnSp>
      <p:cxnSp>
        <p:nvCxnSpPr>
          <p:cNvPr id="433" name="Google Shape;433;p47"/>
          <p:cNvCxnSpPr>
            <a:stCxn id="411" idx="3"/>
            <a:endCxn id="411" idx="7"/>
          </p:cNvCxnSpPr>
          <p:nvPr/>
        </p:nvCxnSpPr>
        <p:spPr>
          <a:xfrm rot="10800000" flipH="1">
            <a:off x="5376015" y="4182457"/>
            <a:ext cx="334800" cy="334800"/>
          </a:xfrm>
          <a:prstGeom prst="straightConnector1">
            <a:avLst/>
          </a:prstGeom>
          <a:noFill/>
          <a:ln w="38100" cap="flat" cmpd="sng">
            <a:solidFill>
              <a:srgbClr val="000000"/>
            </a:solidFill>
            <a:prstDash val="solid"/>
            <a:round/>
            <a:headEnd type="none" w="sm" len="sm"/>
            <a:tailEnd type="none" w="sm" len="sm"/>
          </a:ln>
        </p:spPr>
      </p:cxnSp>
      <p:grpSp>
        <p:nvGrpSpPr>
          <p:cNvPr id="434" name="Google Shape;434;p47"/>
          <p:cNvGrpSpPr/>
          <p:nvPr/>
        </p:nvGrpSpPr>
        <p:grpSpPr>
          <a:xfrm>
            <a:off x="4391349" y="3756600"/>
            <a:ext cx="785653" cy="1058525"/>
            <a:chOff x="4391349" y="3756600"/>
            <a:chExt cx="785653" cy="1058525"/>
          </a:xfrm>
        </p:grpSpPr>
        <p:sp>
          <p:nvSpPr>
            <p:cNvPr id="435" name="Google Shape;435;p47"/>
            <p:cNvSpPr txBox="1"/>
            <p:nvPr/>
          </p:nvSpPr>
          <p:spPr>
            <a:xfrm>
              <a:off x="4402702" y="3756600"/>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W7</a:t>
              </a:r>
              <a:endParaRPr sz="1800" b="0" i="0" u="none" strike="noStrike" cap="none">
                <a:solidFill>
                  <a:srgbClr val="FF0000"/>
                </a:solidFill>
                <a:latin typeface="Consolas"/>
                <a:ea typeface="Consolas"/>
                <a:cs typeface="Consolas"/>
                <a:sym typeface="Consolas"/>
              </a:endParaRPr>
            </a:p>
          </p:txBody>
        </p:sp>
        <p:sp>
          <p:nvSpPr>
            <p:cNvPr id="436" name="Google Shape;436;p47"/>
            <p:cNvSpPr txBox="1"/>
            <p:nvPr/>
          </p:nvSpPr>
          <p:spPr>
            <a:xfrm>
              <a:off x="4391349" y="4371425"/>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W8</a:t>
              </a:r>
              <a:endParaRPr sz="1800" b="0" i="0" u="none" strike="noStrike" cap="none" baseline="-25000">
                <a:solidFill>
                  <a:srgbClr val="FF0000"/>
                </a:solidFill>
                <a:latin typeface="Consolas"/>
                <a:ea typeface="Consolas"/>
                <a:cs typeface="Consolas"/>
                <a:sym typeface="Consolas"/>
              </a:endParaRPr>
            </a:p>
          </p:txBody>
        </p:sp>
      </p:grpSp>
      <p:grpSp>
        <p:nvGrpSpPr>
          <p:cNvPr id="437" name="Google Shape;437;p47"/>
          <p:cNvGrpSpPr/>
          <p:nvPr/>
        </p:nvGrpSpPr>
        <p:grpSpPr>
          <a:xfrm>
            <a:off x="2612600" y="3746800"/>
            <a:ext cx="774300" cy="1068325"/>
            <a:chOff x="2612600" y="3746800"/>
            <a:chExt cx="774300" cy="1068325"/>
          </a:xfrm>
        </p:grpSpPr>
        <p:sp>
          <p:nvSpPr>
            <p:cNvPr id="438" name="Google Shape;438;p47"/>
            <p:cNvSpPr txBox="1"/>
            <p:nvPr/>
          </p:nvSpPr>
          <p:spPr>
            <a:xfrm>
              <a:off x="2612600" y="3746800"/>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W3</a:t>
              </a:r>
              <a:endParaRPr sz="1800" b="0" i="0" u="none" strike="noStrike" cap="none">
                <a:solidFill>
                  <a:srgbClr val="FF0000"/>
                </a:solidFill>
                <a:latin typeface="Consolas"/>
                <a:ea typeface="Consolas"/>
                <a:cs typeface="Consolas"/>
                <a:sym typeface="Consolas"/>
              </a:endParaRPr>
            </a:p>
          </p:txBody>
        </p:sp>
        <p:sp>
          <p:nvSpPr>
            <p:cNvPr id="439" name="Google Shape;439;p47"/>
            <p:cNvSpPr txBox="1"/>
            <p:nvPr/>
          </p:nvSpPr>
          <p:spPr>
            <a:xfrm>
              <a:off x="2612600" y="4371425"/>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W4</a:t>
              </a:r>
              <a:endParaRPr sz="1800" b="0" i="0" u="none" strike="noStrike" cap="none" baseline="-25000">
                <a:solidFill>
                  <a:srgbClr val="FF0000"/>
                </a:solidFill>
                <a:latin typeface="Consolas"/>
                <a:ea typeface="Consolas"/>
                <a:cs typeface="Consolas"/>
                <a:sym typeface="Consolas"/>
              </a:endParaRPr>
            </a:p>
          </p:txBody>
        </p:sp>
      </p:grpSp>
      <p:sp>
        <p:nvSpPr>
          <p:cNvPr id="440" name="Google Shape;440;p47"/>
          <p:cNvSpPr txBox="1"/>
          <p:nvPr/>
        </p:nvSpPr>
        <p:spPr>
          <a:xfrm>
            <a:off x="3540025" y="1992000"/>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-1.5</a:t>
            </a:r>
            <a:endParaRPr sz="1800" b="0" i="0" u="none" strike="noStrike" cap="none" baseline="-25000">
              <a:solidFill>
                <a:srgbClr val="000000"/>
              </a:solidFill>
              <a:latin typeface="Consolas"/>
              <a:ea typeface="Consolas"/>
              <a:cs typeface="Consolas"/>
              <a:sym typeface="Consolas"/>
            </a:endParaRPr>
          </a:p>
        </p:txBody>
      </p:sp>
      <p:sp>
        <p:nvSpPr>
          <p:cNvPr id="441" name="Google Shape;441;p47"/>
          <p:cNvSpPr txBox="1"/>
          <p:nvPr/>
        </p:nvSpPr>
        <p:spPr>
          <a:xfrm>
            <a:off x="3499525" y="465087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+0.8</a:t>
            </a:r>
            <a:endParaRPr sz="1800" b="0" i="0" u="none" strike="noStrike" cap="none" baseline="-25000">
              <a:solidFill>
                <a:srgbClr val="000000"/>
              </a:solidFill>
              <a:latin typeface="Consolas"/>
              <a:ea typeface="Consolas"/>
              <a:cs typeface="Consolas"/>
              <a:sym typeface="Consolas"/>
            </a:endParaRPr>
          </a:p>
        </p:txBody>
      </p:sp>
      <p:cxnSp>
        <p:nvCxnSpPr>
          <p:cNvPr id="442" name="Google Shape;442;p47"/>
          <p:cNvCxnSpPr>
            <a:stCxn id="410" idx="6"/>
            <a:endCxn id="443" idx="1"/>
          </p:cNvCxnSpPr>
          <p:nvPr/>
        </p:nvCxnSpPr>
        <p:spPr>
          <a:xfrm>
            <a:off x="5780040" y="2716731"/>
            <a:ext cx="504600" cy="0"/>
          </a:xfrm>
          <a:prstGeom prst="straightConnector1">
            <a:avLst/>
          </a:prstGeom>
          <a:noFill/>
          <a:ln w="19050" cap="flat" cmpd="sng">
            <a:solidFill>
              <a:srgbClr val="000000"/>
            </a:solidFill>
            <a:prstDash val="solid"/>
            <a:round/>
            <a:headEnd type="none" w="sm" len="sm"/>
            <a:tailEnd type="triangle" w="med" len="med"/>
          </a:ln>
        </p:spPr>
      </p:cxnSp>
      <p:cxnSp>
        <p:nvCxnSpPr>
          <p:cNvPr id="444" name="Google Shape;444;p47"/>
          <p:cNvCxnSpPr>
            <a:stCxn id="411" idx="6"/>
            <a:endCxn id="445" idx="1"/>
          </p:cNvCxnSpPr>
          <p:nvPr/>
        </p:nvCxnSpPr>
        <p:spPr>
          <a:xfrm>
            <a:off x="5780087" y="4349885"/>
            <a:ext cx="504600" cy="0"/>
          </a:xfrm>
          <a:prstGeom prst="straightConnector1">
            <a:avLst/>
          </a:prstGeom>
          <a:noFill/>
          <a:ln w="19050" cap="flat" cmpd="sng">
            <a:solidFill>
              <a:srgbClr val="000000"/>
            </a:solidFill>
            <a:prstDash val="solid"/>
            <a:round/>
            <a:headEnd type="none" w="sm" len="sm"/>
            <a:tailEnd type="triangle" w="med" len="med"/>
          </a:ln>
        </p:spPr>
      </p:cxnSp>
      <p:sp>
        <p:nvSpPr>
          <p:cNvPr id="443" name="Google Shape;443;p47"/>
          <p:cNvSpPr txBox="1"/>
          <p:nvPr/>
        </p:nvSpPr>
        <p:spPr>
          <a:xfrm>
            <a:off x="6284650" y="254092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0.12</a:t>
            </a:r>
            <a:endParaRPr sz="1800" b="0" i="0" u="none" strike="noStrike" cap="none" baseline="-25000">
              <a:solidFill>
                <a:srgbClr val="000000"/>
              </a:solidFill>
              <a:latin typeface="Consolas"/>
              <a:ea typeface="Consolas"/>
              <a:cs typeface="Consolas"/>
              <a:sym typeface="Consolas"/>
            </a:endParaRPr>
          </a:p>
        </p:txBody>
      </p:sp>
      <p:sp>
        <p:nvSpPr>
          <p:cNvPr id="445" name="Google Shape;445;p47"/>
          <p:cNvSpPr txBox="1"/>
          <p:nvPr/>
        </p:nvSpPr>
        <p:spPr>
          <a:xfrm>
            <a:off x="6284650" y="417402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0.55</a:t>
            </a:r>
            <a:endParaRPr sz="1800" b="0" i="0" u="none" strike="noStrike" cap="none" baseline="-25000">
              <a:solidFill>
                <a:srgbClr val="000000"/>
              </a:solidFill>
              <a:latin typeface="Consolas"/>
              <a:ea typeface="Consolas"/>
              <a:cs typeface="Consolas"/>
              <a:sym typeface="Consolas"/>
            </a:endParaRPr>
          </a:p>
        </p:txBody>
      </p:sp>
      <p:cxnSp>
        <p:nvCxnSpPr>
          <p:cNvPr id="446" name="Google Shape;446;p47"/>
          <p:cNvCxnSpPr/>
          <p:nvPr/>
        </p:nvCxnSpPr>
        <p:spPr>
          <a:xfrm>
            <a:off x="7006840" y="2716731"/>
            <a:ext cx="504600" cy="0"/>
          </a:xfrm>
          <a:prstGeom prst="straightConnector1">
            <a:avLst/>
          </a:prstGeom>
          <a:noFill/>
          <a:ln w="19050" cap="flat" cmpd="sng">
            <a:solidFill>
              <a:srgbClr val="000000"/>
            </a:solidFill>
            <a:prstDash val="solid"/>
            <a:round/>
            <a:headEnd type="triangle" w="sm" len="sm"/>
            <a:tailEnd type="triangle" w="med" len="med"/>
          </a:ln>
        </p:spPr>
      </p:cxnSp>
      <p:cxnSp>
        <p:nvCxnSpPr>
          <p:cNvPr id="447" name="Google Shape;447;p47"/>
          <p:cNvCxnSpPr/>
          <p:nvPr/>
        </p:nvCxnSpPr>
        <p:spPr>
          <a:xfrm>
            <a:off x="7006840" y="4349881"/>
            <a:ext cx="504600" cy="0"/>
          </a:xfrm>
          <a:prstGeom prst="straightConnector1">
            <a:avLst/>
          </a:prstGeom>
          <a:noFill/>
          <a:ln w="19050" cap="flat" cmpd="sng">
            <a:solidFill>
              <a:srgbClr val="000000"/>
            </a:solidFill>
            <a:prstDash val="solid"/>
            <a:round/>
            <a:headEnd type="triangle" w="sm" len="sm"/>
            <a:tailEnd type="triangle" w="med" len="med"/>
          </a:ln>
        </p:spPr>
      </p:cxnSp>
      <p:sp>
        <p:nvSpPr>
          <p:cNvPr id="448" name="Google Shape;448;p47"/>
          <p:cNvSpPr txBox="1"/>
          <p:nvPr/>
        </p:nvSpPr>
        <p:spPr>
          <a:xfrm>
            <a:off x="7512750" y="2540925"/>
            <a:ext cx="10974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label_1</a:t>
            </a:r>
            <a:endParaRPr sz="1800" b="0" i="0" u="none" strike="noStrike" cap="none" baseline="-25000">
              <a:solidFill>
                <a:srgbClr val="000000"/>
              </a:solidFill>
              <a:latin typeface="Consolas"/>
              <a:ea typeface="Consolas"/>
              <a:cs typeface="Consolas"/>
              <a:sym typeface="Consolas"/>
            </a:endParaRPr>
          </a:p>
        </p:txBody>
      </p:sp>
      <p:sp>
        <p:nvSpPr>
          <p:cNvPr id="449" name="Google Shape;449;p47"/>
          <p:cNvSpPr txBox="1"/>
          <p:nvPr/>
        </p:nvSpPr>
        <p:spPr>
          <a:xfrm>
            <a:off x="7512750" y="4174025"/>
            <a:ext cx="10974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label_2</a:t>
            </a:r>
            <a:endParaRPr sz="1800" b="0" i="0" u="none" strike="noStrike" cap="none" baseline="-25000">
              <a:solidFill>
                <a:srgbClr val="000000"/>
              </a:solidFill>
              <a:latin typeface="Consolas"/>
              <a:ea typeface="Consolas"/>
              <a:cs typeface="Consolas"/>
              <a:sym typeface="Consolas"/>
            </a:endParaRPr>
          </a:p>
        </p:txBody>
      </p:sp>
      <p:sp>
        <p:nvSpPr>
          <p:cNvPr id="453" name="Google Shape;453;p47"/>
          <p:cNvSpPr/>
          <p:nvPr/>
        </p:nvSpPr>
        <p:spPr>
          <a:xfrm flipH="1">
            <a:off x="1543276" y="1305975"/>
            <a:ext cx="4227880" cy="572700"/>
          </a:xfrm>
          <a:prstGeom prst="rightArrow">
            <a:avLst>
              <a:gd name="adj1" fmla="val 50000"/>
              <a:gd name="adj2" fmla="val 50000"/>
            </a:avLst>
          </a:prstGeom>
          <a:solidFill>
            <a:srgbClr val="C00000"/>
          </a:solid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altLang="zh-TW" sz="1800" b="0" i="0" u="none" strike="noStrike" cap="none" dirty="0">
                <a:solidFill>
                  <a:srgbClr val="FFFFFF"/>
                </a:solidFill>
                <a:latin typeface="Calibri"/>
                <a:ea typeface="Calibri"/>
                <a:cs typeface="Calibri"/>
                <a:sym typeface="Calibri"/>
              </a:rPr>
              <a:t>Back</a:t>
            </a:r>
            <a:r>
              <a:rPr lang="zh-TW" sz="1800" b="0" i="0" u="none" strike="noStrike" cap="none" dirty="0">
                <a:solidFill>
                  <a:srgbClr val="FFFFFF"/>
                </a:solidFill>
                <a:latin typeface="Calibri"/>
                <a:ea typeface="Calibri"/>
                <a:cs typeface="Calibri"/>
                <a:sym typeface="Calibri"/>
              </a:rPr>
              <a:t>ward propagation</a:t>
            </a:r>
            <a:endParaRPr sz="1800" b="0" i="0" u="none" strike="noStrike" cap="none" dirty="0">
              <a:solidFill>
                <a:srgbClr val="FFFFFF"/>
              </a:solidFill>
              <a:latin typeface="Calibri"/>
              <a:ea typeface="Calibri"/>
              <a:cs typeface="Calibri"/>
              <a:sym typeface="Calibri"/>
            </a:endParaRPr>
          </a:p>
        </p:txBody>
      </p:sp>
      <p:sp>
        <p:nvSpPr>
          <p:cNvPr id="65" name="Oval 64">
            <a:extLst>
              <a:ext uri="{FF2B5EF4-FFF2-40B4-BE49-F238E27FC236}">
                <a16:creationId xmlns:a16="http://schemas.microsoft.com/office/drawing/2014/main" id="{08DB4BF0-81D8-1D49-A5C9-1CA29FAE2854}"/>
              </a:ext>
            </a:extLst>
          </p:cNvPr>
          <p:cNvSpPr/>
          <p:nvPr/>
        </p:nvSpPr>
        <p:spPr>
          <a:xfrm>
            <a:off x="6255947" y="1494074"/>
            <a:ext cx="544285" cy="548751"/>
          </a:xfrm>
          <a:prstGeom prst="ellipse">
            <a:avLst/>
          </a:prstGeom>
          <a:solidFill>
            <a:srgbClr val="5B9BD5">
              <a:lumMod val="20000"/>
              <a:lumOff val="80000"/>
            </a:srgbClr>
          </a:solidFill>
          <a:ln w="19050"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8C2F3321-B334-4A47-A3D3-E8D1499674A7}"/>
              </a:ext>
            </a:extLst>
          </p:cNvPr>
          <p:cNvSpPr/>
          <p:nvPr/>
        </p:nvSpPr>
        <p:spPr>
          <a:xfrm>
            <a:off x="7489485" y="1642450"/>
            <a:ext cx="252000" cy="252000"/>
          </a:xfrm>
          <a:prstGeom prst="ellipse">
            <a:avLst/>
          </a:prstGeom>
          <a:solidFill>
            <a:srgbClr val="5B9BD5">
              <a:lumMod val="60000"/>
              <a:lumOff val="40000"/>
            </a:srgbClr>
          </a:solidFill>
          <a:ln w="19050" cap="flat" cmpd="sng" algn="ctr">
            <a:solidFill>
              <a:srgbClr val="5B9BD5">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7" name="Straight Arrow Connector 66">
            <a:extLst>
              <a:ext uri="{FF2B5EF4-FFF2-40B4-BE49-F238E27FC236}">
                <a16:creationId xmlns:a16="http://schemas.microsoft.com/office/drawing/2014/main" id="{ACE40BB7-69AF-2949-8563-8EACAA9AA2B8}"/>
              </a:ext>
            </a:extLst>
          </p:cNvPr>
          <p:cNvCxnSpPr>
            <a:cxnSpLocks/>
            <a:endCxn id="66" idx="0"/>
          </p:cNvCxnSpPr>
          <p:nvPr/>
        </p:nvCxnSpPr>
        <p:spPr>
          <a:xfrm>
            <a:off x="7615485" y="1252694"/>
            <a:ext cx="0" cy="389756"/>
          </a:xfrm>
          <a:prstGeom prst="straightConnector1">
            <a:avLst/>
          </a:prstGeom>
          <a:noFill/>
          <a:ln w="19050" cap="flat" cmpd="sng" algn="ctr">
            <a:solidFill>
              <a:srgbClr val="4472C4"/>
            </a:solidFill>
            <a:prstDash val="solid"/>
            <a:miter lim="800000"/>
            <a:tailEnd type="triangle"/>
          </a:ln>
          <a:effectLst/>
        </p:spPr>
      </p:cxnSp>
      <p:cxnSp>
        <p:nvCxnSpPr>
          <p:cNvPr id="68" name="Straight Arrow Connector 67">
            <a:extLst>
              <a:ext uri="{FF2B5EF4-FFF2-40B4-BE49-F238E27FC236}">
                <a16:creationId xmlns:a16="http://schemas.microsoft.com/office/drawing/2014/main" id="{FE462F9D-66FE-2248-B24C-E093FA8B195C}"/>
              </a:ext>
            </a:extLst>
          </p:cNvPr>
          <p:cNvCxnSpPr>
            <a:cxnSpLocks/>
            <a:stCxn id="65" idx="6"/>
            <a:endCxn id="66" idx="2"/>
          </p:cNvCxnSpPr>
          <p:nvPr/>
        </p:nvCxnSpPr>
        <p:spPr>
          <a:xfrm>
            <a:off x="6800232" y="1768450"/>
            <a:ext cx="689253" cy="0"/>
          </a:xfrm>
          <a:prstGeom prst="straightConnector1">
            <a:avLst/>
          </a:prstGeom>
          <a:noFill/>
          <a:ln w="19050" cap="flat" cmpd="sng" algn="ctr">
            <a:solidFill>
              <a:srgbClr val="4472C4"/>
            </a:solidFill>
            <a:prstDash val="solid"/>
            <a:miter lim="800000"/>
            <a:tailEnd type="triangle"/>
          </a:ln>
          <a:effectLst/>
        </p:spPr>
      </p:cxnSp>
      <p:cxnSp>
        <p:nvCxnSpPr>
          <p:cNvPr id="69" name="Straight Arrow Connector 68">
            <a:extLst>
              <a:ext uri="{FF2B5EF4-FFF2-40B4-BE49-F238E27FC236}">
                <a16:creationId xmlns:a16="http://schemas.microsoft.com/office/drawing/2014/main" id="{65E2EE1A-9EF8-6C45-BC8D-A8EA9E106436}"/>
              </a:ext>
            </a:extLst>
          </p:cNvPr>
          <p:cNvCxnSpPr>
            <a:cxnSpLocks/>
            <a:stCxn id="66" idx="6"/>
          </p:cNvCxnSpPr>
          <p:nvPr/>
        </p:nvCxnSpPr>
        <p:spPr>
          <a:xfrm>
            <a:off x="7741485" y="1768450"/>
            <a:ext cx="530111" cy="0"/>
          </a:xfrm>
          <a:prstGeom prst="straightConnector1">
            <a:avLst/>
          </a:prstGeom>
          <a:noFill/>
          <a:ln w="19050" cap="flat" cmpd="sng" algn="ctr">
            <a:solidFill>
              <a:srgbClr val="4472C4"/>
            </a:solidFill>
            <a:prstDash val="solid"/>
            <a:miter lim="800000"/>
            <a:tailEnd type="triangle"/>
          </a:ln>
          <a:effectLst/>
        </p:spPr>
      </p:cxnSp>
      <p:sp>
        <p:nvSpPr>
          <p:cNvPr id="70" name="Rectangle 69">
            <a:extLst>
              <a:ext uri="{FF2B5EF4-FFF2-40B4-BE49-F238E27FC236}">
                <a16:creationId xmlns:a16="http://schemas.microsoft.com/office/drawing/2014/main" id="{05187135-2E1E-954C-B34C-2ABA251F2C82}"/>
              </a:ext>
            </a:extLst>
          </p:cNvPr>
          <p:cNvSpPr/>
          <p:nvPr/>
        </p:nvSpPr>
        <p:spPr>
          <a:xfrm>
            <a:off x="6959374" y="1265786"/>
            <a:ext cx="324128" cy="461665"/>
          </a:xfrm>
          <a:prstGeom prst="rect">
            <a:avLst/>
          </a:prstGeom>
          <a:noFill/>
        </p:spPr>
        <p:txBody>
          <a:bodyPr wrap="none" lIns="91440" tIns="45720" rIns="91440" bIns="45720">
            <a:spAutoFit/>
          </a:bodyPr>
          <a:lstStyle/>
          <a:p>
            <a:pPr algn="ctr">
              <a:buClrTx/>
              <a:buFontTx/>
              <a:buNone/>
            </a:pPr>
            <a:r>
              <a:rPr lang="en-US" sz="2400" kern="1200" dirty="0">
                <a:ln w="0"/>
                <a:solidFill>
                  <a:srgbClr val="0070C0"/>
                </a:solidFill>
                <a:effectLst>
                  <a:outerShdw blurRad="38100" dist="19050" dir="2700000" algn="tl" rotWithShape="0">
                    <a:prstClr val="black">
                      <a:alpha val="40000"/>
                    </a:prstClr>
                  </a:outerShdw>
                </a:effectLst>
                <a:latin typeface="Calibri" panose="020F0502020204030204"/>
                <a:ea typeface="+mn-ea"/>
                <a:cs typeface="+mn-cs"/>
              </a:rPr>
              <a:t>y</a:t>
            </a:r>
          </a:p>
        </p:txBody>
      </p:sp>
      <p:sp>
        <p:nvSpPr>
          <p:cNvPr id="71" name="Rectangle 70">
            <a:extLst>
              <a:ext uri="{FF2B5EF4-FFF2-40B4-BE49-F238E27FC236}">
                <a16:creationId xmlns:a16="http://schemas.microsoft.com/office/drawing/2014/main" id="{5F62B498-2143-6A45-9D31-B03D952DB611}"/>
              </a:ext>
            </a:extLst>
          </p:cNvPr>
          <p:cNvSpPr/>
          <p:nvPr/>
        </p:nvSpPr>
        <p:spPr>
          <a:xfrm>
            <a:off x="7428591" y="760580"/>
            <a:ext cx="346570" cy="461665"/>
          </a:xfrm>
          <a:prstGeom prst="rect">
            <a:avLst/>
          </a:prstGeom>
          <a:noFill/>
        </p:spPr>
        <p:txBody>
          <a:bodyPr wrap="none" lIns="91440" tIns="45720" rIns="91440" bIns="45720">
            <a:spAutoFit/>
          </a:bodyPr>
          <a:lstStyle/>
          <a:p>
            <a:pPr algn="ctr">
              <a:buClrTx/>
              <a:buFontTx/>
              <a:buNone/>
            </a:pPr>
            <a:r>
              <a:rPr lang="en-US" sz="2400" kern="1200" dirty="0">
                <a:ln w="0"/>
                <a:solidFill>
                  <a:srgbClr val="70AD47">
                    <a:lumMod val="75000"/>
                  </a:srgbClr>
                </a:solidFill>
                <a:effectLst>
                  <a:outerShdw blurRad="38100" dist="19050" dir="2700000" algn="tl" rotWithShape="0">
                    <a:prstClr val="black">
                      <a:alpha val="40000"/>
                    </a:prstClr>
                  </a:outerShdw>
                </a:effectLst>
                <a:latin typeface="Calibri" panose="020F0502020204030204"/>
                <a:ea typeface="+mn-ea"/>
                <a:cs typeface="+mn-cs"/>
              </a:rPr>
              <a:t>d</a:t>
            </a:r>
          </a:p>
        </p:txBody>
      </p:sp>
      <p:sp>
        <p:nvSpPr>
          <p:cNvPr id="72" name="Rectangle 71">
            <a:extLst>
              <a:ext uri="{FF2B5EF4-FFF2-40B4-BE49-F238E27FC236}">
                <a16:creationId xmlns:a16="http://schemas.microsoft.com/office/drawing/2014/main" id="{BDEA11D8-4D4B-3F4A-8945-D2E39D9A624F}"/>
              </a:ext>
            </a:extLst>
          </p:cNvPr>
          <p:cNvSpPr/>
          <p:nvPr/>
        </p:nvSpPr>
        <p:spPr>
          <a:xfrm>
            <a:off x="8281374" y="1503125"/>
            <a:ext cx="657552" cy="461665"/>
          </a:xfrm>
          <a:prstGeom prst="rect">
            <a:avLst/>
          </a:prstGeom>
          <a:noFill/>
        </p:spPr>
        <p:txBody>
          <a:bodyPr wrap="none" lIns="91440" tIns="45720" rIns="91440" bIns="45720">
            <a:spAutoFit/>
          </a:bodyPr>
          <a:lstStyle/>
          <a:p>
            <a:pPr algn="ctr">
              <a:buClrTx/>
              <a:buFontTx/>
              <a:buNone/>
            </a:pPr>
            <a:r>
              <a:rPr lang="en-US" sz="2400" kern="1200" dirty="0">
                <a:ln w="0"/>
                <a:solidFill>
                  <a:srgbClr val="C00000"/>
                </a:solidFill>
                <a:effectLst>
                  <a:outerShdw blurRad="38100" dist="19050" dir="2700000" algn="tl" rotWithShape="0">
                    <a:prstClr val="black">
                      <a:alpha val="40000"/>
                    </a:prstClr>
                  </a:outerShdw>
                </a:effectLst>
                <a:latin typeface="Calibri" panose="020F0502020204030204"/>
                <a:ea typeface="+mn-ea"/>
                <a:cs typeface="+mn-cs"/>
              </a:rPr>
              <a:t>loss</a:t>
            </a:r>
          </a:p>
        </p:txBody>
      </p:sp>
      <p:sp>
        <p:nvSpPr>
          <p:cNvPr id="73" name="Rectangle 72">
            <a:extLst>
              <a:ext uri="{FF2B5EF4-FFF2-40B4-BE49-F238E27FC236}">
                <a16:creationId xmlns:a16="http://schemas.microsoft.com/office/drawing/2014/main" id="{4B0A184F-65A2-0D4F-9624-37ECDD48281C}"/>
              </a:ext>
            </a:extLst>
          </p:cNvPr>
          <p:cNvSpPr/>
          <p:nvPr/>
        </p:nvSpPr>
        <p:spPr>
          <a:xfrm>
            <a:off x="6212458" y="1638233"/>
            <a:ext cx="644727" cy="276999"/>
          </a:xfrm>
          <a:prstGeom prst="rect">
            <a:avLst/>
          </a:prstGeom>
          <a:noFill/>
        </p:spPr>
        <p:txBody>
          <a:bodyPr wrap="none" lIns="91440" tIns="45720" rIns="91440" bIns="45720">
            <a:spAutoFit/>
          </a:bodyPr>
          <a:lstStyle/>
          <a:p>
            <a:pPr algn="ctr">
              <a:buClrTx/>
              <a:buFontTx/>
              <a:buNone/>
            </a:pPr>
            <a:r>
              <a:rPr lang="en-US" sz="1200" b="1" kern="1200" dirty="0">
                <a:solidFill>
                  <a:srgbClr val="5B9BD5">
                    <a:lumMod val="50000"/>
                  </a:srgbClr>
                </a:solidFill>
                <a:latin typeface="Calibri" panose="020F0502020204030204"/>
                <a:ea typeface="+mn-ea"/>
                <a:cs typeface="+mn-cs"/>
              </a:rPr>
              <a:t>Output</a:t>
            </a:r>
            <a:endParaRPr lang="en-US" sz="4000" kern="1200" dirty="0">
              <a:ln w="0"/>
              <a:solidFill>
                <a:srgbClr val="5B9BD5">
                  <a:lumMod val="50000"/>
                </a:srgbClr>
              </a:solidFill>
              <a:effectLst>
                <a:outerShdw blurRad="38100" dist="19050" dir="2700000" algn="tl" rotWithShape="0">
                  <a:prstClr val="black">
                    <a:alpha val="40000"/>
                  </a:prstClr>
                </a:outerShdw>
              </a:effectLst>
              <a:latin typeface="Calibri" panose="020F0502020204030204"/>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Deep Learning Framework</a:t>
            </a:r>
            <a:endParaRPr/>
          </a:p>
        </p:txBody>
      </p:sp>
      <p:sp>
        <p:nvSpPr>
          <p:cNvPr id="460" name="Google Shape;460;p48"/>
          <p:cNvSpPr/>
          <p:nvPr/>
        </p:nvSpPr>
        <p:spPr>
          <a:xfrm>
            <a:off x="896324" y="929266"/>
            <a:ext cx="1772100" cy="990600"/>
          </a:xfrm>
          <a:prstGeom prst="roundRect">
            <a:avLst>
              <a:gd name="adj" fmla="val 3820"/>
            </a:avLst>
          </a:prstGeom>
          <a:solidFill>
            <a:srgbClr val="B0DDD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a:solidFill>
                  <a:srgbClr val="434343"/>
                </a:solidFill>
                <a:latin typeface="Calibri"/>
                <a:ea typeface="Calibri"/>
                <a:cs typeface="Calibri"/>
                <a:sym typeface="Calibri"/>
              </a:rPr>
              <a:t>Define a set of functions</a:t>
            </a:r>
            <a:endParaRPr sz="2200" b="0" i="0" u="none" strike="noStrike" cap="none">
              <a:solidFill>
                <a:srgbClr val="434343"/>
              </a:solidFill>
              <a:latin typeface="Arial"/>
              <a:ea typeface="Arial"/>
              <a:cs typeface="Arial"/>
              <a:sym typeface="Arial"/>
            </a:endParaRPr>
          </a:p>
        </p:txBody>
      </p:sp>
      <p:sp>
        <p:nvSpPr>
          <p:cNvPr id="461" name="Google Shape;461;p48"/>
          <p:cNvSpPr/>
          <p:nvPr/>
        </p:nvSpPr>
        <p:spPr>
          <a:xfrm>
            <a:off x="896324" y="2328904"/>
            <a:ext cx="1772100" cy="990600"/>
          </a:xfrm>
          <a:prstGeom prst="roundRect">
            <a:avLst>
              <a:gd name="adj" fmla="val 2805"/>
            </a:avLst>
          </a:prstGeom>
          <a:solidFill>
            <a:srgbClr val="F3AB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dirty="0">
                <a:solidFill>
                  <a:srgbClr val="434343"/>
                </a:solidFill>
                <a:latin typeface="Calibri"/>
                <a:ea typeface="Calibri"/>
                <a:cs typeface="Calibri"/>
                <a:sym typeface="Calibri"/>
              </a:rPr>
              <a:t>Evaluate</a:t>
            </a:r>
            <a:endParaRPr sz="2200" b="0" i="0" u="none" strike="noStrike" cap="none" dirty="0">
              <a:solidFill>
                <a:srgbClr val="434343"/>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dirty="0">
                <a:solidFill>
                  <a:srgbClr val="434343"/>
                </a:solidFill>
                <a:latin typeface="Calibri"/>
                <a:ea typeface="Calibri"/>
                <a:cs typeface="Calibri"/>
                <a:sym typeface="Calibri"/>
              </a:rPr>
              <a:t>and</a:t>
            </a:r>
            <a:endParaRPr sz="2200" b="0" i="0" u="none" strike="noStrike" cap="none" dirty="0">
              <a:solidFill>
                <a:srgbClr val="434343"/>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dirty="0">
                <a:solidFill>
                  <a:srgbClr val="434343"/>
                </a:solidFill>
                <a:latin typeface="Calibri"/>
                <a:ea typeface="Calibri"/>
                <a:cs typeface="Calibri"/>
                <a:sym typeface="Calibri"/>
              </a:rPr>
              <a:t>search</a:t>
            </a:r>
            <a:endParaRPr sz="2200" b="0" i="0" u="none" strike="noStrike" cap="none" dirty="0">
              <a:solidFill>
                <a:srgbClr val="434343"/>
              </a:solidFill>
              <a:latin typeface="Calibri"/>
              <a:ea typeface="Calibri"/>
              <a:cs typeface="Calibri"/>
              <a:sym typeface="Calibri"/>
            </a:endParaRPr>
          </a:p>
        </p:txBody>
      </p:sp>
      <p:sp>
        <p:nvSpPr>
          <p:cNvPr id="462" name="Google Shape;462;p48"/>
          <p:cNvSpPr/>
          <p:nvPr/>
        </p:nvSpPr>
        <p:spPr>
          <a:xfrm>
            <a:off x="896324" y="3728541"/>
            <a:ext cx="1772100" cy="990600"/>
          </a:xfrm>
          <a:prstGeom prst="roundRect">
            <a:avLst>
              <a:gd name="adj" fmla="val 3313"/>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a:solidFill>
                  <a:srgbClr val="434343"/>
                </a:solidFill>
                <a:latin typeface="Calibri"/>
                <a:ea typeface="Calibri"/>
                <a:cs typeface="Calibri"/>
                <a:sym typeface="Calibri"/>
              </a:rPr>
              <a:t>Pick the best function</a:t>
            </a:r>
            <a:endParaRPr sz="2200" b="0" i="0" u="none" strike="noStrike" cap="none">
              <a:solidFill>
                <a:srgbClr val="434343"/>
              </a:solidFill>
              <a:latin typeface="Arial"/>
              <a:ea typeface="Arial"/>
              <a:cs typeface="Arial"/>
              <a:sym typeface="Arial"/>
            </a:endParaRPr>
          </a:p>
        </p:txBody>
      </p:sp>
      <p:sp>
        <p:nvSpPr>
          <p:cNvPr id="463" name="Google Shape;463;p48"/>
          <p:cNvSpPr/>
          <p:nvPr/>
        </p:nvSpPr>
        <p:spPr>
          <a:xfrm>
            <a:off x="1541174" y="1953616"/>
            <a:ext cx="482400" cy="350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48"/>
          <p:cNvSpPr/>
          <p:nvPr/>
        </p:nvSpPr>
        <p:spPr>
          <a:xfrm>
            <a:off x="1541174" y="3348829"/>
            <a:ext cx="482400" cy="350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48"/>
          <p:cNvSpPr/>
          <p:nvPr/>
        </p:nvSpPr>
        <p:spPr>
          <a:xfrm>
            <a:off x="4792528" y="1187861"/>
            <a:ext cx="2095500" cy="10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6" name="Google Shape;466;p48"/>
          <p:cNvSpPr txBox="1"/>
          <p:nvPr/>
        </p:nvSpPr>
        <p:spPr>
          <a:xfrm>
            <a:off x="4827075" y="773300"/>
            <a:ext cx="1915800" cy="299700"/>
          </a:xfrm>
          <a:prstGeom prst="rect">
            <a:avLst/>
          </a:prstGeom>
          <a:noFill/>
          <a:ln>
            <a:noFill/>
          </a:ln>
        </p:spPr>
        <p:txBody>
          <a:bodyPr spcFirstLastPara="1" wrap="square" lIns="0" tIns="12700" rIns="0" bIns="0" anchor="ctr" anchorCtr="0">
            <a:noAutofit/>
          </a:bodyPr>
          <a:lstStyle/>
          <a:p>
            <a:pPr marL="1270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434343"/>
                </a:solidFill>
                <a:latin typeface="Calibri"/>
                <a:ea typeface="Calibri"/>
                <a:cs typeface="Calibri"/>
                <a:sym typeface="Calibri"/>
              </a:rPr>
              <a:t>特定的網絡架構</a:t>
            </a:r>
            <a:endParaRPr sz="1800" b="0" i="0" u="none" strike="noStrike" cap="none">
              <a:solidFill>
                <a:srgbClr val="434343"/>
              </a:solidFill>
              <a:latin typeface="Calibri"/>
              <a:ea typeface="Calibri"/>
              <a:cs typeface="Calibri"/>
              <a:sym typeface="Calibri"/>
            </a:endParaRPr>
          </a:p>
        </p:txBody>
      </p:sp>
      <p:sp>
        <p:nvSpPr>
          <p:cNvPr id="467" name="Google Shape;467;p48"/>
          <p:cNvSpPr txBox="1"/>
          <p:nvPr/>
        </p:nvSpPr>
        <p:spPr>
          <a:xfrm>
            <a:off x="4208326" y="1424566"/>
            <a:ext cx="3153300" cy="647700"/>
          </a:xfrm>
          <a:prstGeom prst="rect">
            <a:avLst/>
          </a:prstGeom>
          <a:solidFill>
            <a:srgbClr val="A8D9D2">
              <a:alpha val="68627"/>
            </a:srgbClr>
          </a:solidFill>
          <a:ln>
            <a:noFill/>
          </a:ln>
        </p:spPr>
        <p:txBody>
          <a:bodyPr spcFirstLastPara="1" wrap="square" lIns="0" tIns="34925" rIns="0" bIns="0" anchor="t" anchorCtr="0">
            <a:noAutofit/>
          </a:bodyPr>
          <a:lstStyle/>
          <a:p>
            <a:pPr marL="2540" marR="0" lvl="0" indent="0" algn="ctr" rtl="0">
              <a:lnSpc>
                <a:spcPct val="119722"/>
              </a:lnSpc>
              <a:spcBef>
                <a:spcPts val="0"/>
              </a:spcBef>
              <a:spcAft>
                <a:spcPts val="0"/>
              </a:spcAft>
              <a:buClr>
                <a:srgbClr val="000000"/>
              </a:buClr>
              <a:buSzPts val="1800"/>
              <a:buFont typeface="Arial"/>
              <a:buNone/>
            </a:pPr>
            <a:r>
              <a:rPr lang="zh-TW" sz="1800" b="0" i="0" u="none" strike="noStrike" cap="none" dirty="0">
                <a:solidFill>
                  <a:srgbClr val="434343"/>
                </a:solidFill>
                <a:latin typeface="Calibri"/>
                <a:ea typeface="Calibri"/>
                <a:cs typeface="Calibri"/>
                <a:sym typeface="Calibri"/>
              </a:rPr>
              <a:t>A set of functions, f(‧)</a:t>
            </a:r>
            <a:endParaRPr sz="1800" b="0" i="0" u="none" strike="noStrike" cap="none" dirty="0">
              <a:solidFill>
                <a:srgbClr val="434343"/>
              </a:solidFill>
              <a:latin typeface="Calibri"/>
              <a:ea typeface="Calibri"/>
              <a:cs typeface="Calibri"/>
              <a:sym typeface="Calibri"/>
            </a:endParaRPr>
          </a:p>
          <a:p>
            <a:pPr marL="2540" marR="0" lvl="0" indent="0" algn="ctr" rtl="0">
              <a:lnSpc>
                <a:spcPct val="119722"/>
              </a:lnSpc>
              <a:spcBef>
                <a:spcPts val="0"/>
              </a:spcBef>
              <a:spcAft>
                <a:spcPts val="0"/>
              </a:spcAft>
              <a:buClr>
                <a:srgbClr val="000000"/>
              </a:buClr>
              <a:buSzPts val="1800"/>
              <a:buFont typeface="Arial"/>
              <a:buNone/>
            </a:pPr>
            <a:r>
              <a:rPr lang="zh-TW" sz="1800" b="0" i="0" u="none" strike="noStrike" cap="none" dirty="0">
                <a:solidFill>
                  <a:srgbClr val="434343"/>
                </a:solidFill>
                <a:latin typeface="Consolas"/>
                <a:ea typeface="Consolas"/>
                <a:cs typeface="Consolas"/>
                <a:sym typeface="Consolas"/>
              </a:rPr>
              <a:t>{f(ө</a:t>
            </a:r>
            <a:r>
              <a:rPr lang="zh-TW" sz="1800" b="0" i="0" u="none" strike="noStrike" cap="none" baseline="-25000" dirty="0">
                <a:solidFill>
                  <a:srgbClr val="434343"/>
                </a:solidFill>
                <a:latin typeface="Consolas"/>
                <a:ea typeface="Consolas"/>
                <a:cs typeface="Consolas"/>
                <a:sym typeface="Consolas"/>
              </a:rPr>
              <a:t>1</a:t>
            </a:r>
            <a:r>
              <a:rPr lang="zh-TW" sz="1800" b="0" i="0" u="none" strike="noStrike" cap="none" dirty="0">
                <a:solidFill>
                  <a:srgbClr val="434343"/>
                </a:solidFill>
                <a:latin typeface="Consolas"/>
                <a:ea typeface="Consolas"/>
                <a:cs typeface="Consolas"/>
                <a:sym typeface="Consolas"/>
              </a:rPr>
              <a:t>),…,f(ө*),…,f(ө</a:t>
            </a:r>
            <a:r>
              <a:rPr lang="zh-TW" sz="1800" b="0" i="0" u="none" strike="noStrike" cap="none" baseline="-25000" dirty="0">
                <a:solidFill>
                  <a:srgbClr val="434343"/>
                </a:solidFill>
                <a:latin typeface="Consolas"/>
                <a:ea typeface="Consolas"/>
                <a:cs typeface="Consolas"/>
                <a:sym typeface="Consolas"/>
              </a:rPr>
              <a:t>n</a:t>
            </a:r>
            <a:r>
              <a:rPr lang="zh-TW" sz="1800" b="0" i="0" u="none" strike="noStrike" cap="none" dirty="0">
                <a:solidFill>
                  <a:srgbClr val="434343"/>
                </a:solidFill>
                <a:latin typeface="Consolas"/>
                <a:ea typeface="Consolas"/>
                <a:cs typeface="Consolas"/>
                <a:sym typeface="Consolas"/>
              </a:rPr>
              <a:t>)}</a:t>
            </a:r>
            <a:endParaRPr sz="1800" b="0" i="0" u="none" strike="noStrike" cap="none" dirty="0">
              <a:solidFill>
                <a:srgbClr val="434343"/>
              </a:solidFill>
              <a:latin typeface="Consolas"/>
              <a:ea typeface="Consolas"/>
              <a:cs typeface="Consolas"/>
              <a:sym typeface="Consolas"/>
            </a:endParaRPr>
          </a:p>
        </p:txBody>
      </p:sp>
      <p:sp>
        <p:nvSpPr>
          <p:cNvPr id="468" name="Google Shape;468;p48"/>
          <p:cNvSpPr txBox="1"/>
          <p:nvPr/>
        </p:nvSpPr>
        <p:spPr>
          <a:xfrm>
            <a:off x="5155275" y="2777000"/>
            <a:ext cx="1259400" cy="926700"/>
          </a:xfrm>
          <a:prstGeom prst="rect">
            <a:avLst/>
          </a:prstGeom>
          <a:solidFill>
            <a:srgbClr val="F3AB08"/>
          </a:solidFill>
          <a:ln>
            <a:noFill/>
          </a:ln>
        </p:spPr>
        <p:txBody>
          <a:bodyPr spcFirstLastPara="1" wrap="square" lIns="0" tIns="34275" rIns="0" bIns="0" anchor="t" anchorCtr="0">
            <a:noAutofit/>
          </a:bodyPr>
          <a:lstStyle/>
          <a:p>
            <a:pPr marL="92075" marR="93345" lvl="0" indent="0" algn="just" rtl="0">
              <a:lnSpc>
                <a:spcPct val="99700"/>
              </a:lnSpc>
              <a:spcBef>
                <a:spcPts val="0"/>
              </a:spcBef>
              <a:spcAft>
                <a:spcPts val="0"/>
              </a:spcAft>
              <a:buClr>
                <a:srgbClr val="000000"/>
              </a:buClr>
              <a:buSzPts val="1400"/>
              <a:buFont typeface="Arial"/>
              <a:buNone/>
            </a:pPr>
            <a:r>
              <a:rPr lang="zh-TW" sz="1400" b="0" i="0" u="none" strike="noStrike" cap="none">
                <a:solidFill>
                  <a:srgbClr val="434343"/>
                </a:solidFill>
                <a:latin typeface="Consolas"/>
                <a:ea typeface="Consolas"/>
                <a:cs typeface="Consolas"/>
                <a:sym typeface="Consolas"/>
              </a:rPr>
              <a:t>f(ө</a:t>
            </a:r>
            <a:r>
              <a:rPr lang="zh-TW" sz="1400" b="0" i="0" u="none" strike="noStrike" cap="none" baseline="-25000">
                <a:solidFill>
                  <a:srgbClr val="434343"/>
                </a:solidFill>
                <a:latin typeface="Consolas"/>
                <a:ea typeface="Consolas"/>
                <a:cs typeface="Consolas"/>
                <a:sym typeface="Consolas"/>
              </a:rPr>
              <a:t>94</a:t>
            </a:r>
            <a:r>
              <a:rPr lang="zh-TW" sz="1400" b="0" i="0" u="none" strike="noStrike" cap="none">
                <a:solidFill>
                  <a:srgbClr val="434343"/>
                </a:solidFill>
                <a:latin typeface="Consolas"/>
                <a:ea typeface="Consolas"/>
                <a:cs typeface="Consolas"/>
                <a:sym typeface="Consolas"/>
              </a:rPr>
              <a:t>)➔  f(ө</a:t>
            </a:r>
            <a:r>
              <a:rPr lang="zh-TW" sz="1400" b="0" i="0" u="none" strike="noStrike" cap="none" baseline="-25000">
                <a:solidFill>
                  <a:srgbClr val="434343"/>
                </a:solidFill>
                <a:latin typeface="Consolas"/>
                <a:ea typeface="Consolas"/>
                <a:cs typeface="Consolas"/>
                <a:sym typeface="Consolas"/>
              </a:rPr>
              <a:t>87</a:t>
            </a:r>
            <a:r>
              <a:rPr lang="zh-TW" sz="1400" b="0" i="0" u="none" strike="noStrike" cap="none">
                <a:solidFill>
                  <a:srgbClr val="434343"/>
                </a:solidFill>
                <a:latin typeface="Consolas"/>
                <a:ea typeface="Consolas"/>
                <a:cs typeface="Consolas"/>
                <a:sym typeface="Consolas"/>
              </a:rPr>
              <a:t>)➔  f(ө</a:t>
            </a:r>
            <a:r>
              <a:rPr lang="zh-TW" sz="1400" b="0" i="0" u="none" strike="noStrike" cap="none" baseline="-25000">
                <a:solidFill>
                  <a:srgbClr val="434343"/>
                </a:solidFill>
                <a:latin typeface="Consolas"/>
                <a:ea typeface="Consolas"/>
                <a:cs typeface="Consolas"/>
                <a:sym typeface="Consolas"/>
              </a:rPr>
              <a:t>945</a:t>
            </a:r>
            <a:r>
              <a:rPr lang="zh-TW" sz="1400" b="0" i="0" u="none" strike="noStrike" cap="none">
                <a:solidFill>
                  <a:srgbClr val="434343"/>
                </a:solidFill>
                <a:latin typeface="Consolas"/>
                <a:ea typeface="Consolas"/>
                <a:cs typeface="Consolas"/>
                <a:sym typeface="Consolas"/>
              </a:rPr>
              <a:t>)</a:t>
            </a:r>
            <a:endParaRPr sz="1400" b="0" i="0" u="none" strike="noStrike" cap="none">
              <a:solidFill>
                <a:srgbClr val="434343"/>
              </a:solidFill>
              <a:latin typeface="Consolas"/>
              <a:ea typeface="Consolas"/>
              <a:cs typeface="Consolas"/>
              <a:sym typeface="Consolas"/>
            </a:endParaRPr>
          </a:p>
          <a:p>
            <a:pPr marL="92075" marR="93345" lvl="0" indent="0" algn="just" rtl="0">
              <a:lnSpc>
                <a:spcPct val="99700"/>
              </a:lnSpc>
              <a:spcBef>
                <a:spcPts val="0"/>
              </a:spcBef>
              <a:spcAft>
                <a:spcPts val="0"/>
              </a:spcAft>
              <a:buClr>
                <a:srgbClr val="000000"/>
              </a:buClr>
              <a:buSzPts val="1400"/>
              <a:buFont typeface="Arial"/>
              <a:buNone/>
            </a:pPr>
            <a:r>
              <a:rPr lang="zh-TW" sz="1400" b="0" i="0" u="none" strike="noStrike" cap="none">
                <a:solidFill>
                  <a:srgbClr val="434343"/>
                </a:solidFill>
                <a:latin typeface="Consolas"/>
                <a:ea typeface="Consolas"/>
                <a:cs typeface="Consolas"/>
                <a:sym typeface="Consolas"/>
              </a:rPr>
              <a:t>…</a:t>
            </a:r>
            <a:endParaRPr sz="1400" b="0" i="0" u="none" strike="noStrike" cap="none">
              <a:solidFill>
                <a:srgbClr val="434343"/>
              </a:solidFill>
              <a:latin typeface="Consolas"/>
              <a:ea typeface="Consolas"/>
              <a:cs typeface="Consolas"/>
              <a:sym typeface="Consolas"/>
            </a:endParaRPr>
          </a:p>
        </p:txBody>
      </p:sp>
      <p:sp>
        <p:nvSpPr>
          <p:cNvPr id="469" name="Google Shape;469;p48"/>
          <p:cNvSpPr txBox="1"/>
          <p:nvPr/>
        </p:nvSpPr>
        <p:spPr>
          <a:xfrm>
            <a:off x="4618375" y="2423850"/>
            <a:ext cx="2443800" cy="300300"/>
          </a:xfrm>
          <a:prstGeom prst="rect">
            <a:avLst/>
          </a:prstGeom>
          <a:noFill/>
          <a:ln>
            <a:noFill/>
          </a:ln>
        </p:spPr>
        <p:txBody>
          <a:bodyPr spcFirstLastPara="1" wrap="square" lIns="0" tIns="12700" rIns="0" bIns="0" anchor="ctr" anchorCtr="0">
            <a:noAutofit/>
          </a:bodyPr>
          <a:lstStyle/>
          <a:p>
            <a:pPr marL="1270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434343"/>
                </a:solidFill>
                <a:latin typeface="Calibri"/>
                <a:ea typeface="Calibri"/>
                <a:cs typeface="Calibri"/>
                <a:sym typeface="Calibri"/>
              </a:rPr>
              <a:t>不斷修正 </a:t>
            </a:r>
            <a:r>
              <a:rPr lang="zh-TW" sz="1600" b="0" i="0" u="none" strike="noStrike" cap="none">
                <a:solidFill>
                  <a:srgbClr val="434343"/>
                </a:solidFill>
                <a:latin typeface="Consolas"/>
                <a:ea typeface="Consolas"/>
                <a:cs typeface="Consolas"/>
                <a:sym typeface="Consolas"/>
              </a:rPr>
              <a:t>f</a:t>
            </a:r>
            <a:r>
              <a:rPr lang="zh-TW" sz="1600" b="0" i="0" u="none" strike="noStrike" cap="none">
                <a:solidFill>
                  <a:srgbClr val="434343"/>
                </a:solidFill>
                <a:latin typeface="Calibri"/>
                <a:ea typeface="Calibri"/>
                <a:cs typeface="Calibri"/>
                <a:sym typeface="Calibri"/>
              </a:rPr>
              <a:t> 的參數</a:t>
            </a:r>
            <a:endParaRPr sz="1600" b="0" i="0" u="none" strike="noStrike" cap="none">
              <a:solidFill>
                <a:srgbClr val="434343"/>
              </a:solidFill>
              <a:latin typeface="Calibri"/>
              <a:ea typeface="Calibri"/>
              <a:cs typeface="Calibri"/>
              <a:sym typeface="Calibri"/>
            </a:endParaRPr>
          </a:p>
        </p:txBody>
      </p:sp>
      <p:sp>
        <p:nvSpPr>
          <p:cNvPr id="470" name="Google Shape;470;p48"/>
          <p:cNvSpPr txBox="1"/>
          <p:nvPr/>
        </p:nvSpPr>
        <p:spPr>
          <a:xfrm>
            <a:off x="4753875" y="3932950"/>
            <a:ext cx="2062200" cy="299700"/>
          </a:xfrm>
          <a:prstGeom prst="rect">
            <a:avLst/>
          </a:prstGeom>
          <a:noFill/>
          <a:ln>
            <a:noFill/>
          </a:ln>
        </p:spPr>
        <p:txBody>
          <a:bodyPr spcFirstLastPara="1" wrap="square" lIns="0" tIns="12700" rIns="0" bIns="0" anchor="ctr" anchorCtr="0">
            <a:noAutofit/>
          </a:bodyPr>
          <a:lstStyle/>
          <a:p>
            <a:pPr marL="1270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434343"/>
                </a:solidFill>
                <a:latin typeface="Calibri"/>
                <a:ea typeface="Calibri"/>
                <a:cs typeface="Calibri"/>
                <a:sym typeface="Calibri"/>
              </a:rPr>
              <a:t>找到最適合的參數</a:t>
            </a:r>
            <a:endParaRPr sz="1600" b="0" i="0" u="none" strike="noStrike" cap="none">
              <a:solidFill>
                <a:srgbClr val="434343"/>
              </a:solidFill>
              <a:latin typeface="Calibri"/>
              <a:ea typeface="Calibri"/>
              <a:cs typeface="Calibri"/>
              <a:sym typeface="Calibri"/>
            </a:endParaRPr>
          </a:p>
        </p:txBody>
      </p:sp>
      <p:sp>
        <p:nvSpPr>
          <p:cNvPr id="471" name="Google Shape;471;p48"/>
          <p:cNvSpPr txBox="1"/>
          <p:nvPr/>
        </p:nvSpPr>
        <p:spPr>
          <a:xfrm>
            <a:off x="5272425" y="4267050"/>
            <a:ext cx="1025100" cy="448800"/>
          </a:xfrm>
          <a:prstGeom prst="rect">
            <a:avLst/>
          </a:prstGeom>
          <a:solidFill>
            <a:srgbClr val="EA9999"/>
          </a:solidFill>
          <a:ln>
            <a:noFill/>
          </a:ln>
        </p:spPr>
        <p:txBody>
          <a:bodyPr spcFirstLastPara="1" wrap="square" lIns="0" tIns="21575"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434343"/>
                </a:solidFill>
                <a:latin typeface="Consolas"/>
                <a:ea typeface="Consolas"/>
                <a:cs typeface="Consolas"/>
                <a:sym typeface="Consolas"/>
              </a:rPr>
              <a:t>f(ө*)</a:t>
            </a:r>
            <a:endParaRPr sz="1400" b="0" i="0" u="none" strike="noStrike" cap="none">
              <a:solidFill>
                <a:srgbClr val="434343"/>
              </a:solidFill>
              <a:latin typeface="Consolas"/>
              <a:ea typeface="Consolas"/>
              <a:cs typeface="Consolas"/>
              <a:sym typeface="Consolas"/>
            </a:endParaRPr>
          </a:p>
        </p:txBody>
      </p:sp>
      <p:sp>
        <p:nvSpPr>
          <p:cNvPr id="472" name="Google Shape;472;p48"/>
          <p:cNvSpPr/>
          <p:nvPr/>
        </p:nvSpPr>
        <p:spPr>
          <a:xfrm>
            <a:off x="3264984" y="2371011"/>
            <a:ext cx="5039995" cy="0"/>
          </a:xfrm>
          <a:custGeom>
            <a:avLst/>
            <a:gdLst/>
            <a:ahLst/>
            <a:cxnLst/>
            <a:rect l="l" t="t" r="r" b="b"/>
            <a:pathLst>
              <a:path w="5039995" h="120000" extrusionOk="0">
                <a:moveTo>
                  <a:pt x="0" y="0"/>
                </a:moveTo>
                <a:lnTo>
                  <a:pt x="5039995" y="0"/>
                </a:lnTo>
              </a:path>
            </a:pathLst>
          </a:custGeom>
          <a:noFill/>
          <a:ln w="198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3" name="Google Shape;473;p48"/>
          <p:cNvSpPr/>
          <p:nvPr/>
        </p:nvSpPr>
        <p:spPr>
          <a:xfrm>
            <a:off x="3264984" y="3791659"/>
            <a:ext cx="5039995" cy="0"/>
          </a:xfrm>
          <a:custGeom>
            <a:avLst/>
            <a:gdLst/>
            <a:ahLst/>
            <a:cxnLst/>
            <a:rect l="l" t="t" r="r" b="b"/>
            <a:pathLst>
              <a:path w="5039995" h="120000" extrusionOk="0">
                <a:moveTo>
                  <a:pt x="0" y="0"/>
                </a:moveTo>
                <a:lnTo>
                  <a:pt x="5039995" y="0"/>
                </a:lnTo>
              </a:path>
            </a:pathLst>
          </a:custGeom>
          <a:noFill/>
          <a:ln w="198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4" name="Google Shape;474;p48"/>
          <p:cNvSpPr/>
          <p:nvPr/>
        </p:nvSpPr>
        <p:spPr>
          <a:xfrm>
            <a:off x="2757549" y="1403791"/>
            <a:ext cx="482400" cy="1763700"/>
          </a:xfrm>
          <a:prstGeom prst="curvedLeftArrow">
            <a:avLst>
              <a:gd name="adj1" fmla="val 25000"/>
              <a:gd name="adj2" fmla="val 50000"/>
              <a:gd name="adj3" fmla="val 25000"/>
            </a:avLst>
          </a:prstGeom>
          <a:solidFill>
            <a:srgbClr val="FF66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48"/>
          <p:cNvSpPr/>
          <p:nvPr/>
        </p:nvSpPr>
        <p:spPr>
          <a:xfrm rot="10800000">
            <a:off x="324799" y="1323166"/>
            <a:ext cx="482400" cy="1763700"/>
          </a:xfrm>
          <a:prstGeom prst="curvedLeftArrow">
            <a:avLst>
              <a:gd name="adj1" fmla="val 25000"/>
              <a:gd name="adj2" fmla="val 50000"/>
              <a:gd name="adj3" fmla="val 25000"/>
            </a:avLst>
          </a:prstGeom>
          <a:solidFill>
            <a:srgbClr val="FF66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9"/>
          <p:cNvSpPr txBox="1">
            <a:spLocks noGrp="1"/>
          </p:cNvSpPr>
          <p:nvPr>
            <p:ph type="title"/>
          </p:nvPr>
        </p:nvSpPr>
        <p:spPr>
          <a:xfrm>
            <a:off x="0" y="1233175"/>
            <a:ext cx="4572000" cy="1716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zh-TW">
                <a:latin typeface="Calibri"/>
                <a:ea typeface="Calibri"/>
                <a:cs typeface="Calibri"/>
                <a:sym typeface="Calibri"/>
              </a:rPr>
              <a:t>Hands-on Tutorial:</a:t>
            </a:r>
            <a:endParaRPr>
              <a:latin typeface="Calibri"/>
              <a:ea typeface="Calibri"/>
              <a:cs typeface="Calibri"/>
              <a:sym typeface="Calibri"/>
            </a:endParaRPr>
          </a:p>
          <a:p>
            <a:pPr marL="0" lvl="0" indent="0" algn="ctr" rtl="0">
              <a:lnSpc>
                <a:spcPct val="100000"/>
              </a:lnSpc>
              <a:spcBef>
                <a:spcPts val="0"/>
              </a:spcBef>
              <a:spcAft>
                <a:spcPts val="0"/>
              </a:spcAft>
              <a:buClr>
                <a:schemeClr val="dk1"/>
              </a:buClr>
              <a:buSzPts val="1100"/>
              <a:buFont typeface="Arial"/>
              <a:buNone/>
            </a:pPr>
            <a:r>
              <a:rPr lang="zh-TW" sz="3000">
                <a:latin typeface="Calibri"/>
                <a:ea typeface="Calibri"/>
                <a:cs typeface="Calibri"/>
                <a:sym typeface="Calibri"/>
              </a:rPr>
              <a:t>Construct a </a:t>
            </a:r>
            <a:r>
              <a:rPr lang="zh-TW" sz="3000">
                <a:solidFill>
                  <a:srgbClr val="1D6DA7"/>
                </a:solidFill>
                <a:latin typeface="Calibri"/>
                <a:ea typeface="Calibri"/>
                <a:cs typeface="Calibri"/>
                <a:sym typeface="Calibri"/>
              </a:rPr>
              <a:t>multi-layer </a:t>
            </a:r>
            <a:endParaRPr sz="3000">
              <a:solidFill>
                <a:srgbClr val="1D6DA7"/>
              </a:solidFill>
              <a:latin typeface="Calibri"/>
              <a:ea typeface="Calibri"/>
              <a:cs typeface="Calibri"/>
              <a:sym typeface="Calibri"/>
            </a:endParaRPr>
          </a:p>
          <a:p>
            <a:pPr marL="0" lvl="0" indent="0" algn="ctr" rtl="0">
              <a:lnSpc>
                <a:spcPct val="100000"/>
              </a:lnSpc>
              <a:spcBef>
                <a:spcPts val="0"/>
              </a:spcBef>
              <a:spcAft>
                <a:spcPts val="0"/>
              </a:spcAft>
              <a:buClr>
                <a:schemeClr val="dk1"/>
              </a:buClr>
              <a:buSzPts val="1100"/>
              <a:buFont typeface="Arial"/>
              <a:buNone/>
            </a:pPr>
            <a:r>
              <a:rPr lang="zh-TW" sz="3000">
                <a:solidFill>
                  <a:srgbClr val="1D6DA7"/>
                </a:solidFill>
                <a:latin typeface="Calibri"/>
                <a:ea typeface="Calibri"/>
                <a:cs typeface="Calibri"/>
                <a:sym typeface="Calibri"/>
              </a:rPr>
              <a:t>perceptron model</a:t>
            </a:r>
            <a:endParaRPr sz="3000">
              <a:solidFill>
                <a:srgbClr val="1D6DA7"/>
              </a:solidFill>
              <a:latin typeface="Calibri"/>
              <a:ea typeface="Calibri"/>
              <a:cs typeface="Calibri"/>
              <a:sym typeface="Calibri"/>
            </a:endParaRPr>
          </a:p>
        </p:txBody>
      </p:sp>
      <p:sp>
        <p:nvSpPr>
          <p:cNvPr id="481" name="Google Shape;481;p49"/>
          <p:cNvSpPr txBox="1">
            <a:spLocks noGrp="1"/>
          </p:cNvSpPr>
          <p:nvPr>
            <p:ph type="subTitle" idx="1"/>
          </p:nvPr>
        </p:nvSpPr>
        <p:spPr>
          <a:xfrm>
            <a:off x="0" y="2803075"/>
            <a:ext cx="4572000" cy="123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zh-TW"/>
              <a:t>寶可夢雷達</a:t>
            </a:r>
            <a:endParaRPr/>
          </a:p>
          <a:p>
            <a:pPr marL="0" lvl="0" indent="0" algn="ctr" rtl="0">
              <a:lnSpc>
                <a:spcPct val="100000"/>
              </a:lnSpc>
              <a:spcBef>
                <a:spcPts val="0"/>
              </a:spcBef>
              <a:spcAft>
                <a:spcPts val="0"/>
              </a:spcAft>
              <a:buSzPts val="2100"/>
              <a:buNone/>
            </a:pPr>
            <a:r>
              <a:rPr lang="zh-TW"/>
              <a:t>Using Pokemon Go Dataset on Kaggle</a:t>
            </a:r>
            <a:endParaRPr/>
          </a:p>
        </p:txBody>
      </p:sp>
      <p:sp>
        <p:nvSpPr>
          <p:cNvPr id="482" name="Google Shape;482;p49"/>
          <p:cNvSpPr txBox="1">
            <a:spLocks noGrp="1"/>
          </p:cNvSpPr>
          <p:nvPr>
            <p:ph type="body" idx="2"/>
          </p:nvPr>
        </p:nvSpPr>
        <p:spPr>
          <a:xfrm>
            <a:off x="4592125" y="0"/>
            <a:ext cx="4531800" cy="5143500"/>
          </a:xfrm>
          <a:prstGeom prst="rect">
            <a:avLst/>
          </a:prstGeom>
          <a:solidFill>
            <a:srgbClr val="F3AB08"/>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SzPts val="1800"/>
              <a:buNone/>
            </a:pPr>
            <a:endParaRPr/>
          </a:p>
        </p:txBody>
      </p:sp>
      <p:pic>
        <p:nvPicPr>
          <p:cNvPr id="483" name="Google Shape;483;p49" descr="「寶可夢雷達」的圖片搜尋結果"/>
          <p:cNvPicPr preferRelativeResize="0"/>
          <p:nvPr/>
        </p:nvPicPr>
        <p:blipFill rotWithShape="1">
          <a:blip r:embed="rId3">
            <a:alphaModFix/>
          </a:blip>
          <a:srcRect/>
          <a:stretch/>
        </p:blipFill>
        <p:spPr>
          <a:xfrm>
            <a:off x="4592125" y="1240338"/>
            <a:ext cx="4531750" cy="2662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0"/>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動手</a:t>
            </a:r>
            <a:r>
              <a:rPr lang="zh-TW"/>
              <a:t>建立模型前</a:t>
            </a:r>
            <a:endParaRPr/>
          </a:p>
          <a:p>
            <a:pPr marL="0" lvl="0" indent="0" algn="l" rtl="0">
              <a:lnSpc>
                <a:spcPct val="100000"/>
              </a:lnSpc>
              <a:spcBef>
                <a:spcPts val="0"/>
              </a:spcBef>
              <a:spcAft>
                <a:spcPts val="0"/>
              </a:spcAft>
              <a:buSzPts val="4600"/>
              <a:buNone/>
            </a:pPr>
            <a:r>
              <a:rPr lang="zh-TW"/>
              <a:t>先看看我們的資料集</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資料觀察：寶可夢專案資料夾</a:t>
            </a:r>
            <a:endParaRPr/>
          </a:p>
        </p:txBody>
      </p:sp>
      <p:sp>
        <p:nvSpPr>
          <p:cNvPr id="494" name="Google Shape;494;p51"/>
          <p:cNvSpPr txBox="1"/>
          <p:nvPr/>
        </p:nvSpPr>
        <p:spPr>
          <a:xfrm>
            <a:off x="5328500" y="367700"/>
            <a:ext cx="3815400" cy="341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zh-TW" sz="1400" b="0" i="0" u="none" strike="noStrike" cap="none" dirty="0">
                <a:solidFill>
                  <a:schemeClr val="dk2"/>
                </a:solidFill>
                <a:latin typeface="Arial"/>
                <a:ea typeface="Arial"/>
                <a:cs typeface="Arial"/>
                <a:sym typeface="Arial"/>
              </a:rPr>
              <a:t>Google Drive 連結在此：</a:t>
            </a:r>
            <a:r>
              <a:rPr lang="zh-TW" sz="1400" b="0" i="0" u="sng" strike="noStrike" cap="none" dirty="0">
                <a:solidFill>
                  <a:schemeClr val="hlink"/>
                </a:solidFill>
                <a:latin typeface="Arial"/>
                <a:ea typeface="Arial"/>
                <a:cs typeface="Arial"/>
                <a:sym typeface="Arial"/>
                <a:hlinkClick r:id="rId3"/>
              </a:rPr>
              <a:t>PKGO</a:t>
            </a:r>
            <a:r>
              <a:rPr lang="zh-TW" sz="1400" b="0" i="0" u="sng" strike="noStrike" cap="none" dirty="0">
                <a:solidFill>
                  <a:schemeClr val="hlink"/>
                </a:solidFill>
                <a:latin typeface="Arial"/>
                <a:ea typeface="Arial"/>
                <a:cs typeface="Arial"/>
                <a:sym typeface="Arial"/>
              </a:rPr>
              <a:t>DNN</a:t>
            </a:r>
            <a:endParaRPr sz="1400" b="0" i="0" u="none" strike="noStrike" cap="none" dirty="0">
              <a:solidFill>
                <a:srgbClr val="800000"/>
              </a:solidFill>
              <a:latin typeface="Arial"/>
              <a:ea typeface="Arial"/>
              <a:cs typeface="Arial"/>
              <a:sym typeface="Arial"/>
            </a:endParaRPr>
          </a:p>
        </p:txBody>
      </p:sp>
      <p:pic>
        <p:nvPicPr>
          <p:cNvPr id="495" name="Google Shape;495;p51"/>
          <p:cNvPicPr preferRelativeResize="0"/>
          <p:nvPr/>
        </p:nvPicPr>
        <p:blipFill rotWithShape="1">
          <a:blip r:embed="rId4">
            <a:alphaModFix/>
          </a:blip>
          <a:srcRect/>
          <a:stretch/>
        </p:blipFill>
        <p:spPr>
          <a:xfrm>
            <a:off x="562965" y="873481"/>
            <a:ext cx="4022457" cy="1606371"/>
          </a:xfrm>
          <a:prstGeom prst="rect">
            <a:avLst/>
          </a:prstGeom>
          <a:noFill/>
          <a:ln>
            <a:noFill/>
          </a:ln>
        </p:spPr>
      </p:pic>
      <p:pic>
        <p:nvPicPr>
          <p:cNvPr id="496" name="Google Shape;496;p51"/>
          <p:cNvPicPr preferRelativeResize="0"/>
          <p:nvPr/>
        </p:nvPicPr>
        <p:blipFill rotWithShape="1">
          <a:blip r:embed="rId5">
            <a:alphaModFix/>
          </a:blip>
          <a:srcRect/>
          <a:stretch/>
        </p:blipFill>
        <p:spPr>
          <a:xfrm>
            <a:off x="5206051" y="873481"/>
            <a:ext cx="2657992" cy="4100853"/>
          </a:xfrm>
          <a:prstGeom prst="rect">
            <a:avLst/>
          </a:prstGeom>
          <a:noFill/>
          <a:ln>
            <a:noFill/>
          </a:ln>
        </p:spPr>
      </p:pic>
      <p:pic>
        <p:nvPicPr>
          <p:cNvPr id="497" name="Google Shape;497;p51"/>
          <p:cNvPicPr preferRelativeResize="0"/>
          <p:nvPr/>
        </p:nvPicPr>
        <p:blipFill rotWithShape="1">
          <a:blip r:embed="rId6">
            <a:alphaModFix/>
          </a:blip>
          <a:srcRect/>
          <a:stretch/>
        </p:blipFill>
        <p:spPr>
          <a:xfrm>
            <a:off x="562964" y="2565541"/>
            <a:ext cx="4022457" cy="233564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0656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資料觀察： PKGO 資料的部分欄位</a:t>
            </a:r>
            <a:endParaRPr/>
          </a:p>
        </p:txBody>
      </p:sp>
      <p:pic>
        <p:nvPicPr>
          <p:cNvPr id="503" name="Google Shape;503;p52"/>
          <p:cNvPicPr preferRelativeResize="0"/>
          <p:nvPr/>
        </p:nvPicPr>
        <p:blipFill rotWithShape="1">
          <a:blip r:embed="rId3">
            <a:alphaModFix/>
          </a:blip>
          <a:srcRect/>
          <a:stretch/>
        </p:blipFill>
        <p:spPr>
          <a:xfrm>
            <a:off x="152400" y="913725"/>
            <a:ext cx="8326196" cy="4077376"/>
          </a:xfrm>
          <a:prstGeom prst="rect">
            <a:avLst/>
          </a:prstGeom>
          <a:noFill/>
          <a:ln w="9525" cap="flat" cmpd="sng">
            <a:solidFill>
              <a:srgbClr val="B7B7B7"/>
            </a:solidFill>
            <a:prstDash val="solid"/>
            <a:round/>
            <a:headEnd type="none" w="sm" len="sm"/>
            <a:tailEnd type="none" w="sm" len="sm"/>
          </a:ln>
        </p:spPr>
      </p:pic>
      <p:sp>
        <p:nvSpPr>
          <p:cNvPr id="504" name="Google Shape;504;p52"/>
          <p:cNvSpPr/>
          <p:nvPr/>
        </p:nvSpPr>
        <p:spPr>
          <a:xfrm>
            <a:off x="903050" y="1909500"/>
            <a:ext cx="1560600" cy="2259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
        <p:nvSpPr>
          <p:cNvPr id="505" name="Google Shape;505;p52"/>
          <p:cNvSpPr/>
          <p:nvPr/>
        </p:nvSpPr>
        <p:spPr>
          <a:xfrm>
            <a:off x="2503250" y="1909500"/>
            <a:ext cx="1453800" cy="2259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
        <p:nvSpPr>
          <p:cNvPr id="506" name="Google Shape;506;p52"/>
          <p:cNvSpPr/>
          <p:nvPr/>
        </p:nvSpPr>
        <p:spPr>
          <a:xfrm>
            <a:off x="6084650" y="1909500"/>
            <a:ext cx="1776000" cy="2259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
        <p:nvSpPr>
          <p:cNvPr id="507" name="Google Shape;507;p52"/>
          <p:cNvSpPr/>
          <p:nvPr/>
        </p:nvSpPr>
        <p:spPr>
          <a:xfrm>
            <a:off x="4027250" y="1909500"/>
            <a:ext cx="1985100" cy="2259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
        <p:nvSpPr>
          <p:cNvPr id="508" name="Google Shape;508;p52"/>
          <p:cNvSpPr/>
          <p:nvPr/>
        </p:nvSpPr>
        <p:spPr>
          <a:xfrm>
            <a:off x="7870000" y="1897350"/>
            <a:ext cx="557400" cy="225900"/>
          </a:xfrm>
          <a:prstGeom prst="parallelogram">
            <a:avLst>
              <a:gd name="adj" fmla="val 25000"/>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52"/>
          <p:cNvSpPr txBox="1"/>
          <p:nvPr/>
        </p:nvSpPr>
        <p:spPr>
          <a:xfrm>
            <a:off x="903038" y="2202450"/>
            <a:ext cx="6972600" cy="27054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52"/>
          <p:cNvSpPr txBox="1"/>
          <p:nvPr/>
        </p:nvSpPr>
        <p:spPr>
          <a:xfrm>
            <a:off x="8109775" y="2202450"/>
            <a:ext cx="317700" cy="27054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52"/>
          <p:cNvSpPr txBox="1"/>
          <p:nvPr/>
        </p:nvSpPr>
        <p:spPr>
          <a:xfrm>
            <a:off x="0" y="2736600"/>
            <a:ext cx="1027500" cy="163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zh-TW" sz="9600" b="0" i="0" u="none" strike="noStrike" cap="none">
                <a:solidFill>
                  <a:srgbClr val="FF0066"/>
                </a:solidFill>
                <a:latin typeface="Calibri"/>
                <a:ea typeface="Calibri"/>
                <a:cs typeface="Calibri"/>
                <a:sym typeface="Calibri"/>
              </a:rPr>
              <a:t>X</a:t>
            </a:r>
            <a:endParaRPr sz="9600" b="0" i="0" u="none" strike="noStrike" cap="none">
              <a:solidFill>
                <a:srgbClr val="FF0066"/>
              </a:solidFill>
              <a:latin typeface="Calibri"/>
              <a:ea typeface="Calibri"/>
              <a:cs typeface="Calibri"/>
              <a:sym typeface="Calibri"/>
            </a:endParaRPr>
          </a:p>
        </p:txBody>
      </p:sp>
      <p:sp>
        <p:nvSpPr>
          <p:cNvPr id="512" name="Google Shape;512;p52"/>
          <p:cNvSpPr txBox="1"/>
          <p:nvPr/>
        </p:nvSpPr>
        <p:spPr>
          <a:xfrm>
            <a:off x="8402700" y="2736700"/>
            <a:ext cx="741300" cy="163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zh-TW" sz="9600" b="0" i="0" u="none" strike="noStrike" cap="none">
                <a:solidFill>
                  <a:srgbClr val="FF0066"/>
                </a:solidFill>
                <a:latin typeface="Calibri"/>
                <a:ea typeface="Calibri"/>
                <a:cs typeface="Calibri"/>
                <a:sym typeface="Calibri"/>
              </a:rPr>
              <a:t>y</a:t>
            </a:r>
            <a:endParaRPr sz="9600" b="0" i="0" u="none" strike="noStrike" cap="none">
              <a:solidFill>
                <a:srgbClr val="FF0066"/>
              </a:solidFill>
              <a:latin typeface="Calibri"/>
              <a:ea typeface="Calibri"/>
              <a:cs typeface="Calibri"/>
              <a:sym typeface="Calibri"/>
            </a:endParaRPr>
          </a:p>
        </p:txBody>
      </p:sp>
      <p:sp>
        <p:nvSpPr>
          <p:cNvPr id="513" name="Google Shape;513;p52"/>
          <p:cNvSpPr txBox="1"/>
          <p:nvPr/>
        </p:nvSpPr>
        <p:spPr>
          <a:xfrm>
            <a:off x="7117250" y="514500"/>
            <a:ext cx="3893100" cy="45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14" name="Google Shape;514;p52"/>
          <p:cNvSpPr txBox="1"/>
          <p:nvPr/>
        </p:nvSpPr>
        <p:spPr>
          <a:xfrm>
            <a:off x="6386170" y="491325"/>
            <a:ext cx="275783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chemeClr val="dk1"/>
              </a:buClr>
              <a:buSzPts val="1100"/>
              <a:buFont typeface="Arial"/>
              <a:buNone/>
            </a:pPr>
            <a:r>
              <a:rPr lang="zh-TW" sz="1800" b="0" i="0" u="sng" strike="noStrike" cap="none">
                <a:solidFill>
                  <a:schemeClr val="hlink"/>
                </a:solidFill>
                <a:latin typeface="Calibri"/>
                <a:ea typeface="Calibri"/>
                <a:cs typeface="Calibri"/>
                <a:sym typeface="Calibri"/>
                <a:hlinkClick r:id="rId4"/>
              </a:rPr>
              <a:t>ex00_data-exploration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3400"/>
              <a:buFont typeface="Arial"/>
              <a:buNone/>
            </a:pPr>
            <a:r>
              <a:rPr lang="zh-TW"/>
              <a:t>資料觀察：看地圖了解寶可夢的出沒地點</a:t>
            </a:r>
            <a:endParaRPr/>
          </a:p>
        </p:txBody>
      </p:sp>
      <p:sp>
        <p:nvSpPr>
          <p:cNvPr id="520" name="Google Shape;520;p53"/>
          <p:cNvSpPr txBox="1">
            <a:spLocks noGrp="1"/>
          </p:cNvSpPr>
          <p:nvPr>
            <p:ph type="body" idx="1"/>
          </p:nvPr>
        </p:nvSpPr>
        <p:spPr>
          <a:xfrm>
            <a:off x="311700" y="860476"/>
            <a:ext cx="8520600" cy="4015500"/>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SzPts val="1800"/>
              <a:buNone/>
            </a:pPr>
            <a:r>
              <a:rPr lang="zh-TW" sz="2200">
                <a:solidFill>
                  <a:schemeClr val="dk1"/>
                </a:solidFill>
              </a:rPr>
              <a:t>寶可夢過去出現的時間與地點紀錄 (</a:t>
            </a:r>
            <a:r>
              <a:rPr lang="zh-TW" sz="2200" u="sng">
                <a:solidFill>
                  <a:schemeClr val="hlink"/>
                </a:solidFill>
                <a:hlinkClick r:id="rId3"/>
              </a:rPr>
              <a:t>dataset from Kaggle</a:t>
            </a:r>
            <a:r>
              <a:rPr lang="zh-TW" sz="2200">
                <a:solidFill>
                  <a:schemeClr val="dk1"/>
                </a:solidFill>
              </a:rPr>
              <a:t>)</a:t>
            </a:r>
            <a:endParaRPr sz="2200">
              <a:solidFill>
                <a:schemeClr val="dk1"/>
              </a:solidFill>
            </a:endParaRPr>
          </a:p>
          <a:p>
            <a:pPr marL="0" lvl="0" indent="0" algn="l" rtl="0">
              <a:lnSpc>
                <a:spcPct val="115000"/>
              </a:lnSpc>
              <a:spcBef>
                <a:spcPts val="0"/>
              </a:spcBef>
              <a:spcAft>
                <a:spcPts val="1600"/>
              </a:spcAft>
              <a:buSzPts val="1800"/>
              <a:buNone/>
            </a:pPr>
            <a:endParaRPr/>
          </a:p>
        </p:txBody>
      </p:sp>
      <p:pic>
        <p:nvPicPr>
          <p:cNvPr id="521" name="Google Shape;521;p53" descr="https://www.kaggle.io/svf/400323/c689e087b93b7857ca46234a2d5b13ff/__results___files/__results___8_0.png"/>
          <p:cNvPicPr preferRelativeResize="0"/>
          <p:nvPr/>
        </p:nvPicPr>
        <p:blipFill rotWithShape="1">
          <a:blip r:embed="rId4">
            <a:alphaModFix/>
          </a:blip>
          <a:srcRect l="11558" t="3973" r="37876" b="49823"/>
          <a:stretch/>
        </p:blipFill>
        <p:spPr>
          <a:xfrm>
            <a:off x="652453" y="1301028"/>
            <a:ext cx="7839078" cy="3359605"/>
          </a:xfrm>
          <a:prstGeom prst="rect">
            <a:avLst/>
          </a:prstGeom>
          <a:noFill/>
          <a:ln>
            <a:noFill/>
          </a:ln>
        </p:spPr>
      </p:pic>
      <p:sp>
        <p:nvSpPr>
          <p:cNvPr id="522" name="Google Shape;522;p53"/>
          <p:cNvSpPr/>
          <p:nvPr/>
        </p:nvSpPr>
        <p:spPr>
          <a:xfrm>
            <a:off x="4017330" y="4736700"/>
            <a:ext cx="4474200" cy="323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參考： </a:t>
            </a:r>
            <a:r>
              <a:rPr lang="zh-TW" sz="1800" b="0" i="0" u="sng" strike="noStrike" cap="none">
                <a:solidFill>
                  <a:schemeClr val="hlink"/>
                </a:solidFill>
                <a:highlight>
                  <a:srgbClr val="FFFFFF"/>
                </a:highlight>
                <a:latin typeface="Calibri"/>
                <a:ea typeface="Calibri"/>
                <a:cs typeface="Calibri"/>
                <a:sym typeface="Calibri"/>
                <a:hlinkClick r:id="rId5"/>
              </a:rPr>
              <a:t>Pokemon Geolocation visualisations</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54"/>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資料觀察：只看特定區域的出沒情況</a:t>
            </a:r>
            <a:endParaRPr/>
          </a:p>
        </p:txBody>
      </p:sp>
      <p:sp>
        <p:nvSpPr>
          <p:cNvPr id="528" name="Google Shape;528;p54"/>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zh-TW"/>
              <a:t>神經網路的計算過程，是將輸入與權重參數相乘、加總、丟入啟動函數，這樣一層一層的往輸出端前進。</a:t>
            </a:r>
            <a:br>
              <a:rPr lang="zh-TW"/>
            </a:br>
            <a:r>
              <a:rPr lang="zh-TW"/>
              <a:t>這些都是數值計算，因此 Neural network 的</a:t>
            </a:r>
            <a:r>
              <a:rPr lang="zh-TW">
                <a:solidFill>
                  <a:srgbClr val="C00000"/>
                </a:solidFill>
              </a:rPr>
              <a:t>輸入必須為數值 (numeric) 型態</a:t>
            </a:r>
            <a:endParaRPr>
              <a:solidFill>
                <a:srgbClr val="C00000"/>
              </a:solidFill>
            </a:endParaRPr>
          </a:p>
          <a:p>
            <a:pPr marL="457200" lvl="0" indent="-342900" algn="l" rtl="0">
              <a:lnSpc>
                <a:spcPct val="115000"/>
              </a:lnSpc>
              <a:spcBef>
                <a:spcPts val="0"/>
              </a:spcBef>
              <a:spcAft>
                <a:spcPts val="0"/>
              </a:spcAft>
              <a:buSzPts val="1800"/>
              <a:buChar char="●"/>
            </a:pPr>
            <a:r>
              <a:rPr lang="zh-TW"/>
              <a:t>如何處理非數值資料？</a:t>
            </a:r>
            <a:endParaRPr/>
          </a:p>
          <a:p>
            <a:pPr marL="914400" lvl="1" indent="-330200" algn="l" rtl="0">
              <a:lnSpc>
                <a:spcPct val="115000"/>
              </a:lnSpc>
              <a:spcBef>
                <a:spcPts val="0"/>
              </a:spcBef>
              <a:spcAft>
                <a:spcPts val="0"/>
              </a:spcAft>
              <a:buSzPts val="1600"/>
              <a:buChar char="●"/>
            </a:pPr>
            <a:r>
              <a:rPr lang="zh-TW" sz="1600"/>
              <a:t>順序資料</a:t>
            </a:r>
            <a:endParaRPr sz="1600"/>
          </a:p>
          <a:p>
            <a:pPr marL="914400" lvl="1" indent="-330200" algn="l" rtl="0">
              <a:lnSpc>
                <a:spcPct val="115000"/>
              </a:lnSpc>
              <a:spcBef>
                <a:spcPts val="0"/>
              </a:spcBef>
              <a:spcAft>
                <a:spcPts val="0"/>
              </a:spcAft>
              <a:buSzPts val="1600"/>
              <a:buChar char="●"/>
            </a:pPr>
            <a:r>
              <a:rPr lang="zh-TW" sz="1600"/>
              <a:t>名目資料</a:t>
            </a:r>
            <a:endParaRPr sz="1600"/>
          </a:p>
          <a:p>
            <a:pPr marL="457200" lvl="0" indent="-342900" algn="l" rtl="0">
              <a:lnSpc>
                <a:spcPct val="115000"/>
              </a:lnSpc>
              <a:spcBef>
                <a:spcPts val="0"/>
              </a:spcBef>
              <a:spcAft>
                <a:spcPts val="0"/>
              </a:spcAft>
              <a:buSzPts val="1800"/>
              <a:buChar char="●"/>
            </a:pPr>
            <a:r>
              <a:rPr lang="zh-TW"/>
              <a:t>不同特徵的數值範圍可能不一樣</a:t>
            </a:r>
            <a:endParaRPr/>
          </a:p>
          <a:p>
            <a:pPr marL="914400" lvl="1" indent="-330200" algn="l" rtl="0">
              <a:lnSpc>
                <a:spcPct val="115000"/>
              </a:lnSpc>
              <a:spcBef>
                <a:spcPts val="0"/>
              </a:spcBef>
              <a:spcAft>
                <a:spcPts val="0"/>
              </a:spcAft>
              <a:buSzPts val="1600"/>
              <a:buChar char="●"/>
            </a:pPr>
            <a:r>
              <a:rPr lang="zh-TW" sz="1600"/>
              <a:t>溫度：最低溫度 0 度、最高 40 度</a:t>
            </a:r>
            <a:endParaRPr sz="1600"/>
          </a:p>
          <a:p>
            <a:pPr marL="914400" lvl="1" indent="-330200" algn="l" rtl="0">
              <a:lnSpc>
                <a:spcPct val="115000"/>
              </a:lnSpc>
              <a:spcBef>
                <a:spcPts val="0"/>
              </a:spcBef>
              <a:spcAft>
                <a:spcPts val="0"/>
              </a:spcAft>
              <a:buSzPts val="1600"/>
              <a:buChar char="●"/>
            </a:pPr>
            <a:r>
              <a:rPr lang="zh-TW" sz="1600"/>
              <a:t>距離：最近 0 公尺、最遠 1000 公尺</a:t>
            </a:r>
            <a:endParaRPr sz="1600"/>
          </a:p>
        </p:txBody>
      </p:sp>
      <p:pic>
        <p:nvPicPr>
          <p:cNvPr id="529" name="Google Shape;529;p54"/>
          <p:cNvPicPr preferRelativeResize="0"/>
          <p:nvPr/>
        </p:nvPicPr>
        <p:blipFill rotWithShape="1">
          <a:blip r:embed="rId3">
            <a:alphaModFix/>
          </a:blip>
          <a:srcRect r="44456" b="44137"/>
          <a:stretch/>
        </p:blipFill>
        <p:spPr>
          <a:xfrm>
            <a:off x="0" y="626100"/>
            <a:ext cx="9094537" cy="42900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5"/>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題目定義：針對五種寶可夢進行分類</a:t>
            </a:r>
            <a:endParaRPr/>
          </a:p>
        </p:txBody>
      </p:sp>
      <p:grpSp>
        <p:nvGrpSpPr>
          <p:cNvPr id="535" name="Google Shape;535;p55"/>
          <p:cNvGrpSpPr/>
          <p:nvPr/>
        </p:nvGrpSpPr>
        <p:grpSpPr>
          <a:xfrm>
            <a:off x="487221" y="1840365"/>
            <a:ext cx="1260900" cy="1462755"/>
            <a:chOff x="4381796" y="1702440"/>
            <a:chExt cx="1260900" cy="1462755"/>
          </a:xfrm>
        </p:grpSpPr>
        <p:pic>
          <p:nvPicPr>
            <p:cNvPr id="536" name="Google Shape;536;p55" descr="Pokemon GO guide: List of ALL 151 pokemon in the game"/>
            <p:cNvPicPr preferRelativeResize="0"/>
            <p:nvPr/>
          </p:nvPicPr>
          <p:blipFill rotWithShape="1">
            <a:blip r:embed="rId3">
              <a:alphaModFix/>
            </a:blip>
            <a:srcRect/>
            <a:stretch/>
          </p:blipFill>
          <p:spPr>
            <a:xfrm>
              <a:off x="4486962" y="2114607"/>
              <a:ext cx="1050588" cy="1050588"/>
            </a:xfrm>
            <a:prstGeom prst="rect">
              <a:avLst/>
            </a:prstGeom>
            <a:noFill/>
            <a:ln>
              <a:noFill/>
            </a:ln>
          </p:spPr>
        </p:pic>
        <p:sp>
          <p:nvSpPr>
            <p:cNvPr id="537" name="Google Shape;537;p55"/>
            <p:cNvSpPr txBox="1"/>
            <p:nvPr/>
          </p:nvSpPr>
          <p:spPr>
            <a:xfrm>
              <a:off x="4381796" y="1702440"/>
              <a:ext cx="1260900" cy="3603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No.4 小火龍</a:t>
              </a:r>
              <a:endParaRPr sz="1600" b="0" i="0" u="none" strike="noStrike" cap="none">
                <a:solidFill>
                  <a:srgbClr val="000000"/>
                </a:solidFill>
                <a:latin typeface="Calibri"/>
                <a:ea typeface="Calibri"/>
                <a:cs typeface="Calibri"/>
                <a:sym typeface="Calibri"/>
              </a:endParaRPr>
            </a:p>
          </p:txBody>
        </p:sp>
      </p:grpSp>
      <p:grpSp>
        <p:nvGrpSpPr>
          <p:cNvPr id="538" name="Google Shape;538;p55"/>
          <p:cNvGrpSpPr/>
          <p:nvPr/>
        </p:nvGrpSpPr>
        <p:grpSpPr>
          <a:xfrm>
            <a:off x="2043650" y="1840363"/>
            <a:ext cx="1386300" cy="1412250"/>
            <a:chOff x="5892150" y="1715338"/>
            <a:chExt cx="1386300" cy="1412250"/>
          </a:xfrm>
        </p:grpSpPr>
        <p:pic>
          <p:nvPicPr>
            <p:cNvPr id="539" name="Google Shape;539;p55" descr="Pokemon GO guide: List of ALL 151 pokemon in the game"/>
            <p:cNvPicPr preferRelativeResize="0"/>
            <p:nvPr/>
          </p:nvPicPr>
          <p:blipFill rotWithShape="1">
            <a:blip r:embed="rId4">
              <a:alphaModFix/>
            </a:blip>
            <a:srcRect/>
            <a:stretch/>
          </p:blipFill>
          <p:spPr>
            <a:xfrm>
              <a:off x="6097619" y="2152222"/>
              <a:ext cx="975366" cy="975366"/>
            </a:xfrm>
            <a:prstGeom prst="rect">
              <a:avLst/>
            </a:prstGeom>
            <a:noFill/>
            <a:ln>
              <a:noFill/>
            </a:ln>
          </p:spPr>
        </p:pic>
        <p:sp>
          <p:nvSpPr>
            <p:cNvPr id="540" name="Google Shape;540;p55"/>
            <p:cNvSpPr txBox="1"/>
            <p:nvPr/>
          </p:nvSpPr>
          <p:spPr>
            <a:xfrm>
              <a:off x="5892150" y="1715338"/>
              <a:ext cx="1386300" cy="3345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No.43 走路草</a:t>
              </a:r>
              <a:endParaRPr sz="1600" b="0" i="0" u="none" strike="noStrike" cap="none">
                <a:solidFill>
                  <a:srgbClr val="000000"/>
                </a:solidFill>
                <a:latin typeface="Calibri"/>
                <a:ea typeface="Calibri"/>
                <a:cs typeface="Calibri"/>
                <a:sym typeface="Calibri"/>
              </a:endParaRPr>
            </a:p>
          </p:txBody>
        </p:sp>
      </p:grpSp>
      <p:grpSp>
        <p:nvGrpSpPr>
          <p:cNvPr id="541" name="Google Shape;541;p55"/>
          <p:cNvGrpSpPr/>
          <p:nvPr/>
        </p:nvGrpSpPr>
        <p:grpSpPr>
          <a:xfrm>
            <a:off x="3646356" y="1840385"/>
            <a:ext cx="1373156" cy="1391848"/>
            <a:chOff x="7471743" y="1712360"/>
            <a:chExt cx="1373156" cy="1391848"/>
          </a:xfrm>
        </p:grpSpPr>
        <p:pic>
          <p:nvPicPr>
            <p:cNvPr id="542" name="Google Shape;542;p55" descr="Pokemon GO guide: List of ALL 151 pokemon in the game"/>
            <p:cNvPicPr preferRelativeResize="0"/>
            <p:nvPr/>
          </p:nvPicPr>
          <p:blipFill rotWithShape="1">
            <a:blip r:embed="rId5">
              <a:alphaModFix/>
            </a:blip>
            <a:srcRect t="12007" b="11984"/>
            <a:stretch/>
          </p:blipFill>
          <p:spPr>
            <a:xfrm>
              <a:off x="7471743" y="2110824"/>
              <a:ext cx="1306937" cy="993384"/>
            </a:xfrm>
            <a:prstGeom prst="rect">
              <a:avLst/>
            </a:prstGeom>
            <a:noFill/>
            <a:ln>
              <a:noFill/>
            </a:ln>
          </p:spPr>
        </p:pic>
        <p:sp>
          <p:nvSpPr>
            <p:cNvPr id="543" name="Google Shape;543;p55"/>
            <p:cNvSpPr txBox="1"/>
            <p:nvPr/>
          </p:nvSpPr>
          <p:spPr>
            <a:xfrm>
              <a:off x="7527899" y="1712360"/>
              <a:ext cx="1317000" cy="3405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No.56 猴怪</a:t>
              </a:r>
              <a:endParaRPr sz="1600" b="0" i="0" u="none" strike="noStrike" cap="none">
                <a:solidFill>
                  <a:srgbClr val="000000"/>
                </a:solidFill>
                <a:latin typeface="Calibri"/>
                <a:ea typeface="Calibri"/>
                <a:cs typeface="Calibri"/>
                <a:sym typeface="Calibri"/>
              </a:endParaRPr>
            </a:p>
          </p:txBody>
        </p:sp>
      </p:grpSp>
      <p:grpSp>
        <p:nvGrpSpPr>
          <p:cNvPr id="544" name="Google Shape;544;p55"/>
          <p:cNvGrpSpPr/>
          <p:nvPr/>
        </p:nvGrpSpPr>
        <p:grpSpPr>
          <a:xfrm>
            <a:off x="5247490" y="1797075"/>
            <a:ext cx="1386300" cy="1478450"/>
            <a:chOff x="4612477" y="3404275"/>
            <a:chExt cx="1386300" cy="1478450"/>
          </a:xfrm>
        </p:grpSpPr>
        <p:pic>
          <p:nvPicPr>
            <p:cNvPr id="545" name="Google Shape;545;p55" descr="Pokemon GO guide: List of ALL 151 pokemon in the game"/>
            <p:cNvPicPr preferRelativeResize="0"/>
            <p:nvPr/>
          </p:nvPicPr>
          <p:blipFill rotWithShape="1">
            <a:blip r:embed="rId6">
              <a:alphaModFix/>
            </a:blip>
            <a:srcRect t="8824" b="11168"/>
            <a:stretch/>
          </p:blipFill>
          <p:spPr>
            <a:xfrm>
              <a:off x="4696075" y="3907350"/>
              <a:ext cx="1219090" cy="975375"/>
            </a:xfrm>
            <a:prstGeom prst="rect">
              <a:avLst/>
            </a:prstGeom>
            <a:noFill/>
            <a:ln>
              <a:noFill/>
            </a:ln>
          </p:spPr>
        </p:pic>
        <p:sp>
          <p:nvSpPr>
            <p:cNvPr id="546" name="Google Shape;546;p55"/>
            <p:cNvSpPr txBox="1"/>
            <p:nvPr/>
          </p:nvSpPr>
          <p:spPr>
            <a:xfrm>
              <a:off x="4612477" y="3404275"/>
              <a:ext cx="1386300" cy="432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 71 口呆花</a:t>
              </a:r>
              <a:endParaRPr sz="1600" b="0" i="0" u="none" strike="noStrike" cap="none">
                <a:solidFill>
                  <a:srgbClr val="000000"/>
                </a:solidFill>
                <a:latin typeface="Calibri"/>
                <a:ea typeface="Calibri"/>
                <a:cs typeface="Calibri"/>
                <a:sym typeface="Calibri"/>
              </a:endParaRPr>
            </a:p>
          </p:txBody>
        </p:sp>
      </p:grpSp>
      <p:grpSp>
        <p:nvGrpSpPr>
          <p:cNvPr id="547" name="Google Shape;547;p55"/>
          <p:cNvGrpSpPr/>
          <p:nvPr/>
        </p:nvGrpSpPr>
        <p:grpSpPr>
          <a:xfrm>
            <a:off x="6917727" y="1808350"/>
            <a:ext cx="1473100" cy="1455885"/>
            <a:chOff x="6915752" y="3404263"/>
            <a:chExt cx="1473100" cy="1455885"/>
          </a:xfrm>
        </p:grpSpPr>
        <p:sp>
          <p:nvSpPr>
            <p:cNvPr id="548" name="Google Shape;548;p55"/>
            <p:cNvSpPr txBox="1"/>
            <p:nvPr/>
          </p:nvSpPr>
          <p:spPr>
            <a:xfrm>
              <a:off x="6915800" y="3404263"/>
              <a:ext cx="1473000" cy="432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No.98 大鉗蟹</a:t>
              </a:r>
              <a:endParaRPr sz="1600" b="0" i="0" u="none" strike="noStrike" cap="none">
                <a:solidFill>
                  <a:srgbClr val="000000"/>
                </a:solidFill>
                <a:latin typeface="Calibri"/>
                <a:ea typeface="Calibri"/>
                <a:cs typeface="Calibri"/>
                <a:sym typeface="Calibri"/>
              </a:endParaRPr>
            </a:p>
          </p:txBody>
        </p:sp>
        <p:pic>
          <p:nvPicPr>
            <p:cNvPr id="549" name="Google Shape;549;p55" descr="Pokemon GO guide: List of ALL 151 pokemon in the game"/>
            <p:cNvPicPr preferRelativeResize="0"/>
            <p:nvPr/>
          </p:nvPicPr>
          <p:blipFill rotWithShape="1">
            <a:blip r:embed="rId7">
              <a:alphaModFix/>
            </a:blip>
            <a:srcRect t="19309" b="17547"/>
            <a:stretch/>
          </p:blipFill>
          <p:spPr>
            <a:xfrm>
              <a:off x="6915752" y="3929940"/>
              <a:ext cx="1473100" cy="930208"/>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資料前處理：非數值資料轉換</a:t>
            </a:r>
            <a:endParaRPr dirty="0"/>
          </a:p>
        </p:txBody>
      </p:sp>
      <p:sp>
        <p:nvSpPr>
          <p:cNvPr id="555" name="Google Shape;555;p56"/>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556" name="Google Shape;556;p56"/>
          <p:cNvPicPr preferRelativeResize="0"/>
          <p:nvPr/>
        </p:nvPicPr>
        <p:blipFill rotWithShape="1">
          <a:blip r:embed="rId3">
            <a:alphaModFix/>
          </a:blip>
          <a:srcRect/>
          <a:stretch/>
        </p:blipFill>
        <p:spPr>
          <a:xfrm>
            <a:off x="311700" y="913663"/>
            <a:ext cx="8326196" cy="4077376"/>
          </a:xfrm>
          <a:prstGeom prst="rect">
            <a:avLst/>
          </a:prstGeom>
          <a:noFill/>
          <a:ln w="9525" cap="flat" cmpd="sng">
            <a:solidFill>
              <a:srgbClr val="B7B7B7"/>
            </a:solidFill>
            <a:prstDash val="solid"/>
            <a:round/>
            <a:headEnd type="none" w="sm" len="sm"/>
            <a:tailEnd type="none" w="sm" len="sm"/>
          </a:ln>
        </p:spPr>
      </p:pic>
      <p:sp>
        <p:nvSpPr>
          <p:cNvPr id="557" name="Google Shape;557;p56"/>
          <p:cNvSpPr/>
          <p:nvPr/>
        </p:nvSpPr>
        <p:spPr>
          <a:xfrm rot="248">
            <a:off x="311748" y="2289062"/>
            <a:ext cx="8326200" cy="1326600"/>
          </a:xfrm>
          <a:prstGeom prst="rect">
            <a:avLst/>
          </a:prstGeom>
          <a:solidFill>
            <a:srgbClr val="F4CCCC"/>
          </a:solidFill>
          <a:ln w="38100" cap="flat" cmpd="sng">
            <a:solidFill>
              <a:srgbClr val="FF006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zh-TW" sz="3600" b="0" i="0" u="none" strike="noStrike" cap="none" dirty="0">
                <a:solidFill>
                  <a:srgbClr val="FF0066"/>
                </a:solidFill>
                <a:latin typeface="Calibri"/>
                <a:ea typeface="Calibri"/>
                <a:cs typeface="Calibri"/>
                <a:sym typeface="Calibri"/>
              </a:rPr>
              <a:t>神經網路只能處理數值資料</a:t>
            </a:r>
            <a:endParaRPr sz="3600" b="0" i="0" u="none" strike="noStrike" cap="none" dirty="0">
              <a:solidFill>
                <a:srgbClr val="FF0066"/>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600"/>
              <a:buFont typeface="Arial"/>
              <a:buNone/>
            </a:pPr>
            <a:r>
              <a:rPr lang="zh-TW" sz="3600" b="0" i="0" u="none" strike="noStrike" cap="none" dirty="0">
                <a:solidFill>
                  <a:srgbClr val="FF0066"/>
                </a:solidFill>
                <a:latin typeface="Calibri"/>
                <a:ea typeface="Calibri"/>
                <a:cs typeface="Calibri"/>
                <a:sym typeface="Calibri"/>
              </a:rPr>
              <a:t>字串、時間、布林值該怎麼辦？</a:t>
            </a:r>
            <a:endParaRPr sz="3600" b="0" i="0" u="none" strike="noStrike" cap="none" dirty="0">
              <a:solidFill>
                <a:srgbClr val="FF0066"/>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資料前處理：名目變數的手動編碼</a:t>
            </a:r>
            <a:endParaRPr sz="2400">
              <a:solidFill>
                <a:srgbClr val="666666"/>
              </a:solidFill>
            </a:endParaRPr>
          </a:p>
        </p:txBody>
      </p:sp>
      <p:sp>
        <p:nvSpPr>
          <p:cNvPr id="563" name="Google Shape;563;p57"/>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a:t>以 PKGO 的 </a:t>
            </a:r>
            <a:r>
              <a:rPr lang="zh-TW" sz="2400">
                <a:latin typeface="Consolas"/>
                <a:ea typeface="Consolas"/>
                <a:cs typeface="Consolas"/>
                <a:sym typeface="Consolas"/>
              </a:rPr>
              <a:t>appearedDayOfWeek</a:t>
            </a:r>
            <a:r>
              <a:rPr lang="zh-TW" sz="2400"/>
              <a:t> 欄位為例</a:t>
            </a:r>
            <a:endParaRPr sz="2400"/>
          </a:p>
          <a:p>
            <a:pPr marL="457200" lvl="0" indent="-381000" algn="l" rtl="0">
              <a:lnSpc>
                <a:spcPct val="115000"/>
              </a:lnSpc>
              <a:spcBef>
                <a:spcPts val="0"/>
              </a:spcBef>
              <a:spcAft>
                <a:spcPts val="0"/>
              </a:spcAft>
              <a:buSzPts val="2400"/>
              <a:buChar char="●"/>
            </a:pPr>
            <a:r>
              <a:rPr lang="zh-TW" sz="2400"/>
              <a:t>原始資料的欄位內容有</a:t>
            </a:r>
            <a:br>
              <a:rPr lang="zh-TW" sz="2400"/>
            </a:br>
            <a:r>
              <a:rPr lang="zh-TW" sz="2000">
                <a:latin typeface="Consolas"/>
                <a:ea typeface="Consolas"/>
                <a:cs typeface="Consolas"/>
                <a:sym typeface="Consolas"/>
              </a:rPr>
              <a:t>{'Friday', 'Saturday', 'Sunday', 'Thursday', 'Tuesday',</a:t>
            </a:r>
            <a:br>
              <a:rPr lang="zh-TW" sz="2000">
                <a:latin typeface="Consolas"/>
                <a:ea typeface="Consolas"/>
                <a:cs typeface="Consolas"/>
                <a:sym typeface="Consolas"/>
              </a:rPr>
            </a:br>
            <a:r>
              <a:rPr lang="zh-TW" sz="2000">
                <a:latin typeface="Consolas"/>
                <a:ea typeface="Consolas"/>
                <a:cs typeface="Consolas"/>
                <a:sym typeface="Consolas"/>
              </a:rPr>
              <a:t> 'Wednesday', 'dummy_day'}</a:t>
            </a:r>
            <a:endParaRPr sz="2000">
              <a:latin typeface="Consolas"/>
              <a:ea typeface="Consolas"/>
              <a:cs typeface="Consolas"/>
              <a:sym typeface="Consolas"/>
            </a:endParaRPr>
          </a:p>
          <a:p>
            <a:pPr marL="457200" lvl="0" indent="-381000" algn="l" rtl="0">
              <a:lnSpc>
                <a:spcPct val="115000"/>
              </a:lnSpc>
              <a:spcBef>
                <a:spcPts val="0"/>
              </a:spcBef>
              <a:spcAft>
                <a:spcPts val="0"/>
              </a:spcAft>
              <a:buSzPts val="2400"/>
              <a:buChar char="●"/>
            </a:pPr>
            <a:r>
              <a:rPr lang="zh-TW" sz="2400"/>
              <a:t>把每個類別對應到 1 個數字，如</a:t>
            </a:r>
            <a:br>
              <a:rPr lang="zh-TW" sz="2400"/>
            </a:br>
            <a:r>
              <a:rPr lang="zh-TW" sz="1800">
                <a:latin typeface="Consolas"/>
                <a:ea typeface="Consolas"/>
                <a:cs typeface="Consolas"/>
                <a:sym typeface="Consolas"/>
              </a:rPr>
              <a:t>'dummy_day': 0,  'Monday': 1, 'Tuesday': 2, 'Wednesday':3, 'Thursday': 4, 'Friday': 5, 'Saturday': 6, 'Sunday': 7</a:t>
            </a:r>
            <a:endParaRPr sz="1800">
              <a:latin typeface="Consolas"/>
              <a:ea typeface="Consolas"/>
              <a:cs typeface="Consolas"/>
              <a:sym typeface="Consolas"/>
            </a:endParaRPr>
          </a:p>
          <a:p>
            <a:pPr marL="457200" lvl="0" indent="-381000" algn="l" rtl="0">
              <a:lnSpc>
                <a:spcPct val="115000"/>
              </a:lnSpc>
              <a:spcBef>
                <a:spcPts val="0"/>
              </a:spcBef>
              <a:spcAft>
                <a:spcPts val="0"/>
              </a:spcAft>
              <a:buSzPts val="2400"/>
              <a:buChar char="●"/>
            </a:pPr>
            <a:r>
              <a:rPr lang="zh-TW" sz="2400"/>
              <a:t>轉換後變成數字</a:t>
            </a:r>
            <a:endParaRPr sz="2400"/>
          </a:p>
        </p:txBody>
      </p:sp>
      <p:sp>
        <p:nvSpPr>
          <p:cNvPr id="564" name="Google Shape;564;p57"/>
          <p:cNvSpPr txBox="1"/>
          <p:nvPr/>
        </p:nvSpPr>
        <p:spPr>
          <a:xfrm>
            <a:off x="6412625" y="4639375"/>
            <a:ext cx="25095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chemeClr val="dk1"/>
              </a:buClr>
              <a:buSzPts val="1100"/>
              <a:buFont typeface="Arial"/>
              <a:buNone/>
            </a:pPr>
            <a:r>
              <a:rPr lang="zh-TW" sz="1800" b="0" i="0" u="sng" strike="noStrike" cap="none">
                <a:solidFill>
                  <a:schemeClr val="hlink"/>
                </a:solidFill>
                <a:latin typeface="Calibri"/>
                <a:ea typeface="Calibri"/>
                <a:cs typeface="Calibri"/>
                <a:sym typeface="Calibri"/>
                <a:hlinkClick r:id="rId3"/>
              </a:rPr>
              <a:t>ex00_data-exploration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資料前處理：編碼結果</a:t>
            </a:r>
            <a:endParaRPr/>
          </a:p>
        </p:txBody>
      </p:sp>
      <p:pic>
        <p:nvPicPr>
          <p:cNvPr id="570" name="Google Shape;570;p58"/>
          <p:cNvPicPr preferRelativeResize="0"/>
          <p:nvPr/>
        </p:nvPicPr>
        <p:blipFill rotWithShape="1">
          <a:blip r:embed="rId3">
            <a:alphaModFix/>
          </a:blip>
          <a:srcRect/>
          <a:stretch/>
        </p:blipFill>
        <p:spPr>
          <a:xfrm>
            <a:off x="0" y="966275"/>
            <a:ext cx="4425571" cy="3091725"/>
          </a:xfrm>
          <a:prstGeom prst="rect">
            <a:avLst/>
          </a:prstGeom>
          <a:noFill/>
          <a:ln w="9525" cap="flat" cmpd="sng">
            <a:solidFill>
              <a:srgbClr val="B7B7B7"/>
            </a:solidFill>
            <a:prstDash val="solid"/>
            <a:round/>
            <a:headEnd type="none" w="sm" len="sm"/>
            <a:tailEnd type="none" w="sm" len="sm"/>
          </a:ln>
        </p:spPr>
      </p:pic>
      <p:pic>
        <p:nvPicPr>
          <p:cNvPr id="571" name="Google Shape;571;p58"/>
          <p:cNvPicPr preferRelativeResize="0"/>
          <p:nvPr/>
        </p:nvPicPr>
        <p:blipFill rotWithShape="1">
          <a:blip r:embed="rId4">
            <a:alphaModFix/>
          </a:blip>
          <a:srcRect/>
          <a:stretch/>
        </p:blipFill>
        <p:spPr>
          <a:xfrm>
            <a:off x="4513449" y="966275"/>
            <a:ext cx="4478150" cy="3091726"/>
          </a:xfrm>
          <a:prstGeom prst="rect">
            <a:avLst/>
          </a:prstGeom>
          <a:noFill/>
          <a:ln w="9525" cap="flat" cmpd="sng">
            <a:solidFill>
              <a:srgbClr val="B7B7B7"/>
            </a:solidFill>
            <a:prstDash val="solid"/>
            <a:round/>
            <a:headEnd type="none" w="sm" len="sm"/>
            <a:tailEnd type="none" w="sm" len="sm"/>
          </a:ln>
        </p:spPr>
      </p:pic>
      <p:sp>
        <p:nvSpPr>
          <p:cNvPr id="572" name="Google Shape;572;p58"/>
          <p:cNvSpPr txBox="1"/>
          <p:nvPr/>
        </p:nvSpPr>
        <p:spPr>
          <a:xfrm>
            <a:off x="3075425" y="2182000"/>
            <a:ext cx="890400" cy="17739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58"/>
          <p:cNvSpPr txBox="1"/>
          <p:nvPr/>
        </p:nvSpPr>
        <p:spPr>
          <a:xfrm>
            <a:off x="8123475" y="2195900"/>
            <a:ext cx="417900" cy="17739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58"/>
          <p:cNvSpPr txBox="1"/>
          <p:nvPr/>
        </p:nvSpPr>
        <p:spPr>
          <a:xfrm>
            <a:off x="3058325" y="3997200"/>
            <a:ext cx="924600" cy="36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FF0066"/>
                </a:solidFill>
                <a:latin typeface="Calibri"/>
                <a:ea typeface="Calibri"/>
                <a:cs typeface="Calibri"/>
                <a:sym typeface="Calibri"/>
              </a:rPr>
              <a:t>編碼前</a:t>
            </a:r>
            <a:endParaRPr sz="1800" b="0" i="0" u="none" strike="noStrike" cap="none">
              <a:solidFill>
                <a:srgbClr val="FF0066"/>
              </a:solidFill>
              <a:latin typeface="Calibri"/>
              <a:ea typeface="Calibri"/>
              <a:cs typeface="Calibri"/>
              <a:sym typeface="Calibri"/>
            </a:endParaRPr>
          </a:p>
        </p:txBody>
      </p:sp>
      <p:sp>
        <p:nvSpPr>
          <p:cNvPr id="575" name="Google Shape;575;p58"/>
          <p:cNvSpPr txBox="1"/>
          <p:nvPr/>
        </p:nvSpPr>
        <p:spPr>
          <a:xfrm>
            <a:off x="7870125" y="3997200"/>
            <a:ext cx="924600" cy="36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FF0066"/>
                </a:solidFill>
                <a:latin typeface="Calibri"/>
                <a:ea typeface="Calibri"/>
                <a:cs typeface="Calibri"/>
                <a:sym typeface="Calibri"/>
              </a:rPr>
              <a:t>編碼後</a:t>
            </a:r>
            <a:endParaRPr sz="1800" b="0" i="0" u="none" strike="noStrike" cap="none">
              <a:solidFill>
                <a:srgbClr val="FF0066"/>
              </a:solidFill>
              <a:latin typeface="Calibri"/>
              <a:ea typeface="Calibri"/>
              <a:cs typeface="Calibri"/>
              <a:sym typeface="Calibri"/>
            </a:endParaRPr>
          </a:p>
        </p:txBody>
      </p:sp>
      <p:sp>
        <p:nvSpPr>
          <p:cNvPr id="576" name="Google Shape;576;p58"/>
          <p:cNvSpPr txBox="1"/>
          <p:nvPr/>
        </p:nvSpPr>
        <p:spPr>
          <a:xfrm>
            <a:off x="6672900" y="4632550"/>
            <a:ext cx="2318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5"/>
              </a:rPr>
              <a:t>ex00_data-exploration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資料前處理：為名目變數手動編碼</a:t>
            </a:r>
            <a:endParaRPr/>
          </a:p>
        </p:txBody>
      </p:sp>
      <p:pic>
        <p:nvPicPr>
          <p:cNvPr id="582" name="Google Shape;582;p59"/>
          <p:cNvPicPr preferRelativeResize="0"/>
          <p:nvPr/>
        </p:nvPicPr>
        <p:blipFill rotWithShape="1">
          <a:blip r:embed="rId3">
            <a:alphaModFix/>
          </a:blip>
          <a:srcRect/>
          <a:stretch/>
        </p:blipFill>
        <p:spPr>
          <a:xfrm>
            <a:off x="152400" y="1435588"/>
            <a:ext cx="8839196" cy="2272315"/>
          </a:xfrm>
          <a:prstGeom prst="rect">
            <a:avLst/>
          </a:prstGeom>
          <a:noFill/>
          <a:ln>
            <a:noFill/>
          </a:ln>
        </p:spPr>
      </p:pic>
      <p:sp>
        <p:nvSpPr>
          <p:cNvPr id="583" name="Google Shape;583;p59"/>
          <p:cNvSpPr txBox="1"/>
          <p:nvPr/>
        </p:nvSpPr>
        <p:spPr>
          <a:xfrm>
            <a:off x="1434075" y="2003975"/>
            <a:ext cx="7448400" cy="5679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66"/>
              </a:solidFill>
              <a:latin typeface="Arial"/>
              <a:ea typeface="Arial"/>
              <a:cs typeface="Arial"/>
              <a:sym typeface="Arial"/>
            </a:endParaRPr>
          </a:p>
        </p:txBody>
      </p:sp>
      <p:sp>
        <p:nvSpPr>
          <p:cNvPr id="584" name="Google Shape;584;p59"/>
          <p:cNvSpPr txBox="1"/>
          <p:nvPr/>
        </p:nvSpPr>
        <p:spPr>
          <a:xfrm>
            <a:off x="4124925" y="1489475"/>
            <a:ext cx="20667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FF0066"/>
                </a:solidFill>
                <a:latin typeface="Calibri"/>
                <a:ea typeface="Calibri"/>
                <a:cs typeface="Calibri"/>
                <a:sym typeface="Calibri"/>
              </a:rPr>
              <a:t>編碼值的對應</a:t>
            </a:r>
            <a:endParaRPr sz="2400" b="0" i="0" u="none" strike="noStrike" cap="none">
              <a:solidFill>
                <a:srgbClr val="FF0066"/>
              </a:solidFill>
              <a:latin typeface="Calibri"/>
              <a:ea typeface="Calibri"/>
              <a:cs typeface="Calibri"/>
              <a:sym typeface="Calibri"/>
            </a:endParaRPr>
          </a:p>
        </p:txBody>
      </p:sp>
      <p:sp>
        <p:nvSpPr>
          <p:cNvPr id="585" name="Google Shape;585;p59"/>
          <p:cNvSpPr txBox="1"/>
          <p:nvPr/>
        </p:nvSpPr>
        <p:spPr>
          <a:xfrm>
            <a:off x="6642000" y="4607000"/>
            <a:ext cx="23496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ex00_data-exploration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資料前處理：為名目變數自動編碼</a:t>
            </a:r>
            <a:endParaRPr/>
          </a:p>
        </p:txBody>
      </p:sp>
      <p:sp>
        <p:nvSpPr>
          <p:cNvPr id="591" name="Google Shape;591;p60"/>
          <p:cNvSpPr txBox="1">
            <a:spLocks noGrp="1"/>
          </p:cNvSpPr>
          <p:nvPr>
            <p:ph type="body" idx="1"/>
          </p:nvPr>
        </p:nvSpPr>
        <p:spPr>
          <a:xfrm>
            <a:off x="311700" y="900651"/>
            <a:ext cx="8520600" cy="58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sz="3000">
                <a:solidFill>
                  <a:srgbClr val="FF0066"/>
                </a:solidFill>
              </a:rPr>
              <a:t>我們可以善用自動編碼 (LabelEncoder)</a:t>
            </a:r>
            <a:endParaRPr sz="3000">
              <a:solidFill>
                <a:srgbClr val="FF0066"/>
              </a:solidFill>
            </a:endParaRPr>
          </a:p>
        </p:txBody>
      </p:sp>
      <p:pic>
        <p:nvPicPr>
          <p:cNvPr id="592" name="Google Shape;592;p60"/>
          <p:cNvPicPr preferRelativeResize="0"/>
          <p:nvPr/>
        </p:nvPicPr>
        <p:blipFill rotWithShape="1">
          <a:blip r:embed="rId3">
            <a:alphaModFix/>
          </a:blip>
          <a:srcRect/>
          <a:stretch/>
        </p:blipFill>
        <p:spPr>
          <a:xfrm>
            <a:off x="152400" y="1634150"/>
            <a:ext cx="6907700" cy="1557000"/>
          </a:xfrm>
          <a:prstGeom prst="rect">
            <a:avLst/>
          </a:prstGeom>
          <a:noFill/>
          <a:ln>
            <a:noFill/>
          </a:ln>
        </p:spPr>
      </p:pic>
      <p:sp>
        <p:nvSpPr>
          <p:cNvPr id="593" name="Google Shape;593;p60"/>
          <p:cNvSpPr txBox="1"/>
          <p:nvPr/>
        </p:nvSpPr>
        <p:spPr>
          <a:xfrm>
            <a:off x="6137453" y="4594625"/>
            <a:ext cx="2834022"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ex00_data-exploration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6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資料前處理：自動編碼結果</a:t>
            </a:r>
            <a:endParaRPr/>
          </a:p>
        </p:txBody>
      </p:sp>
      <p:sp>
        <p:nvSpPr>
          <p:cNvPr id="599" name="Google Shape;599;p61"/>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sz="3000">
                <a:solidFill>
                  <a:srgbClr val="FF0066"/>
                </a:solidFill>
              </a:rPr>
              <a:t>幫你編好編滿！</a:t>
            </a:r>
            <a:endParaRPr sz="3000">
              <a:solidFill>
                <a:srgbClr val="FF0066"/>
              </a:solidFill>
            </a:endParaRPr>
          </a:p>
        </p:txBody>
      </p:sp>
      <p:pic>
        <p:nvPicPr>
          <p:cNvPr id="600" name="Google Shape;600;p61"/>
          <p:cNvPicPr preferRelativeResize="0"/>
          <p:nvPr/>
        </p:nvPicPr>
        <p:blipFill rotWithShape="1">
          <a:blip r:embed="rId3">
            <a:alphaModFix/>
          </a:blip>
          <a:srcRect/>
          <a:stretch/>
        </p:blipFill>
        <p:spPr>
          <a:xfrm>
            <a:off x="0" y="1548713"/>
            <a:ext cx="4533056" cy="3328975"/>
          </a:xfrm>
          <a:prstGeom prst="rect">
            <a:avLst/>
          </a:prstGeom>
          <a:noFill/>
          <a:ln w="9525" cap="flat" cmpd="sng">
            <a:solidFill>
              <a:srgbClr val="B7B7B7"/>
            </a:solidFill>
            <a:prstDash val="solid"/>
            <a:round/>
            <a:headEnd type="none" w="sm" len="sm"/>
            <a:tailEnd type="none" w="sm" len="sm"/>
          </a:ln>
        </p:spPr>
      </p:pic>
      <p:pic>
        <p:nvPicPr>
          <p:cNvPr id="601" name="Google Shape;601;p61"/>
          <p:cNvPicPr preferRelativeResize="0"/>
          <p:nvPr/>
        </p:nvPicPr>
        <p:blipFill rotWithShape="1">
          <a:blip r:embed="rId4">
            <a:alphaModFix/>
          </a:blip>
          <a:srcRect/>
          <a:stretch/>
        </p:blipFill>
        <p:spPr>
          <a:xfrm>
            <a:off x="4571998" y="1548708"/>
            <a:ext cx="4572000" cy="3328981"/>
          </a:xfrm>
          <a:prstGeom prst="rect">
            <a:avLst/>
          </a:prstGeom>
          <a:noFill/>
          <a:ln w="9525" cap="flat" cmpd="sng">
            <a:solidFill>
              <a:srgbClr val="B7B7B7"/>
            </a:solidFill>
            <a:prstDash val="solid"/>
            <a:round/>
            <a:headEnd type="none" w="sm" len="sm"/>
            <a:tailEnd type="none" w="sm" len="sm"/>
          </a:ln>
        </p:spPr>
      </p:pic>
      <p:sp>
        <p:nvSpPr>
          <p:cNvPr id="602" name="Google Shape;602;p61"/>
          <p:cNvSpPr/>
          <p:nvPr/>
        </p:nvSpPr>
        <p:spPr>
          <a:xfrm>
            <a:off x="2594825" y="2557900"/>
            <a:ext cx="886500" cy="2308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61"/>
          <p:cNvSpPr/>
          <p:nvPr/>
        </p:nvSpPr>
        <p:spPr>
          <a:xfrm>
            <a:off x="7124225" y="2557900"/>
            <a:ext cx="724800" cy="2308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5D99C2-E2DE-FF45-BCA4-D5C94C1018F5}"/>
              </a:ext>
            </a:extLst>
          </p:cNvPr>
          <p:cNvSpPr>
            <a:spLocks noGrp="1"/>
          </p:cNvSpPr>
          <p:nvPr>
            <p:ph type="body" idx="1"/>
          </p:nvPr>
        </p:nvSpPr>
        <p:spPr>
          <a:xfrm>
            <a:off x="311700" y="1039100"/>
            <a:ext cx="4360884" cy="3416400"/>
          </a:xfrm>
        </p:spPr>
        <p:txBody>
          <a:bodyPr/>
          <a:lstStyle/>
          <a:p>
            <a:pPr>
              <a:lnSpc>
                <a:spcPct val="200000"/>
              </a:lnSpc>
            </a:pPr>
            <a:r>
              <a:rPr lang="zh-CN" altLang="en-US" dirty="0"/>
              <a:t>講者：蔡易霖</a:t>
            </a:r>
            <a:endParaRPr lang="en-US" altLang="zh-CN" dirty="0"/>
          </a:p>
          <a:p>
            <a:pPr>
              <a:lnSpc>
                <a:spcPct val="200000"/>
              </a:lnSpc>
            </a:pPr>
            <a:r>
              <a:rPr lang="zh-CN" altLang="en-US" dirty="0" smtClean="0"/>
              <a:t>國立</a:t>
            </a:r>
            <a:r>
              <a:rPr lang="zh-CN" altLang="en-US" dirty="0"/>
              <a:t>臺南大學資訊工程學</a:t>
            </a:r>
            <a:r>
              <a:rPr lang="zh-CN" altLang="en-US" dirty="0" smtClean="0"/>
              <a:t>系</a:t>
            </a:r>
            <a:endParaRPr lang="en-US" altLang="zh-CN" dirty="0"/>
          </a:p>
          <a:p>
            <a:pPr>
              <a:lnSpc>
                <a:spcPct val="200000"/>
              </a:lnSpc>
            </a:pPr>
            <a:r>
              <a:rPr lang="zh-TW" altLang="en-US" dirty="0" smtClean="0"/>
              <a:t>台灣</a:t>
            </a:r>
            <a:r>
              <a:rPr lang="zh-TW" altLang="en-US" dirty="0"/>
              <a:t>人工智慧學校</a:t>
            </a:r>
            <a:r>
              <a:rPr lang="en-US" dirty="0"/>
              <a:t>AI</a:t>
            </a:r>
            <a:r>
              <a:rPr lang="zh-TW" altLang="en-US" dirty="0" smtClean="0"/>
              <a:t>工程師</a:t>
            </a:r>
            <a:endParaRPr lang="en-US" altLang="zh-TW" dirty="0"/>
          </a:p>
          <a:p>
            <a:pPr>
              <a:lnSpc>
                <a:spcPct val="150000"/>
              </a:lnSpc>
            </a:pPr>
            <a:r>
              <a:rPr lang="zh-CN" altLang="en-US" dirty="0"/>
              <a:t>研究領域：</a:t>
            </a:r>
            <a:r>
              <a:rPr lang="en-US" altLang="zh-CN" dirty="0"/>
              <a:t/>
            </a:r>
            <a:br>
              <a:rPr lang="en-US" altLang="zh-CN" dirty="0"/>
            </a:br>
            <a:r>
              <a:rPr lang="zh-TW" altLang="en-US" sz="1200" dirty="0"/>
              <a:t>機器人智慧型代理人、模糊專家系統與機器學習、腦機介面與情緒評估、深度學習</a:t>
            </a:r>
          </a:p>
          <a:p>
            <a:endParaRPr lang="en-US" altLang="zh-CN" dirty="0"/>
          </a:p>
        </p:txBody>
      </p:sp>
      <p:sp>
        <p:nvSpPr>
          <p:cNvPr id="4" name="Title 3">
            <a:extLst>
              <a:ext uri="{FF2B5EF4-FFF2-40B4-BE49-F238E27FC236}">
                <a16:creationId xmlns:a16="http://schemas.microsoft.com/office/drawing/2014/main" id="{BF2A9321-A293-0D46-955A-2C8965B6BA13}"/>
              </a:ext>
            </a:extLst>
          </p:cNvPr>
          <p:cNvSpPr>
            <a:spLocks noGrp="1"/>
          </p:cNvSpPr>
          <p:nvPr>
            <p:ph type="title"/>
          </p:nvPr>
        </p:nvSpPr>
        <p:spPr/>
        <p:txBody>
          <a:bodyPr/>
          <a:lstStyle/>
          <a:p>
            <a:r>
              <a:rPr lang="en-US" dirty="0"/>
              <a:t>About me</a:t>
            </a:r>
          </a:p>
        </p:txBody>
      </p:sp>
      <p:pic>
        <p:nvPicPr>
          <p:cNvPr id="8" name="Picture 7">
            <a:extLst>
              <a:ext uri="{FF2B5EF4-FFF2-40B4-BE49-F238E27FC236}">
                <a16:creationId xmlns:a16="http://schemas.microsoft.com/office/drawing/2014/main" id="{E018B5B8-36FA-7C42-BDC1-7DC54CFA5228}"/>
              </a:ext>
            </a:extLst>
          </p:cNvPr>
          <p:cNvPicPr>
            <a:picLocks noChangeAspect="1"/>
          </p:cNvPicPr>
          <p:nvPr/>
        </p:nvPicPr>
        <p:blipFill rotWithShape="1">
          <a:blip r:embed="rId3"/>
          <a:srcRect r="24644"/>
          <a:stretch/>
        </p:blipFill>
        <p:spPr>
          <a:xfrm>
            <a:off x="4951794" y="1039100"/>
            <a:ext cx="3479824" cy="3461827"/>
          </a:xfrm>
          <a:prstGeom prst="rect">
            <a:avLst/>
          </a:prstGeom>
        </p:spPr>
      </p:pic>
      <p:sp>
        <p:nvSpPr>
          <p:cNvPr id="3" name="矩形 2"/>
          <p:cNvSpPr/>
          <p:nvPr/>
        </p:nvSpPr>
        <p:spPr>
          <a:xfrm>
            <a:off x="914400" y="3485182"/>
            <a:ext cx="2427268" cy="375552"/>
          </a:xfrm>
          <a:prstGeom prst="rect">
            <a:avLst/>
          </a:prstGeom>
        </p:spPr>
        <p:txBody>
          <a:bodyPr wrap="none">
            <a:spAutoFit/>
          </a:bodyPr>
          <a:lstStyle/>
          <a:p>
            <a:pPr>
              <a:lnSpc>
                <a:spcPct val="150000"/>
              </a:lnSpc>
            </a:pPr>
            <a:r>
              <a:rPr lang="en-US" altLang="zh-TW" dirty="0" smtClean="0"/>
              <a:t>andy6804tw@aiacademy.tw</a:t>
            </a:r>
            <a:endParaRPr lang="zh-TW" altLang="en-US" dirty="0"/>
          </a:p>
        </p:txBody>
      </p:sp>
      <p:pic>
        <p:nvPicPr>
          <p:cNvPr id="6" name="Picture 3">
            <a:extLst>
              <a:ext uri="{FF2B5EF4-FFF2-40B4-BE49-F238E27FC236}">
                <a16:creationId xmlns:a16="http://schemas.microsoft.com/office/drawing/2014/main" id="{F41C8997-D1AF-424D-B645-54AC9890432C}"/>
              </a:ext>
            </a:extLst>
          </p:cNvPr>
          <p:cNvPicPr>
            <a:picLocks noChangeAspect="1"/>
          </p:cNvPicPr>
          <p:nvPr/>
        </p:nvPicPr>
        <p:blipFill>
          <a:blip r:embed="rId4"/>
          <a:stretch>
            <a:fillRect/>
          </a:stretch>
        </p:blipFill>
        <p:spPr>
          <a:xfrm>
            <a:off x="608703" y="3520110"/>
            <a:ext cx="305697" cy="305697"/>
          </a:xfrm>
          <a:prstGeom prst="rect">
            <a:avLst/>
          </a:prstGeom>
        </p:spPr>
      </p:pic>
    </p:spTree>
    <p:extLst>
      <p:ext uri="{BB962C8B-B14F-4D97-AF65-F5344CB8AC3E}">
        <p14:creationId xmlns:p14="http://schemas.microsoft.com/office/powerpoint/2010/main" val="4105116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2"/>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資料前處理：不同變數的數值範圍調整</a:t>
            </a:r>
            <a:endParaRPr/>
          </a:p>
        </p:txBody>
      </p:sp>
      <p:sp>
        <p:nvSpPr>
          <p:cNvPr id="609" name="Google Shape;609;p62"/>
          <p:cNvSpPr txBox="1"/>
          <p:nvPr/>
        </p:nvSpPr>
        <p:spPr>
          <a:xfrm>
            <a:off x="401975" y="1081900"/>
            <a:ext cx="8386800" cy="4074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zh-TW" sz="2400" b="0" i="0" u="none" strike="noStrike" cap="none" dirty="0">
                <a:solidFill>
                  <a:srgbClr val="FF0066"/>
                </a:solidFill>
                <a:latin typeface="Calibri"/>
                <a:ea typeface="Calibri"/>
                <a:cs typeface="Calibri"/>
                <a:sym typeface="Calibri"/>
              </a:rPr>
              <a:t>建議對</a:t>
            </a:r>
            <a:r>
              <a:rPr lang="zh-TW" altLang="en-US" sz="2400" b="0" i="0" u="none" strike="noStrike" cap="none" dirty="0">
                <a:solidFill>
                  <a:srgbClr val="FF0066"/>
                </a:solidFill>
                <a:latin typeface="Calibri"/>
                <a:ea typeface="Calibri"/>
                <a:cs typeface="Calibri"/>
                <a:sym typeface="Calibri"/>
              </a:rPr>
              <a:t>特徵</a:t>
            </a:r>
            <a:r>
              <a:rPr lang="zh-TW" sz="2400" b="0" i="0" u="none" strike="noStrike" cap="none" dirty="0">
                <a:solidFill>
                  <a:srgbClr val="FF0066"/>
                </a:solidFill>
                <a:latin typeface="Calibri"/>
                <a:ea typeface="Calibri"/>
                <a:cs typeface="Calibri"/>
                <a:sym typeface="Calibri"/>
              </a:rPr>
              <a:t>(feature)做 scaling！</a:t>
            </a:r>
            <a:endParaRPr sz="2400" b="0" i="0" u="none" strike="noStrike" cap="none" dirty="0">
              <a:solidFill>
                <a:srgbClr val="FF0066"/>
              </a:solidFill>
              <a:latin typeface="Calibri"/>
              <a:ea typeface="Calibri"/>
              <a:cs typeface="Calibri"/>
              <a:sym typeface="Calibri"/>
            </a:endParaRPr>
          </a:p>
          <a:p>
            <a:pPr marL="0" marR="0" lvl="0" indent="0" algn="ctr" rtl="0">
              <a:lnSpc>
                <a:spcPct val="115000"/>
              </a:lnSpc>
              <a:spcBef>
                <a:spcPts val="1600"/>
              </a:spcBef>
              <a:spcAft>
                <a:spcPts val="0"/>
              </a:spcAft>
              <a:buClr>
                <a:srgbClr val="000000"/>
              </a:buClr>
              <a:buSzPts val="2400"/>
              <a:buFont typeface="Arial"/>
              <a:buNone/>
            </a:pPr>
            <a:r>
              <a:rPr lang="zh-TW" sz="2400" b="0" i="0" u="none" strike="noStrike" cap="none" dirty="0">
                <a:solidFill>
                  <a:schemeClr val="dk2"/>
                </a:solidFill>
                <a:latin typeface="Calibri"/>
                <a:ea typeface="Calibri"/>
                <a:cs typeface="Calibri"/>
                <a:sym typeface="Calibri"/>
              </a:rPr>
              <a:t>feature “scaling”是何意?</a:t>
            </a:r>
            <a:endParaRPr sz="2400" b="0" i="0" u="none" strike="noStrike" cap="none" dirty="0">
              <a:solidFill>
                <a:schemeClr val="dk2"/>
              </a:solidFill>
              <a:latin typeface="Calibri"/>
              <a:ea typeface="Calibri"/>
              <a:cs typeface="Calibri"/>
              <a:sym typeface="Calibri"/>
            </a:endParaRPr>
          </a:p>
          <a:p>
            <a:pPr marL="0" marR="0" lvl="0" indent="0" algn="l" rtl="0">
              <a:lnSpc>
                <a:spcPct val="115000"/>
              </a:lnSpc>
              <a:spcBef>
                <a:spcPts val="1600"/>
              </a:spcBef>
              <a:spcAft>
                <a:spcPts val="0"/>
              </a:spcAft>
              <a:buClr>
                <a:srgbClr val="000000"/>
              </a:buClr>
              <a:buSzPts val="2400"/>
              <a:buFont typeface="Arial"/>
              <a:buNone/>
            </a:pPr>
            <a:r>
              <a:rPr lang="zh-TW" sz="2400" b="0" i="0" u="none" strike="noStrike" cap="none" dirty="0">
                <a:solidFill>
                  <a:schemeClr val="dk2"/>
                </a:solidFill>
                <a:latin typeface="Calibri"/>
                <a:ea typeface="Calibri"/>
                <a:cs typeface="Calibri"/>
                <a:sym typeface="Calibri"/>
              </a:rPr>
              <a:t>例如: 有一組身高數據{</a:t>
            </a:r>
            <a:r>
              <a:rPr lang="zh-TW" sz="2400" b="0" i="1" u="none" strike="noStrike" cap="none" dirty="0">
                <a:solidFill>
                  <a:schemeClr val="dk2"/>
                </a:solidFill>
                <a:latin typeface="Calibri"/>
                <a:ea typeface="Calibri"/>
                <a:cs typeface="Calibri"/>
                <a:sym typeface="Calibri"/>
              </a:rPr>
              <a:t>x</a:t>
            </a:r>
            <a:r>
              <a:rPr lang="zh-TW" sz="2400" b="0" i="0" u="none" strike="noStrike" cap="none" dirty="0">
                <a:solidFill>
                  <a:schemeClr val="dk2"/>
                </a:solidFill>
                <a:latin typeface="Calibri"/>
                <a:ea typeface="Calibri"/>
                <a:cs typeface="Calibri"/>
                <a:sym typeface="Calibri"/>
              </a:rPr>
              <a:t>}分布在150公分至最高180公分之間</a:t>
            </a:r>
            <a:endParaRPr sz="2400" b="0" i="0" u="none" strike="noStrike" cap="none" dirty="0">
              <a:solidFill>
                <a:schemeClr val="dk2"/>
              </a:solidFill>
              <a:latin typeface="Calibri"/>
              <a:ea typeface="Calibri"/>
              <a:cs typeface="Calibri"/>
              <a:sym typeface="Calibri"/>
            </a:endParaRPr>
          </a:p>
          <a:p>
            <a:pPr marL="0" marR="0" lvl="0" indent="0" algn="ctr" rtl="0">
              <a:lnSpc>
                <a:spcPct val="115000"/>
              </a:lnSpc>
              <a:spcBef>
                <a:spcPts val="1600"/>
              </a:spcBef>
              <a:spcAft>
                <a:spcPts val="0"/>
              </a:spcAft>
              <a:buClr>
                <a:srgbClr val="000000"/>
              </a:buClr>
              <a:buSzPts val="2400"/>
              <a:buFont typeface="Arial"/>
              <a:buNone/>
            </a:pPr>
            <a:r>
              <a:rPr lang="zh-TW" sz="2400" b="0" i="0" u="none" strike="noStrike" cap="none" dirty="0">
                <a:solidFill>
                  <a:schemeClr val="dk2"/>
                </a:solidFill>
                <a:latin typeface="Calibri"/>
                <a:ea typeface="Calibri"/>
                <a:cs typeface="Calibri"/>
                <a:sym typeface="Calibri"/>
              </a:rPr>
              <a:t>150 </a:t>
            </a:r>
            <a:r>
              <a:rPr lang="zh-TW" sz="2400" b="0" i="0" u="none" strike="noStrike" cap="none" dirty="0">
                <a:solidFill>
                  <a:schemeClr val="dk2"/>
                </a:solidFill>
                <a:latin typeface="Arial"/>
                <a:ea typeface="Arial"/>
                <a:cs typeface="Arial"/>
                <a:sym typeface="Arial"/>
              </a:rPr>
              <a:t>≤</a:t>
            </a:r>
            <a:r>
              <a:rPr lang="zh-TW" sz="2400" b="0" i="0" u="none" strike="noStrike" cap="none" dirty="0">
                <a:solidFill>
                  <a:schemeClr val="dk2"/>
                </a:solidFill>
                <a:latin typeface="Calibri"/>
                <a:ea typeface="Calibri"/>
                <a:cs typeface="Calibri"/>
                <a:sym typeface="Calibri"/>
              </a:rPr>
              <a:t> </a:t>
            </a:r>
            <a:r>
              <a:rPr lang="zh-TW" sz="2400" b="0" i="1" u="none" strike="noStrike" cap="none" dirty="0">
                <a:solidFill>
                  <a:schemeClr val="dk2"/>
                </a:solidFill>
                <a:latin typeface="Calibri"/>
                <a:ea typeface="Calibri"/>
                <a:cs typeface="Calibri"/>
                <a:sym typeface="Calibri"/>
              </a:rPr>
              <a:t>x</a:t>
            </a:r>
            <a:r>
              <a:rPr lang="zh-TW" sz="2400" b="0" i="0" u="none" strike="noStrike" cap="none" dirty="0">
                <a:solidFill>
                  <a:schemeClr val="dk2"/>
                </a:solidFill>
                <a:latin typeface="Calibri"/>
                <a:ea typeface="Calibri"/>
                <a:cs typeface="Calibri"/>
                <a:sym typeface="Calibri"/>
              </a:rPr>
              <a:t> </a:t>
            </a:r>
            <a:r>
              <a:rPr lang="zh-TW" sz="2400" b="0" i="0" u="none" strike="noStrike" cap="none" dirty="0">
                <a:solidFill>
                  <a:schemeClr val="dk2"/>
                </a:solidFill>
                <a:latin typeface="Arial"/>
                <a:ea typeface="Arial"/>
                <a:cs typeface="Arial"/>
                <a:sym typeface="Arial"/>
              </a:rPr>
              <a:t>≤</a:t>
            </a:r>
            <a:r>
              <a:rPr lang="zh-TW" sz="2400" b="0" i="0" u="none" strike="noStrike" cap="none" dirty="0">
                <a:solidFill>
                  <a:schemeClr val="dk2"/>
                </a:solidFill>
                <a:latin typeface="Calibri"/>
                <a:ea typeface="Calibri"/>
                <a:cs typeface="Calibri"/>
                <a:sym typeface="Calibri"/>
              </a:rPr>
              <a:t> 180                           0 </a:t>
            </a:r>
            <a:r>
              <a:rPr lang="zh-TW" sz="2400" b="0" i="0" u="none" strike="noStrike" cap="none" dirty="0">
                <a:solidFill>
                  <a:schemeClr val="dk2"/>
                </a:solidFill>
                <a:latin typeface="Arial"/>
                <a:ea typeface="Arial"/>
                <a:cs typeface="Arial"/>
                <a:sym typeface="Arial"/>
              </a:rPr>
              <a:t>≤</a:t>
            </a:r>
            <a:r>
              <a:rPr lang="zh-TW" sz="2400" b="0" i="0" u="none" strike="noStrike" cap="none" dirty="0">
                <a:solidFill>
                  <a:schemeClr val="dk2"/>
                </a:solidFill>
                <a:latin typeface="Calibri"/>
                <a:ea typeface="Calibri"/>
                <a:cs typeface="Calibri"/>
                <a:sym typeface="Calibri"/>
              </a:rPr>
              <a:t> </a:t>
            </a:r>
            <a:r>
              <a:rPr lang="zh-TW" sz="2400" b="0" i="1" u="none" strike="noStrike" cap="none" dirty="0">
                <a:solidFill>
                  <a:schemeClr val="dk2"/>
                </a:solidFill>
                <a:latin typeface="Calibri"/>
                <a:ea typeface="Calibri"/>
                <a:cs typeface="Calibri"/>
                <a:sym typeface="Calibri"/>
              </a:rPr>
              <a:t>x</a:t>
            </a:r>
            <a:r>
              <a:rPr lang="zh-TW" sz="2400" b="0" i="0" u="none" strike="noStrike" cap="none" baseline="-25000" dirty="0">
                <a:solidFill>
                  <a:schemeClr val="dk2"/>
                </a:solidFill>
                <a:latin typeface="Calibri"/>
                <a:ea typeface="Calibri"/>
                <a:cs typeface="Calibri"/>
                <a:sym typeface="Calibri"/>
              </a:rPr>
              <a:t>norm</a:t>
            </a:r>
            <a:r>
              <a:rPr lang="zh-TW" sz="2400" b="0" i="0" u="none" strike="noStrike" cap="none" dirty="0">
                <a:solidFill>
                  <a:schemeClr val="dk2"/>
                </a:solidFill>
                <a:latin typeface="Calibri"/>
                <a:ea typeface="Calibri"/>
                <a:cs typeface="Calibri"/>
                <a:sym typeface="Calibri"/>
              </a:rPr>
              <a:t> </a:t>
            </a:r>
            <a:r>
              <a:rPr lang="zh-TW" sz="2400" b="0" i="0" u="none" strike="noStrike" cap="none" dirty="0">
                <a:solidFill>
                  <a:schemeClr val="dk2"/>
                </a:solidFill>
                <a:latin typeface="Arial"/>
                <a:ea typeface="Arial"/>
                <a:cs typeface="Arial"/>
                <a:sym typeface="Arial"/>
              </a:rPr>
              <a:t>≤</a:t>
            </a:r>
            <a:r>
              <a:rPr lang="zh-TW" sz="2400" b="0" i="0" u="none" strike="noStrike" cap="none" dirty="0">
                <a:solidFill>
                  <a:schemeClr val="dk2"/>
                </a:solidFill>
                <a:latin typeface="Calibri"/>
                <a:ea typeface="Calibri"/>
                <a:cs typeface="Calibri"/>
                <a:sym typeface="Calibri"/>
              </a:rPr>
              <a:t> 1</a:t>
            </a:r>
            <a:endParaRPr sz="2400" b="0" i="0" u="none" strike="noStrike" cap="none" dirty="0">
              <a:solidFill>
                <a:schemeClr val="dk2"/>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zh-TW" sz="2400" b="0" i="0" u="none" strike="noStrike" cap="none" dirty="0">
                <a:solidFill>
                  <a:schemeClr val="dk2"/>
                </a:solidFill>
                <a:latin typeface="Calibri"/>
                <a:ea typeface="Calibri"/>
                <a:cs typeface="Calibri"/>
                <a:sym typeface="Calibri"/>
              </a:rPr>
              <a:t>   </a:t>
            </a:r>
            <a:r>
              <a:rPr lang="zh-TW" sz="2400" b="0" i="0" u="none" strike="noStrike" cap="none" dirty="0">
                <a:solidFill>
                  <a:srgbClr val="0000FF"/>
                </a:solidFill>
                <a:latin typeface="Calibri"/>
                <a:ea typeface="Calibri"/>
                <a:cs typeface="Calibri"/>
                <a:sym typeface="Calibri"/>
              </a:rPr>
              <a:t>“rescale” {</a:t>
            </a:r>
            <a:r>
              <a:rPr lang="zh-TW" sz="2400" b="0" i="1" u="none" strike="noStrike" cap="none" dirty="0">
                <a:solidFill>
                  <a:srgbClr val="0000FF"/>
                </a:solidFill>
                <a:latin typeface="Calibri"/>
                <a:ea typeface="Calibri"/>
                <a:cs typeface="Calibri"/>
                <a:sym typeface="Calibri"/>
              </a:rPr>
              <a:t>x</a:t>
            </a:r>
            <a:r>
              <a:rPr lang="zh-TW" sz="2400" b="0" i="0" u="none" strike="noStrike" cap="none" dirty="0">
                <a:solidFill>
                  <a:srgbClr val="0000FF"/>
                </a:solidFill>
                <a:latin typeface="Calibri"/>
                <a:ea typeface="Calibri"/>
                <a:cs typeface="Calibri"/>
                <a:sym typeface="Calibri"/>
              </a:rPr>
              <a:t>} to range 0-1</a:t>
            </a:r>
            <a:r>
              <a:rPr lang="zh-TW" sz="2400" b="0" i="0" u="none" strike="noStrike" cap="none" dirty="0">
                <a:solidFill>
                  <a:schemeClr val="dk2"/>
                </a:solidFill>
                <a:latin typeface="Calibri"/>
                <a:ea typeface="Calibri"/>
                <a:cs typeface="Calibri"/>
                <a:sym typeface="Calibri"/>
              </a:rPr>
              <a:t> </a:t>
            </a:r>
            <a:endParaRPr sz="2400" b="0" i="0" u="none" strike="noStrike" cap="none" dirty="0">
              <a:solidFill>
                <a:schemeClr val="dk2"/>
              </a:solidFill>
              <a:latin typeface="Calibri"/>
              <a:ea typeface="Calibri"/>
              <a:cs typeface="Calibri"/>
              <a:sym typeface="Calibri"/>
            </a:endParaRPr>
          </a:p>
          <a:p>
            <a:pPr marL="0" marR="0" lvl="0" indent="0" algn="l" rtl="0">
              <a:lnSpc>
                <a:spcPct val="115000"/>
              </a:lnSpc>
              <a:spcBef>
                <a:spcPts val="1600"/>
              </a:spcBef>
              <a:spcAft>
                <a:spcPts val="1600"/>
              </a:spcAft>
              <a:buClr>
                <a:schemeClr val="dk1"/>
              </a:buClr>
              <a:buSzPts val="1100"/>
              <a:buFont typeface="Arial"/>
              <a:buNone/>
            </a:pPr>
            <a:r>
              <a:rPr lang="zh-TW" sz="2400" b="0" i="0" u="none" strike="noStrike" cap="none" dirty="0">
                <a:solidFill>
                  <a:schemeClr val="dk2"/>
                </a:solidFill>
                <a:latin typeface="Calibri"/>
                <a:ea typeface="Calibri"/>
                <a:cs typeface="Calibri"/>
                <a:sym typeface="Calibri"/>
              </a:rPr>
              <a:t>                       公式：</a:t>
            </a:r>
            <a:endParaRPr sz="2400" b="0" i="0" u="none" strike="noStrike" cap="none" dirty="0">
              <a:solidFill>
                <a:schemeClr val="dk2"/>
              </a:solidFill>
              <a:latin typeface="Calibri"/>
              <a:ea typeface="Calibri"/>
              <a:cs typeface="Calibri"/>
              <a:sym typeface="Calibri"/>
            </a:endParaRPr>
          </a:p>
        </p:txBody>
      </p:sp>
      <p:cxnSp>
        <p:nvCxnSpPr>
          <p:cNvPr id="610" name="Google Shape;610;p62"/>
          <p:cNvCxnSpPr/>
          <p:nvPr/>
        </p:nvCxnSpPr>
        <p:spPr>
          <a:xfrm>
            <a:off x="3844925" y="3247100"/>
            <a:ext cx="1611300" cy="2100"/>
          </a:xfrm>
          <a:prstGeom prst="straightConnector1">
            <a:avLst/>
          </a:prstGeom>
          <a:noFill/>
          <a:ln w="28575" cap="flat" cmpd="sng">
            <a:solidFill>
              <a:srgbClr val="0000FF"/>
            </a:solidFill>
            <a:prstDash val="solid"/>
            <a:round/>
            <a:headEnd type="none" w="sm" len="sm"/>
            <a:tailEnd type="triangle" w="med" len="med"/>
          </a:ln>
        </p:spPr>
      </p:cxnSp>
      <p:pic>
        <p:nvPicPr>
          <p:cNvPr id="611" name="Google Shape;611;p62"/>
          <p:cNvPicPr preferRelativeResize="0"/>
          <p:nvPr/>
        </p:nvPicPr>
        <p:blipFill rotWithShape="1">
          <a:blip r:embed="rId3">
            <a:alphaModFix/>
          </a:blip>
          <a:srcRect/>
          <a:stretch/>
        </p:blipFill>
        <p:spPr>
          <a:xfrm>
            <a:off x="3026038" y="3915013"/>
            <a:ext cx="3362325" cy="962025"/>
          </a:xfrm>
          <a:prstGeom prst="rect">
            <a:avLst/>
          </a:prstGeom>
          <a:noFill/>
          <a:ln>
            <a:noFill/>
          </a:ln>
        </p:spPr>
      </p:pic>
      <p:sp>
        <p:nvSpPr>
          <p:cNvPr id="612" name="Google Shape;612;p62"/>
          <p:cNvSpPr txBox="1"/>
          <p:nvPr/>
        </p:nvSpPr>
        <p:spPr>
          <a:xfrm>
            <a:off x="6849975" y="4627725"/>
            <a:ext cx="21834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400"/>
              <a:buFont typeface="Arial"/>
              <a:buNone/>
            </a:pPr>
            <a:r>
              <a:rPr lang="zh-TW" sz="1400" b="0" i="0" u="sng" strike="noStrike" cap="none">
                <a:solidFill>
                  <a:schemeClr val="hlink"/>
                </a:solidFill>
                <a:latin typeface="Arial"/>
                <a:ea typeface="Arial"/>
                <a:cs typeface="Arial"/>
                <a:sym typeface="Arial"/>
                <a:hlinkClick r:id="rId4"/>
              </a:rPr>
              <a:t>ex01_data-rescale.ipynb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64"/>
          <p:cNvSpPr txBox="1">
            <a:spLocks noGrp="1"/>
          </p:cNvSpPr>
          <p:nvPr>
            <p:ph type="body" idx="1"/>
          </p:nvPr>
        </p:nvSpPr>
        <p:spPr>
          <a:xfrm>
            <a:off x="301975" y="679026"/>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dirty="0">
                <a:solidFill>
                  <a:srgbClr val="FF0066"/>
                </a:solidFill>
              </a:rPr>
              <a:t>Why do feature scaling?</a:t>
            </a:r>
            <a:endParaRPr sz="2400" dirty="0">
              <a:solidFill>
                <a:srgbClr val="FF0066"/>
              </a:solidFill>
            </a:endParaRPr>
          </a:p>
          <a:p>
            <a:pPr marL="0" lvl="0" indent="0" algn="l" rtl="0">
              <a:lnSpc>
                <a:spcPct val="115000"/>
              </a:lnSpc>
              <a:spcBef>
                <a:spcPts val="1600"/>
              </a:spcBef>
              <a:spcAft>
                <a:spcPts val="1600"/>
              </a:spcAft>
              <a:buSzPts val="1800"/>
              <a:buNone/>
            </a:pPr>
            <a:endParaRPr dirty="0"/>
          </a:p>
        </p:txBody>
      </p:sp>
      <p:sp>
        <p:nvSpPr>
          <p:cNvPr id="648" name="Google Shape;648;p64"/>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減少個別特徵對權重更新的影響</a:t>
            </a:r>
            <a:endParaRPr dirty="0"/>
          </a:p>
        </p:txBody>
      </p:sp>
      <p:grpSp>
        <p:nvGrpSpPr>
          <p:cNvPr id="649" name="Google Shape;649;p64"/>
          <p:cNvGrpSpPr/>
          <p:nvPr/>
        </p:nvGrpSpPr>
        <p:grpSpPr>
          <a:xfrm>
            <a:off x="1834420" y="1399971"/>
            <a:ext cx="1987907" cy="1377777"/>
            <a:chOff x="1682548" y="2204864"/>
            <a:chExt cx="2285476" cy="1584016"/>
          </a:xfrm>
        </p:grpSpPr>
        <p:sp>
          <p:nvSpPr>
            <p:cNvPr id="650" name="Google Shape;650;p64"/>
            <p:cNvSpPr/>
            <p:nvPr/>
          </p:nvSpPr>
          <p:spPr>
            <a:xfrm>
              <a:off x="1691680" y="2348880"/>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51" name="Google Shape;651;p64"/>
            <p:cNvGrpSpPr/>
            <p:nvPr/>
          </p:nvGrpSpPr>
          <p:grpSpPr>
            <a:xfrm>
              <a:off x="3447824" y="2348880"/>
              <a:ext cx="520200" cy="573900"/>
              <a:chOff x="4461399" y="3429000"/>
              <a:chExt cx="520200" cy="573900"/>
            </a:xfrm>
          </p:grpSpPr>
          <p:sp>
            <p:nvSpPr>
              <p:cNvPr id="652" name="Google Shape;652;p64"/>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3" name="Google Shape;653;p64"/>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654" name="Google Shape;654;p64"/>
            <p:cNvCxnSpPr>
              <a:stCxn id="655" idx="3"/>
              <a:endCxn id="653" idx="2"/>
            </p:cNvCxnSpPr>
            <p:nvPr/>
          </p:nvCxnSpPr>
          <p:spPr>
            <a:xfrm rot="10800000" flipH="1">
              <a:off x="2195680" y="2636016"/>
              <a:ext cx="1293600" cy="824400"/>
            </a:xfrm>
            <a:prstGeom prst="straightConnector1">
              <a:avLst/>
            </a:prstGeom>
            <a:noFill/>
            <a:ln w="19050" cap="flat" cmpd="sng">
              <a:solidFill>
                <a:srgbClr val="000000"/>
              </a:solidFill>
              <a:prstDash val="solid"/>
              <a:round/>
              <a:headEnd type="none" w="sm" len="sm"/>
              <a:tailEnd type="triangle" w="med" len="med"/>
            </a:ln>
          </p:spPr>
        </p:cxnSp>
        <p:cxnSp>
          <p:nvCxnSpPr>
            <p:cNvPr id="656" name="Google Shape;656;p64"/>
            <p:cNvCxnSpPr>
              <a:stCxn id="657" idx="3"/>
              <a:endCxn id="653" idx="2"/>
            </p:cNvCxnSpPr>
            <p:nvPr/>
          </p:nvCxnSpPr>
          <p:spPr>
            <a:xfrm>
              <a:off x="2190148" y="2626184"/>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657" name="Google Shape;657;p64"/>
            <p:cNvSpPr txBox="1"/>
            <p:nvPr/>
          </p:nvSpPr>
          <p:spPr>
            <a:xfrm>
              <a:off x="1682548" y="242383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655" name="Google Shape;655;p64"/>
            <p:cNvSpPr txBox="1"/>
            <p:nvPr/>
          </p:nvSpPr>
          <p:spPr>
            <a:xfrm>
              <a:off x="1691680" y="3258066"/>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658" name="Google Shape;658;p64"/>
            <p:cNvSpPr txBox="1"/>
            <p:nvPr/>
          </p:nvSpPr>
          <p:spPr>
            <a:xfrm>
              <a:off x="2555776" y="220486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59" name="Google Shape;659;p64"/>
            <p:cNvSpPr txBox="1"/>
            <p:nvPr/>
          </p:nvSpPr>
          <p:spPr>
            <a:xfrm>
              <a:off x="2555776" y="3068960"/>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sp>
        <p:nvSpPr>
          <p:cNvPr id="660" name="Google Shape;660;p64"/>
          <p:cNvSpPr txBox="1"/>
          <p:nvPr/>
        </p:nvSpPr>
        <p:spPr>
          <a:xfrm>
            <a:off x="821523" y="1619005"/>
            <a:ext cx="933600" cy="3519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1,2,…</a:t>
            </a:r>
            <a:endParaRPr sz="1600" b="0" i="0" u="none" strike="noStrike" cap="none" baseline="-25000">
              <a:solidFill>
                <a:srgbClr val="000000"/>
              </a:solidFill>
              <a:latin typeface="Consolas"/>
              <a:ea typeface="Consolas"/>
              <a:cs typeface="Consolas"/>
              <a:sym typeface="Consolas"/>
            </a:endParaRPr>
          </a:p>
        </p:txBody>
      </p:sp>
      <p:sp>
        <p:nvSpPr>
          <p:cNvPr id="661" name="Google Shape;661;p64"/>
          <p:cNvSpPr txBox="1"/>
          <p:nvPr/>
        </p:nvSpPr>
        <p:spPr>
          <a:xfrm>
            <a:off x="236648" y="2344890"/>
            <a:ext cx="1557600" cy="3519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1000,2000,…</a:t>
            </a:r>
            <a:endParaRPr sz="1600" b="0" i="0" u="none" strike="noStrike" cap="none" baseline="-25000">
              <a:solidFill>
                <a:srgbClr val="000000"/>
              </a:solidFill>
              <a:latin typeface="Consolas"/>
              <a:ea typeface="Consolas"/>
              <a:cs typeface="Consolas"/>
              <a:sym typeface="Consolas"/>
            </a:endParaRPr>
          </a:p>
        </p:txBody>
      </p:sp>
      <p:sp>
        <p:nvSpPr>
          <p:cNvPr id="662" name="Google Shape;662;p64"/>
          <p:cNvSpPr txBox="1"/>
          <p:nvPr/>
        </p:nvSpPr>
        <p:spPr>
          <a:xfrm>
            <a:off x="494874" y="2778131"/>
            <a:ext cx="4196400" cy="501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r>
              <a:rPr lang="zh-TW" sz="1600" b="0" i="0" u="none" strike="noStrike" cap="none">
                <a:solidFill>
                  <a:srgbClr val="000000"/>
                </a:solidFill>
                <a:latin typeface="Consolas"/>
                <a:ea typeface="Consolas"/>
                <a:cs typeface="Consolas"/>
                <a:sym typeface="Consolas"/>
              </a:rPr>
              <a:t> 的修正(ΔW)對於 loss 的影響比較大</a:t>
            </a:r>
            <a:endParaRPr sz="1600" b="0" i="0" u="none" strike="noStrike" cap="none" baseline="-25000">
              <a:solidFill>
                <a:srgbClr val="000000"/>
              </a:solidFill>
              <a:latin typeface="Consolas"/>
              <a:ea typeface="Consolas"/>
              <a:cs typeface="Consolas"/>
              <a:sym typeface="Consolas"/>
            </a:endParaRPr>
          </a:p>
        </p:txBody>
      </p:sp>
      <p:sp>
        <p:nvSpPr>
          <p:cNvPr id="663" name="Google Shape;663;p64"/>
          <p:cNvSpPr txBox="1"/>
          <p:nvPr/>
        </p:nvSpPr>
        <p:spPr>
          <a:xfrm>
            <a:off x="4010398" y="1600628"/>
            <a:ext cx="441600" cy="3519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endParaRPr sz="2000" b="0" i="0" u="none" strike="noStrike" cap="none">
              <a:solidFill>
                <a:srgbClr val="000000"/>
              </a:solidFill>
              <a:latin typeface="Consolas"/>
              <a:ea typeface="Consolas"/>
              <a:cs typeface="Consolas"/>
              <a:sym typeface="Consolas"/>
            </a:endParaRPr>
          </a:p>
        </p:txBody>
      </p:sp>
      <p:cxnSp>
        <p:nvCxnSpPr>
          <p:cNvPr id="664" name="Google Shape;664;p64"/>
          <p:cNvCxnSpPr>
            <a:stCxn id="652" idx="3"/>
            <a:endCxn id="663" idx="1"/>
          </p:cNvCxnSpPr>
          <p:nvPr/>
        </p:nvCxnSpPr>
        <p:spPr>
          <a:xfrm>
            <a:off x="3822327" y="1774825"/>
            <a:ext cx="188100" cy="1800"/>
          </a:xfrm>
          <a:prstGeom prst="straightConnector1">
            <a:avLst/>
          </a:prstGeom>
          <a:noFill/>
          <a:ln w="19050" cap="flat" cmpd="sng">
            <a:solidFill>
              <a:srgbClr val="000000"/>
            </a:solidFill>
            <a:prstDash val="solid"/>
            <a:round/>
            <a:headEnd type="none" w="sm" len="sm"/>
            <a:tailEnd type="triangle" w="med" len="med"/>
          </a:ln>
        </p:spPr>
      </p:cxnSp>
      <p:grpSp>
        <p:nvGrpSpPr>
          <p:cNvPr id="665" name="Google Shape;665;p64"/>
          <p:cNvGrpSpPr/>
          <p:nvPr/>
        </p:nvGrpSpPr>
        <p:grpSpPr>
          <a:xfrm>
            <a:off x="4757325" y="1479472"/>
            <a:ext cx="3473850" cy="1377777"/>
            <a:chOff x="5040950" y="1479472"/>
            <a:chExt cx="3473850" cy="1377777"/>
          </a:xfrm>
        </p:grpSpPr>
        <p:grpSp>
          <p:nvGrpSpPr>
            <p:cNvPr id="666" name="Google Shape;666;p64"/>
            <p:cNvGrpSpPr/>
            <p:nvPr/>
          </p:nvGrpSpPr>
          <p:grpSpPr>
            <a:xfrm>
              <a:off x="5897223" y="1479472"/>
              <a:ext cx="1987907" cy="1377777"/>
              <a:chOff x="1682548" y="2204864"/>
              <a:chExt cx="2285476" cy="1584016"/>
            </a:xfrm>
          </p:grpSpPr>
          <p:sp>
            <p:nvSpPr>
              <p:cNvPr id="667" name="Google Shape;667;p64"/>
              <p:cNvSpPr/>
              <p:nvPr/>
            </p:nvSpPr>
            <p:spPr>
              <a:xfrm>
                <a:off x="1691680" y="2348880"/>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68" name="Google Shape;668;p64"/>
              <p:cNvGrpSpPr/>
              <p:nvPr/>
            </p:nvGrpSpPr>
            <p:grpSpPr>
              <a:xfrm>
                <a:off x="3447824" y="2348880"/>
                <a:ext cx="520200" cy="573900"/>
                <a:chOff x="4461399" y="3429000"/>
                <a:chExt cx="520200" cy="573900"/>
              </a:xfrm>
            </p:grpSpPr>
            <p:sp>
              <p:nvSpPr>
                <p:cNvPr id="669" name="Google Shape;669;p64"/>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70" name="Google Shape;670;p64"/>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671" name="Google Shape;671;p64"/>
              <p:cNvCxnSpPr>
                <a:stCxn id="672" idx="3"/>
                <a:endCxn id="670" idx="2"/>
              </p:cNvCxnSpPr>
              <p:nvPr/>
            </p:nvCxnSpPr>
            <p:spPr>
              <a:xfrm rot="10800000" flipH="1">
                <a:off x="2195680" y="2636016"/>
                <a:ext cx="1293600" cy="824400"/>
              </a:xfrm>
              <a:prstGeom prst="straightConnector1">
                <a:avLst/>
              </a:prstGeom>
              <a:noFill/>
              <a:ln w="19050" cap="flat" cmpd="sng">
                <a:solidFill>
                  <a:srgbClr val="000000"/>
                </a:solidFill>
                <a:prstDash val="solid"/>
                <a:round/>
                <a:headEnd type="none" w="sm" len="sm"/>
                <a:tailEnd type="triangle" w="med" len="med"/>
              </a:ln>
            </p:spPr>
          </p:cxnSp>
          <p:cxnSp>
            <p:nvCxnSpPr>
              <p:cNvPr id="673" name="Google Shape;673;p64"/>
              <p:cNvCxnSpPr>
                <a:stCxn id="674" idx="3"/>
                <a:endCxn id="670" idx="2"/>
              </p:cNvCxnSpPr>
              <p:nvPr/>
            </p:nvCxnSpPr>
            <p:spPr>
              <a:xfrm>
                <a:off x="2190148" y="2626184"/>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674" name="Google Shape;674;p64"/>
              <p:cNvSpPr txBox="1"/>
              <p:nvPr/>
            </p:nvSpPr>
            <p:spPr>
              <a:xfrm>
                <a:off x="1682548" y="242383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672" name="Google Shape;672;p64"/>
              <p:cNvSpPr txBox="1"/>
              <p:nvPr/>
            </p:nvSpPr>
            <p:spPr>
              <a:xfrm>
                <a:off x="1691680" y="3258066"/>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675" name="Google Shape;675;p64"/>
              <p:cNvSpPr txBox="1"/>
              <p:nvPr/>
            </p:nvSpPr>
            <p:spPr>
              <a:xfrm>
                <a:off x="2555776" y="220486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76" name="Google Shape;676;p64"/>
              <p:cNvSpPr txBox="1"/>
              <p:nvPr/>
            </p:nvSpPr>
            <p:spPr>
              <a:xfrm>
                <a:off x="2555776" y="3068960"/>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sp>
          <p:nvSpPr>
            <p:cNvPr id="677" name="Google Shape;677;p64"/>
            <p:cNvSpPr txBox="1"/>
            <p:nvPr/>
          </p:nvSpPr>
          <p:spPr>
            <a:xfrm>
              <a:off x="5052938" y="1669975"/>
              <a:ext cx="844200" cy="351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1,2,…</a:t>
              </a:r>
              <a:endParaRPr sz="1600" b="0" i="0" u="none" strike="noStrike" cap="none" baseline="-25000">
                <a:solidFill>
                  <a:srgbClr val="000000"/>
                </a:solidFill>
                <a:latin typeface="Consolas"/>
                <a:ea typeface="Consolas"/>
                <a:cs typeface="Consolas"/>
                <a:sym typeface="Consolas"/>
              </a:endParaRPr>
            </a:p>
          </p:txBody>
        </p:sp>
        <p:sp>
          <p:nvSpPr>
            <p:cNvPr id="678" name="Google Shape;678;p64"/>
            <p:cNvSpPr txBox="1"/>
            <p:nvPr/>
          </p:nvSpPr>
          <p:spPr>
            <a:xfrm>
              <a:off x="5040950" y="2426225"/>
              <a:ext cx="868200" cy="351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1,2,…</a:t>
              </a:r>
              <a:endParaRPr sz="1600" b="0" i="0" u="none" strike="noStrike" cap="none" baseline="-25000">
                <a:solidFill>
                  <a:srgbClr val="000000"/>
                </a:solidFill>
                <a:latin typeface="Consolas"/>
                <a:ea typeface="Consolas"/>
                <a:cs typeface="Consolas"/>
                <a:sym typeface="Consolas"/>
              </a:endParaRPr>
            </a:p>
          </p:txBody>
        </p:sp>
        <p:sp>
          <p:nvSpPr>
            <p:cNvPr id="679" name="Google Shape;679;p64"/>
            <p:cNvSpPr txBox="1"/>
            <p:nvPr/>
          </p:nvSpPr>
          <p:spPr>
            <a:xfrm>
              <a:off x="8073200" y="1680129"/>
              <a:ext cx="441600" cy="3519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endParaRPr sz="2000" b="0" i="0" u="none" strike="noStrike" cap="none">
                <a:solidFill>
                  <a:srgbClr val="000000"/>
                </a:solidFill>
                <a:latin typeface="Consolas"/>
                <a:ea typeface="Consolas"/>
                <a:cs typeface="Consolas"/>
                <a:sym typeface="Consolas"/>
              </a:endParaRPr>
            </a:p>
          </p:txBody>
        </p:sp>
        <p:cxnSp>
          <p:nvCxnSpPr>
            <p:cNvPr id="680" name="Google Shape;680;p64"/>
            <p:cNvCxnSpPr>
              <a:stCxn id="669" idx="3"/>
              <a:endCxn id="679" idx="1"/>
            </p:cNvCxnSpPr>
            <p:nvPr/>
          </p:nvCxnSpPr>
          <p:spPr>
            <a:xfrm>
              <a:off x="7885130" y="1854326"/>
              <a:ext cx="188100" cy="1800"/>
            </a:xfrm>
            <a:prstGeom prst="straightConnector1">
              <a:avLst/>
            </a:prstGeom>
            <a:noFill/>
            <a:ln w="19050" cap="flat" cmpd="sng">
              <a:solidFill>
                <a:srgbClr val="000000"/>
              </a:solidFill>
              <a:prstDash val="solid"/>
              <a:round/>
              <a:headEnd type="none" w="sm" len="sm"/>
              <a:tailEnd type="triangle" w="med" len="med"/>
            </a:ln>
          </p:spPr>
        </p:cxnSp>
      </p:grpSp>
      <p:cxnSp>
        <p:nvCxnSpPr>
          <p:cNvPr id="681" name="Google Shape;681;p64"/>
          <p:cNvCxnSpPr/>
          <p:nvPr/>
        </p:nvCxnSpPr>
        <p:spPr>
          <a:xfrm>
            <a:off x="1011808" y="4760881"/>
            <a:ext cx="2331600" cy="0"/>
          </a:xfrm>
          <a:prstGeom prst="straightConnector1">
            <a:avLst/>
          </a:prstGeom>
          <a:noFill/>
          <a:ln w="19050" cap="flat" cmpd="sng">
            <a:solidFill>
              <a:srgbClr val="000000"/>
            </a:solidFill>
            <a:prstDash val="solid"/>
            <a:round/>
            <a:headEnd type="none" w="sm" len="sm"/>
            <a:tailEnd type="triangle" w="med" len="med"/>
          </a:ln>
        </p:spPr>
      </p:cxnSp>
      <p:sp>
        <p:nvSpPr>
          <p:cNvPr id="682" name="Google Shape;682;p64"/>
          <p:cNvSpPr txBox="1"/>
          <p:nvPr/>
        </p:nvSpPr>
        <p:spPr>
          <a:xfrm>
            <a:off x="3343400" y="4657275"/>
            <a:ext cx="378900" cy="250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83" name="Google Shape;683;p64"/>
          <p:cNvSpPr txBox="1"/>
          <p:nvPr/>
        </p:nvSpPr>
        <p:spPr>
          <a:xfrm>
            <a:off x="712100" y="3365650"/>
            <a:ext cx="378900" cy="2505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nvGrpSpPr>
          <p:cNvPr id="684" name="Google Shape;684;p64"/>
          <p:cNvGrpSpPr/>
          <p:nvPr/>
        </p:nvGrpSpPr>
        <p:grpSpPr>
          <a:xfrm>
            <a:off x="1281172" y="3680712"/>
            <a:ext cx="1892293" cy="961821"/>
            <a:chOff x="1503305" y="3540186"/>
            <a:chExt cx="1281000" cy="1102500"/>
          </a:xfrm>
        </p:grpSpPr>
        <p:sp>
          <p:nvSpPr>
            <p:cNvPr id="685" name="Google Shape;685;p64"/>
            <p:cNvSpPr/>
            <p:nvPr/>
          </p:nvSpPr>
          <p:spPr>
            <a:xfrm>
              <a:off x="1503305" y="3540186"/>
              <a:ext cx="1281000" cy="11025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6" name="Google Shape;686;p64"/>
            <p:cNvSpPr/>
            <p:nvPr/>
          </p:nvSpPr>
          <p:spPr>
            <a:xfrm>
              <a:off x="1611454" y="3654341"/>
              <a:ext cx="1064700" cy="8739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7" name="Google Shape;687;p64"/>
            <p:cNvSpPr/>
            <p:nvPr/>
          </p:nvSpPr>
          <p:spPr>
            <a:xfrm>
              <a:off x="1742036" y="3738625"/>
              <a:ext cx="803700" cy="7056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8" name="Google Shape;688;p64"/>
            <p:cNvSpPr/>
            <p:nvPr/>
          </p:nvSpPr>
          <p:spPr>
            <a:xfrm>
              <a:off x="1866985" y="3854252"/>
              <a:ext cx="553800" cy="4743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689" name="Google Shape;689;p64"/>
          <p:cNvCxnSpPr/>
          <p:nvPr/>
        </p:nvCxnSpPr>
        <p:spPr>
          <a:xfrm>
            <a:off x="5142908" y="4773806"/>
            <a:ext cx="2331600" cy="0"/>
          </a:xfrm>
          <a:prstGeom prst="straightConnector1">
            <a:avLst/>
          </a:prstGeom>
          <a:noFill/>
          <a:ln w="19050" cap="flat" cmpd="sng">
            <a:solidFill>
              <a:srgbClr val="000000"/>
            </a:solidFill>
            <a:prstDash val="solid"/>
            <a:round/>
            <a:headEnd type="none" w="sm" len="sm"/>
            <a:tailEnd type="triangle" w="med" len="med"/>
          </a:ln>
        </p:spPr>
      </p:cxnSp>
      <p:sp>
        <p:nvSpPr>
          <p:cNvPr id="690" name="Google Shape;690;p64"/>
          <p:cNvSpPr txBox="1"/>
          <p:nvPr/>
        </p:nvSpPr>
        <p:spPr>
          <a:xfrm>
            <a:off x="7474500" y="4670200"/>
            <a:ext cx="378900" cy="250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91" name="Google Shape;691;p64"/>
          <p:cNvSpPr txBox="1"/>
          <p:nvPr/>
        </p:nvSpPr>
        <p:spPr>
          <a:xfrm>
            <a:off x="4843200" y="3378575"/>
            <a:ext cx="378900" cy="2505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nvGrpSpPr>
          <p:cNvPr id="692" name="Google Shape;692;p64"/>
          <p:cNvGrpSpPr/>
          <p:nvPr/>
        </p:nvGrpSpPr>
        <p:grpSpPr>
          <a:xfrm>
            <a:off x="5634405" y="3553111"/>
            <a:ext cx="1281000" cy="1102500"/>
            <a:chOff x="1503305" y="3540186"/>
            <a:chExt cx="1281000" cy="1102500"/>
          </a:xfrm>
        </p:grpSpPr>
        <p:sp>
          <p:nvSpPr>
            <p:cNvPr id="693" name="Google Shape;693;p64"/>
            <p:cNvSpPr/>
            <p:nvPr/>
          </p:nvSpPr>
          <p:spPr>
            <a:xfrm>
              <a:off x="1503305" y="3540186"/>
              <a:ext cx="1281000" cy="11025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4" name="Google Shape;694;p64"/>
            <p:cNvSpPr/>
            <p:nvPr/>
          </p:nvSpPr>
          <p:spPr>
            <a:xfrm>
              <a:off x="1611454" y="3654341"/>
              <a:ext cx="1064700" cy="8739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5" name="Google Shape;695;p64"/>
            <p:cNvSpPr/>
            <p:nvPr/>
          </p:nvSpPr>
          <p:spPr>
            <a:xfrm>
              <a:off x="1742036" y="3738625"/>
              <a:ext cx="803700" cy="7056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6" name="Google Shape;696;p64"/>
            <p:cNvSpPr/>
            <p:nvPr/>
          </p:nvSpPr>
          <p:spPr>
            <a:xfrm>
              <a:off x="1866985" y="3854252"/>
              <a:ext cx="553800" cy="4743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697" name="Google Shape;697;p64"/>
          <p:cNvSpPr txBox="1"/>
          <p:nvPr/>
        </p:nvSpPr>
        <p:spPr>
          <a:xfrm>
            <a:off x="2996150" y="3418250"/>
            <a:ext cx="1358100" cy="28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92D050"/>
                </a:solidFill>
                <a:latin typeface="Calibri"/>
                <a:ea typeface="Calibri"/>
                <a:cs typeface="Calibri"/>
                <a:sym typeface="Calibri"/>
              </a:rPr>
              <a:t>Loss 等高線</a:t>
            </a:r>
            <a:endParaRPr sz="1400" b="0" i="0" u="none" strike="noStrike" cap="none">
              <a:solidFill>
                <a:srgbClr val="000000"/>
              </a:solidFill>
              <a:latin typeface="Calibri"/>
              <a:ea typeface="Calibri"/>
              <a:cs typeface="Calibri"/>
              <a:sym typeface="Calibri"/>
            </a:endParaRPr>
          </a:p>
        </p:txBody>
      </p:sp>
      <p:sp>
        <p:nvSpPr>
          <p:cNvPr id="698" name="Google Shape;698;p64"/>
          <p:cNvSpPr txBox="1"/>
          <p:nvPr/>
        </p:nvSpPr>
        <p:spPr>
          <a:xfrm>
            <a:off x="7002500" y="3423000"/>
            <a:ext cx="1413000" cy="288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92D050"/>
                </a:solidFill>
                <a:latin typeface="Calibri"/>
                <a:ea typeface="Calibri"/>
                <a:cs typeface="Calibri"/>
                <a:sym typeface="Calibri"/>
              </a:rPr>
              <a:t>Loss 等高線</a:t>
            </a:r>
            <a:endParaRPr sz="1400" b="0" i="0" u="none" strike="noStrike" cap="none">
              <a:solidFill>
                <a:srgbClr val="000000"/>
              </a:solidFill>
              <a:latin typeface="Calibri"/>
              <a:ea typeface="Calibri"/>
              <a:cs typeface="Calibri"/>
              <a:sym typeface="Calibri"/>
            </a:endParaRPr>
          </a:p>
        </p:txBody>
      </p:sp>
      <p:grpSp>
        <p:nvGrpSpPr>
          <p:cNvPr id="699" name="Google Shape;699;p64"/>
          <p:cNvGrpSpPr/>
          <p:nvPr/>
        </p:nvGrpSpPr>
        <p:grpSpPr>
          <a:xfrm>
            <a:off x="6289915" y="4077531"/>
            <a:ext cx="608108" cy="581113"/>
            <a:chOff x="2957796" y="4941912"/>
            <a:chExt cx="625368" cy="685922"/>
          </a:xfrm>
        </p:grpSpPr>
        <p:cxnSp>
          <p:nvCxnSpPr>
            <p:cNvPr id="700" name="Google Shape;700;p64"/>
            <p:cNvCxnSpPr/>
            <p:nvPr/>
          </p:nvCxnSpPr>
          <p:spPr>
            <a:xfrm rot="10800000">
              <a:off x="3330264" y="5375834"/>
              <a:ext cx="252900" cy="252000"/>
            </a:xfrm>
            <a:prstGeom prst="straightConnector1">
              <a:avLst/>
            </a:prstGeom>
            <a:noFill/>
            <a:ln w="19050" cap="flat" cmpd="sng">
              <a:solidFill>
                <a:srgbClr val="FF9900"/>
              </a:solidFill>
              <a:prstDash val="solid"/>
              <a:round/>
              <a:headEnd type="none" w="sm" len="sm"/>
              <a:tailEnd type="stealth" w="med" len="med"/>
            </a:ln>
          </p:spPr>
        </p:cxnSp>
        <p:cxnSp>
          <p:nvCxnSpPr>
            <p:cNvPr id="701" name="Google Shape;701;p64"/>
            <p:cNvCxnSpPr/>
            <p:nvPr/>
          </p:nvCxnSpPr>
          <p:spPr>
            <a:xfrm rot="10800000">
              <a:off x="3164160" y="5169224"/>
              <a:ext cx="180300" cy="219300"/>
            </a:xfrm>
            <a:prstGeom prst="straightConnector1">
              <a:avLst/>
            </a:prstGeom>
            <a:noFill/>
            <a:ln w="19050" cap="flat" cmpd="sng">
              <a:solidFill>
                <a:srgbClr val="FF9900"/>
              </a:solidFill>
              <a:prstDash val="solid"/>
              <a:round/>
              <a:headEnd type="none" w="sm" len="sm"/>
              <a:tailEnd type="stealth" w="med" len="med"/>
            </a:ln>
          </p:spPr>
        </p:cxnSp>
        <p:cxnSp>
          <p:nvCxnSpPr>
            <p:cNvPr id="702" name="Google Shape;702;p64"/>
            <p:cNvCxnSpPr/>
            <p:nvPr/>
          </p:nvCxnSpPr>
          <p:spPr>
            <a:xfrm rot="10800000">
              <a:off x="2957796" y="4941912"/>
              <a:ext cx="216000" cy="249300"/>
            </a:xfrm>
            <a:prstGeom prst="straightConnector1">
              <a:avLst/>
            </a:prstGeom>
            <a:noFill/>
            <a:ln w="19050" cap="flat" cmpd="sng">
              <a:solidFill>
                <a:srgbClr val="FF9900"/>
              </a:solidFill>
              <a:prstDash val="solid"/>
              <a:round/>
              <a:headEnd type="none" w="sm" len="sm"/>
              <a:tailEnd type="stealth" w="med" len="med"/>
            </a:ln>
          </p:spPr>
        </p:cxnSp>
      </p:grpSp>
      <p:cxnSp>
        <p:nvCxnSpPr>
          <p:cNvPr id="703" name="Google Shape;703;p64"/>
          <p:cNvCxnSpPr/>
          <p:nvPr/>
        </p:nvCxnSpPr>
        <p:spPr>
          <a:xfrm rot="10800000">
            <a:off x="1091005" y="3418254"/>
            <a:ext cx="0" cy="1462800"/>
          </a:xfrm>
          <a:prstGeom prst="straightConnector1">
            <a:avLst/>
          </a:prstGeom>
          <a:noFill/>
          <a:ln w="19050" cap="flat" cmpd="sng">
            <a:solidFill>
              <a:srgbClr val="000000"/>
            </a:solidFill>
            <a:prstDash val="solid"/>
            <a:round/>
            <a:headEnd type="none" w="sm" len="sm"/>
            <a:tailEnd type="triangle" w="med" len="med"/>
          </a:ln>
        </p:spPr>
      </p:cxnSp>
      <p:cxnSp>
        <p:nvCxnSpPr>
          <p:cNvPr id="704" name="Google Shape;704;p64"/>
          <p:cNvCxnSpPr/>
          <p:nvPr/>
        </p:nvCxnSpPr>
        <p:spPr>
          <a:xfrm rot="10800000">
            <a:off x="5222105" y="3431179"/>
            <a:ext cx="0" cy="1462800"/>
          </a:xfrm>
          <a:prstGeom prst="straightConnector1">
            <a:avLst/>
          </a:prstGeom>
          <a:noFill/>
          <a:ln w="19050" cap="flat" cmpd="sng">
            <a:solidFill>
              <a:srgbClr val="000000"/>
            </a:solidFill>
            <a:prstDash val="solid"/>
            <a:round/>
            <a:headEnd type="none" w="sm" len="sm"/>
            <a:tailEnd type="triangle" w="med" len="med"/>
          </a:ln>
        </p:spPr>
      </p:cxnSp>
      <p:grpSp>
        <p:nvGrpSpPr>
          <p:cNvPr id="705" name="Google Shape;705;p64"/>
          <p:cNvGrpSpPr/>
          <p:nvPr/>
        </p:nvGrpSpPr>
        <p:grpSpPr>
          <a:xfrm>
            <a:off x="2262975" y="4129130"/>
            <a:ext cx="910511" cy="418348"/>
            <a:chOff x="2719092" y="5051856"/>
            <a:chExt cx="720056" cy="609392"/>
          </a:xfrm>
        </p:grpSpPr>
        <p:cxnSp>
          <p:nvCxnSpPr>
            <p:cNvPr id="706" name="Google Shape;706;p64"/>
            <p:cNvCxnSpPr/>
            <p:nvPr/>
          </p:nvCxnSpPr>
          <p:spPr>
            <a:xfrm rot="10800000">
              <a:off x="3367148" y="5445248"/>
              <a:ext cx="72000" cy="216000"/>
            </a:xfrm>
            <a:prstGeom prst="straightConnector1">
              <a:avLst/>
            </a:prstGeom>
            <a:noFill/>
            <a:ln w="19050" cap="flat" cmpd="sng">
              <a:solidFill>
                <a:srgbClr val="FF9900"/>
              </a:solidFill>
              <a:prstDash val="solid"/>
              <a:round/>
              <a:headEnd type="none" w="sm" len="sm"/>
              <a:tailEnd type="stealth" w="med" len="med"/>
            </a:ln>
          </p:spPr>
        </p:cxnSp>
        <p:cxnSp>
          <p:nvCxnSpPr>
            <p:cNvPr id="707" name="Google Shape;707;p64"/>
            <p:cNvCxnSpPr/>
            <p:nvPr/>
          </p:nvCxnSpPr>
          <p:spPr>
            <a:xfrm rot="10800000">
              <a:off x="3295176" y="5229310"/>
              <a:ext cx="99900" cy="282900"/>
            </a:xfrm>
            <a:prstGeom prst="straightConnector1">
              <a:avLst/>
            </a:prstGeom>
            <a:noFill/>
            <a:ln w="19050" cap="flat" cmpd="sng">
              <a:solidFill>
                <a:srgbClr val="FF9900"/>
              </a:solidFill>
              <a:prstDash val="solid"/>
              <a:round/>
              <a:headEnd type="none" w="sm" len="sm"/>
              <a:tailEnd type="stealth" w="med" len="med"/>
            </a:ln>
          </p:spPr>
        </p:cxnSp>
        <p:cxnSp>
          <p:nvCxnSpPr>
            <p:cNvPr id="708" name="Google Shape;708;p64"/>
            <p:cNvCxnSpPr/>
            <p:nvPr/>
          </p:nvCxnSpPr>
          <p:spPr>
            <a:xfrm rot="10800000">
              <a:off x="3139812" y="5051856"/>
              <a:ext cx="180300" cy="219300"/>
            </a:xfrm>
            <a:prstGeom prst="straightConnector1">
              <a:avLst/>
            </a:prstGeom>
            <a:noFill/>
            <a:ln w="19050" cap="flat" cmpd="sng">
              <a:solidFill>
                <a:srgbClr val="FF9900"/>
              </a:solidFill>
              <a:prstDash val="solid"/>
              <a:round/>
              <a:headEnd type="none" w="sm" len="sm"/>
              <a:tailEnd type="stealth" w="med" len="med"/>
            </a:ln>
          </p:spPr>
        </p:cxnSp>
        <p:cxnSp>
          <p:nvCxnSpPr>
            <p:cNvPr id="709" name="Google Shape;709;p64"/>
            <p:cNvCxnSpPr/>
            <p:nvPr/>
          </p:nvCxnSpPr>
          <p:spPr>
            <a:xfrm rot="10800000">
              <a:off x="2935116" y="5085184"/>
              <a:ext cx="216000" cy="0"/>
            </a:xfrm>
            <a:prstGeom prst="straightConnector1">
              <a:avLst/>
            </a:prstGeom>
            <a:noFill/>
            <a:ln w="19050" cap="flat" cmpd="sng">
              <a:solidFill>
                <a:srgbClr val="FF9900"/>
              </a:solidFill>
              <a:prstDash val="solid"/>
              <a:round/>
              <a:headEnd type="none" w="sm" len="sm"/>
              <a:tailEnd type="stealth" w="med" len="med"/>
            </a:ln>
          </p:spPr>
        </p:cxnSp>
        <p:cxnSp>
          <p:nvCxnSpPr>
            <p:cNvPr id="710" name="Google Shape;710;p64"/>
            <p:cNvCxnSpPr/>
            <p:nvPr/>
          </p:nvCxnSpPr>
          <p:spPr>
            <a:xfrm rot="10800000">
              <a:off x="2719092" y="5085184"/>
              <a:ext cx="216000" cy="0"/>
            </a:xfrm>
            <a:prstGeom prst="straightConnector1">
              <a:avLst/>
            </a:prstGeom>
            <a:noFill/>
            <a:ln w="19050" cap="flat" cmpd="sng">
              <a:solidFill>
                <a:srgbClr val="FF9900"/>
              </a:solidFill>
              <a:prstDash val="solid"/>
              <a:round/>
              <a:headEnd type="none" w="sm" len="sm"/>
              <a:tailEnd type="stealth" w="med" len="med"/>
            </a:ln>
          </p:spPr>
        </p:cxn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360BA-67A9-5E45-99FA-D817F3838DB2}"/>
              </a:ext>
            </a:extLst>
          </p:cNvPr>
          <p:cNvSpPr>
            <a:spLocks noGrp="1"/>
          </p:cNvSpPr>
          <p:nvPr>
            <p:ph type="title"/>
          </p:nvPr>
        </p:nvSpPr>
        <p:spPr/>
        <p:txBody>
          <a:bodyPr/>
          <a:lstStyle/>
          <a:p>
            <a:r>
              <a:rPr lang="zh-TW" altLang="en-US" b="1" dirty="0"/>
              <a:t>什麼是標準化？</a:t>
            </a:r>
            <a:endParaRPr lang="en-US" dirty="0"/>
          </a:p>
        </p:txBody>
      </p:sp>
      <p:sp>
        <p:nvSpPr>
          <p:cNvPr id="3" name="Text Placeholder 2">
            <a:extLst>
              <a:ext uri="{FF2B5EF4-FFF2-40B4-BE49-F238E27FC236}">
                <a16:creationId xmlns:a16="http://schemas.microsoft.com/office/drawing/2014/main" id="{98AA8140-6415-3B46-9AEA-9FF9710FE870}"/>
              </a:ext>
            </a:extLst>
          </p:cNvPr>
          <p:cNvSpPr>
            <a:spLocks noGrp="1"/>
          </p:cNvSpPr>
          <p:nvPr>
            <p:ph type="body" idx="1"/>
          </p:nvPr>
        </p:nvSpPr>
        <p:spPr/>
        <p:txBody>
          <a:bodyPr/>
          <a:lstStyle/>
          <a:p>
            <a:r>
              <a:rPr lang="zh-TW" altLang="en-US" dirty="0"/>
              <a:t>特徵標準化</a:t>
            </a:r>
            <a:r>
              <a:rPr lang="en-US" altLang="zh-TW" dirty="0"/>
              <a:t>(</a:t>
            </a:r>
            <a:r>
              <a:rPr lang="en-US" dirty="0"/>
              <a:t>normalization)</a:t>
            </a:r>
            <a:r>
              <a:rPr lang="zh-TW" altLang="en-US" dirty="0"/>
              <a:t>是將特徵資料按比例縮放，讓資料落在某一特定的區間。</a:t>
            </a:r>
            <a:endParaRPr lang="en-US" altLang="zh-TW" dirty="0"/>
          </a:p>
          <a:p>
            <a:endParaRPr lang="en-US" altLang="zh-TW" dirty="0"/>
          </a:p>
          <a:p>
            <a:r>
              <a:rPr lang="zh-TW" altLang="en-US" dirty="0"/>
              <a:t>通常有兩種標準化的方法：</a:t>
            </a:r>
            <a:endParaRPr lang="en-US" altLang="zh-TW" dirty="0"/>
          </a:p>
          <a:p>
            <a:pPr lvl="1"/>
            <a:r>
              <a:rPr lang="en-US" dirty="0"/>
              <a:t>min max normalization：</a:t>
            </a:r>
          </a:p>
          <a:p>
            <a:pPr marL="596900" lvl="1" indent="0">
              <a:buNone/>
            </a:pPr>
            <a:r>
              <a:rPr lang="zh-TW" altLang="en-US" dirty="0"/>
              <a:t>會將特徵數據按比例縮放到</a:t>
            </a:r>
            <a:r>
              <a:rPr lang="en-US" altLang="zh-TW" dirty="0"/>
              <a:t>0</a:t>
            </a:r>
            <a:r>
              <a:rPr lang="zh-TW" altLang="en-US" dirty="0"/>
              <a:t>到</a:t>
            </a:r>
            <a:r>
              <a:rPr lang="en-US" altLang="zh-TW" dirty="0"/>
              <a:t>1</a:t>
            </a:r>
            <a:r>
              <a:rPr lang="zh-TW" altLang="en-US" dirty="0"/>
              <a:t>的區間，（或是</a:t>
            </a:r>
            <a:r>
              <a:rPr lang="en-US" altLang="zh-TW" dirty="0"/>
              <a:t>-1</a:t>
            </a:r>
            <a:r>
              <a:rPr lang="zh-TW" altLang="en-US" dirty="0"/>
              <a:t>到</a:t>
            </a:r>
            <a:r>
              <a:rPr lang="en-US" altLang="zh-TW" dirty="0"/>
              <a:t>1</a:t>
            </a:r>
            <a:r>
              <a:rPr lang="zh-TW" altLang="en-US" dirty="0"/>
              <a:t>）。</a:t>
            </a:r>
            <a:endParaRPr lang="en-US" altLang="zh-TW" dirty="0"/>
          </a:p>
          <a:p>
            <a:pPr lvl="1"/>
            <a:r>
              <a:rPr lang="en-US" dirty="0"/>
              <a:t>standard deviation normalization：</a:t>
            </a:r>
          </a:p>
          <a:p>
            <a:pPr marL="596900" lvl="1" indent="0">
              <a:buNone/>
            </a:pPr>
            <a:r>
              <a:rPr lang="zh-TW" altLang="en-US" dirty="0"/>
              <a:t>會將所有特徵數據縮放成平均為</a:t>
            </a:r>
            <a:r>
              <a:rPr lang="en-US" altLang="zh-TW" dirty="0"/>
              <a:t>0</a:t>
            </a:r>
            <a:r>
              <a:rPr lang="zh-TW" altLang="en-US" dirty="0"/>
              <a:t>、平方差為</a:t>
            </a:r>
            <a:r>
              <a:rPr lang="en-US" altLang="zh-TW" dirty="0"/>
              <a:t>1</a:t>
            </a:r>
            <a:r>
              <a:rPr lang="zh-TW" altLang="en-US" dirty="0"/>
              <a:t>。</a:t>
            </a:r>
            <a:endParaRPr lang="en-US" dirty="0"/>
          </a:p>
        </p:txBody>
      </p:sp>
      <p:sp>
        <p:nvSpPr>
          <p:cNvPr id="4" name="Rectangle 3">
            <a:extLst>
              <a:ext uri="{FF2B5EF4-FFF2-40B4-BE49-F238E27FC236}">
                <a16:creationId xmlns:a16="http://schemas.microsoft.com/office/drawing/2014/main" id="{67443D92-099A-0D48-8439-345991B2AF1E}"/>
              </a:ext>
            </a:extLst>
          </p:cNvPr>
          <p:cNvSpPr/>
          <p:nvPr/>
        </p:nvSpPr>
        <p:spPr>
          <a:xfrm>
            <a:off x="7543757" y="4525452"/>
            <a:ext cx="586409" cy="307777"/>
          </a:xfrm>
          <a:prstGeom prst="rect">
            <a:avLst/>
          </a:prstGeom>
        </p:spPr>
        <p:txBody>
          <a:bodyPr wrap="square">
            <a:spAutoFit/>
          </a:bodyPr>
          <a:lstStyle/>
          <a:p>
            <a:r>
              <a:rPr lang="zh-TW" altLang="en-US" dirty="0">
                <a:hlinkClick r:id="rId3"/>
              </a:rPr>
              <a:t>參考</a:t>
            </a:r>
            <a:endParaRPr lang="en-US" dirty="0"/>
          </a:p>
        </p:txBody>
      </p:sp>
      <p:pic>
        <p:nvPicPr>
          <p:cNvPr id="5" name="Picture 4">
            <a:extLst>
              <a:ext uri="{FF2B5EF4-FFF2-40B4-BE49-F238E27FC236}">
                <a16:creationId xmlns:a16="http://schemas.microsoft.com/office/drawing/2014/main" id="{C05AACF9-C635-4D4F-8615-DBBC5FA99148}"/>
              </a:ext>
            </a:extLst>
          </p:cNvPr>
          <p:cNvPicPr>
            <a:picLocks noChangeAspect="1"/>
          </p:cNvPicPr>
          <p:nvPr/>
        </p:nvPicPr>
        <p:blipFill>
          <a:blip r:embed="rId4"/>
          <a:stretch>
            <a:fillRect/>
          </a:stretch>
        </p:blipFill>
        <p:spPr>
          <a:xfrm>
            <a:off x="5041624" y="4219410"/>
            <a:ext cx="612085" cy="612085"/>
          </a:xfrm>
          <a:prstGeom prst="rect">
            <a:avLst/>
          </a:prstGeom>
        </p:spPr>
      </p:pic>
      <p:sp>
        <p:nvSpPr>
          <p:cNvPr id="6" name="Rectangle 5">
            <a:extLst>
              <a:ext uri="{FF2B5EF4-FFF2-40B4-BE49-F238E27FC236}">
                <a16:creationId xmlns:a16="http://schemas.microsoft.com/office/drawing/2014/main" id="{B1A5EFAB-859D-0747-AF6F-DC3D7976DCF7}"/>
              </a:ext>
            </a:extLst>
          </p:cNvPr>
          <p:cNvSpPr/>
          <p:nvPr/>
        </p:nvSpPr>
        <p:spPr>
          <a:xfrm>
            <a:off x="5562414" y="4611373"/>
            <a:ext cx="2082621" cy="246221"/>
          </a:xfrm>
          <a:prstGeom prst="rect">
            <a:avLst/>
          </a:prstGeom>
        </p:spPr>
        <p:txBody>
          <a:bodyPr wrap="none">
            <a:spAutoFit/>
          </a:bodyPr>
          <a:lstStyle/>
          <a:p>
            <a:r>
              <a:rPr lang="en-US" sz="1000" dirty="0">
                <a:solidFill>
                  <a:srgbClr val="FF62A2"/>
                </a:solidFill>
                <a:latin typeface="Menlo" panose="020B0609030804020204" pitchFamily="49" charset="0"/>
              </a:rPr>
              <a:t>Sklearn </a:t>
            </a:r>
            <a:r>
              <a:rPr lang="zh-CN" altLang="en-US" sz="1000" dirty="0">
                <a:solidFill>
                  <a:srgbClr val="FF62A2"/>
                </a:solidFill>
                <a:latin typeface="Menlo" panose="020B0609030804020204" pitchFamily="49" charset="0"/>
              </a:rPr>
              <a:t>有提供許多標準化方式</a:t>
            </a:r>
            <a:endParaRPr lang="en-US" sz="1000" dirty="0">
              <a:solidFill>
                <a:srgbClr val="FF62A2"/>
              </a:solidFill>
            </a:endParaRPr>
          </a:p>
        </p:txBody>
      </p:sp>
    </p:spTree>
    <p:extLst>
      <p:ext uri="{BB962C8B-B14F-4D97-AF65-F5344CB8AC3E}">
        <p14:creationId xmlns:p14="http://schemas.microsoft.com/office/powerpoint/2010/main" val="447558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6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比較有無 re-scale 對訓練結果的差異</a:t>
            </a:r>
            <a:endParaRPr dirty="0"/>
          </a:p>
        </p:txBody>
      </p:sp>
      <p:pic>
        <p:nvPicPr>
          <p:cNvPr id="716" name="Google Shape;716;p65"/>
          <p:cNvPicPr preferRelativeResize="0"/>
          <p:nvPr/>
        </p:nvPicPr>
        <p:blipFill rotWithShape="1">
          <a:blip r:embed="rId3">
            <a:alphaModFix/>
          </a:blip>
          <a:srcRect/>
          <a:stretch/>
        </p:blipFill>
        <p:spPr>
          <a:xfrm>
            <a:off x="1755000" y="761325"/>
            <a:ext cx="5634000" cy="4047359"/>
          </a:xfrm>
          <a:prstGeom prst="rect">
            <a:avLst/>
          </a:prstGeom>
          <a:noFill/>
          <a:ln>
            <a:noFill/>
          </a:ln>
        </p:spPr>
      </p:pic>
      <p:sp>
        <p:nvSpPr>
          <p:cNvPr id="717" name="Google Shape;717;p65"/>
          <p:cNvSpPr txBox="1"/>
          <p:nvPr/>
        </p:nvSpPr>
        <p:spPr>
          <a:xfrm>
            <a:off x="6954600" y="4681950"/>
            <a:ext cx="21894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400"/>
              <a:buFont typeface="Arial"/>
              <a:buNone/>
            </a:pPr>
            <a:r>
              <a:rPr lang="zh-TW" sz="1400" b="0" i="0" u="sng" strike="noStrike" cap="none">
                <a:solidFill>
                  <a:schemeClr val="hlink"/>
                </a:solidFill>
                <a:latin typeface="Arial"/>
                <a:ea typeface="Arial"/>
                <a:cs typeface="Arial"/>
                <a:sym typeface="Arial"/>
                <a:hlinkClick r:id="rId4"/>
              </a:rPr>
              <a:t>ex01_data-rescale.ipynb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63"/>
          <p:cNvSpPr txBox="1">
            <a:spLocks noGrp="1"/>
          </p:cNvSpPr>
          <p:nvPr>
            <p:ph type="body" idx="1"/>
          </p:nvPr>
        </p:nvSpPr>
        <p:spPr>
          <a:xfrm>
            <a:off x="313850" y="637426"/>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a:solidFill>
                  <a:srgbClr val="FF0066"/>
                </a:solidFill>
              </a:rPr>
              <a:t>Re-scale 會影響訓練過程</a:t>
            </a:r>
            <a:endParaRPr sz="2400">
              <a:solidFill>
                <a:srgbClr val="FF0066"/>
              </a:solidFill>
            </a:endParaRPr>
          </a:p>
          <a:p>
            <a:pPr marL="457200" lvl="0" indent="-342900" algn="l" rtl="0">
              <a:lnSpc>
                <a:spcPct val="115000"/>
              </a:lnSpc>
              <a:spcBef>
                <a:spcPts val="0"/>
              </a:spcBef>
              <a:spcAft>
                <a:spcPts val="0"/>
              </a:spcAft>
              <a:buSzPts val="1800"/>
              <a:buChar char="●"/>
            </a:pPr>
            <a:r>
              <a:rPr lang="zh-TW" sz="2000"/>
              <a:t>不同 scale 的 features，其 weights 修正時會需要不同的 learning rates</a:t>
            </a:r>
            <a:r>
              <a:rPr lang="zh-TW"/>
              <a:t/>
            </a:r>
            <a:br>
              <a:rPr lang="zh-TW"/>
            </a:br>
            <a:r>
              <a:rPr lang="zh-TW"/>
              <a:t>→ 在 scale 差距很大時，</a:t>
            </a:r>
            <a:r>
              <a:rPr lang="zh-TW">
                <a:solidFill>
                  <a:srgbClr val="FF0066"/>
                </a:solidFill>
              </a:rPr>
              <a:t>不使用 adaptive learning rate 是做不好的</a:t>
            </a:r>
            <a:endParaRPr>
              <a:solidFill>
                <a:srgbClr val="FF0066"/>
              </a:solidFill>
            </a:endParaRPr>
          </a:p>
          <a:p>
            <a:pPr marL="457200" lvl="0" indent="-342900" algn="l" rtl="0">
              <a:lnSpc>
                <a:spcPct val="115000"/>
              </a:lnSpc>
              <a:spcBef>
                <a:spcPts val="0"/>
              </a:spcBef>
              <a:spcAft>
                <a:spcPts val="0"/>
              </a:spcAft>
              <a:buSzPts val="1800"/>
              <a:buChar char="●"/>
            </a:pPr>
            <a:r>
              <a:rPr lang="zh-TW" sz="2000"/>
              <a:t>在 features 的 scale 相近時，loss 的等高線也會較接近圓形</a:t>
            </a:r>
            <a:r>
              <a:rPr lang="zh-TW"/>
              <a:t/>
            </a:r>
            <a:br>
              <a:rPr lang="zh-TW"/>
            </a:br>
            <a:r>
              <a:rPr lang="zh-TW"/>
              <a:t>→ gradient 的方向會指向圓心 (最低點) </a:t>
            </a:r>
            <a:endParaRPr/>
          </a:p>
        </p:txBody>
      </p:sp>
      <p:sp>
        <p:nvSpPr>
          <p:cNvPr id="618" name="Google Shape;618;p63"/>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可增加學習的收斂速度</a:t>
            </a:r>
            <a:endParaRPr/>
          </a:p>
        </p:txBody>
      </p:sp>
      <p:cxnSp>
        <p:nvCxnSpPr>
          <p:cNvPr id="619" name="Google Shape;619;p63"/>
          <p:cNvCxnSpPr/>
          <p:nvPr/>
        </p:nvCxnSpPr>
        <p:spPr>
          <a:xfrm rot="10800000">
            <a:off x="1700605" y="3418254"/>
            <a:ext cx="0" cy="1462800"/>
          </a:xfrm>
          <a:prstGeom prst="straightConnector1">
            <a:avLst/>
          </a:prstGeom>
          <a:noFill/>
          <a:ln w="19050" cap="flat" cmpd="sng">
            <a:solidFill>
              <a:srgbClr val="000000"/>
            </a:solidFill>
            <a:prstDash val="solid"/>
            <a:round/>
            <a:headEnd type="none" w="sm" len="sm"/>
            <a:tailEnd type="triangle" w="med" len="med"/>
          </a:ln>
        </p:spPr>
      </p:cxnSp>
      <p:cxnSp>
        <p:nvCxnSpPr>
          <p:cNvPr id="620" name="Google Shape;620;p63"/>
          <p:cNvCxnSpPr/>
          <p:nvPr/>
        </p:nvCxnSpPr>
        <p:spPr>
          <a:xfrm>
            <a:off x="1579100" y="4774125"/>
            <a:ext cx="6029400" cy="8400"/>
          </a:xfrm>
          <a:prstGeom prst="straightConnector1">
            <a:avLst/>
          </a:prstGeom>
          <a:noFill/>
          <a:ln w="19050" cap="flat" cmpd="sng">
            <a:solidFill>
              <a:srgbClr val="000000"/>
            </a:solidFill>
            <a:prstDash val="solid"/>
            <a:round/>
            <a:headEnd type="none" w="sm" len="sm"/>
            <a:tailEnd type="triangle" w="med" len="med"/>
          </a:ln>
        </p:spPr>
      </p:cxnSp>
      <p:sp>
        <p:nvSpPr>
          <p:cNvPr id="621" name="Google Shape;621;p63"/>
          <p:cNvSpPr txBox="1"/>
          <p:nvPr/>
        </p:nvSpPr>
        <p:spPr>
          <a:xfrm>
            <a:off x="7229600" y="4733475"/>
            <a:ext cx="378900" cy="250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22" name="Google Shape;622;p63"/>
          <p:cNvSpPr txBox="1"/>
          <p:nvPr/>
        </p:nvSpPr>
        <p:spPr>
          <a:xfrm>
            <a:off x="1321700" y="3365650"/>
            <a:ext cx="378900" cy="2505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nvGrpSpPr>
          <p:cNvPr id="623" name="Google Shape;623;p63"/>
          <p:cNvGrpSpPr/>
          <p:nvPr/>
        </p:nvGrpSpPr>
        <p:grpSpPr>
          <a:xfrm>
            <a:off x="1910948" y="3680690"/>
            <a:ext cx="5291811" cy="961821"/>
            <a:chOff x="1503305" y="3540186"/>
            <a:chExt cx="1281000" cy="1102500"/>
          </a:xfrm>
        </p:grpSpPr>
        <p:sp>
          <p:nvSpPr>
            <p:cNvPr id="624" name="Google Shape;624;p63"/>
            <p:cNvSpPr/>
            <p:nvPr/>
          </p:nvSpPr>
          <p:spPr>
            <a:xfrm>
              <a:off x="1503305" y="3540186"/>
              <a:ext cx="1281000" cy="11025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5" name="Google Shape;625;p63"/>
            <p:cNvSpPr/>
            <p:nvPr/>
          </p:nvSpPr>
          <p:spPr>
            <a:xfrm>
              <a:off x="1611454" y="3654341"/>
              <a:ext cx="1064700" cy="8739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6" name="Google Shape;626;p63"/>
            <p:cNvSpPr/>
            <p:nvPr/>
          </p:nvSpPr>
          <p:spPr>
            <a:xfrm>
              <a:off x="1742036" y="3738625"/>
              <a:ext cx="803700" cy="7056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7" name="Google Shape;627;p63"/>
            <p:cNvSpPr/>
            <p:nvPr/>
          </p:nvSpPr>
          <p:spPr>
            <a:xfrm>
              <a:off x="1866985" y="3854252"/>
              <a:ext cx="553800" cy="4743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628" name="Google Shape;628;p63"/>
          <p:cNvSpPr txBox="1"/>
          <p:nvPr/>
        </p:nvSpPr>
        <p:spPr>
          <a:xfrm>
            <a:off x="5358350" y="3418250"/>
            <a:ext cx="1358100" cy="28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92D050"/>
                </a:solidFill>
                <a:latin typeface="Calibri"/>
                <a:ea typeface="Calibri"/>
                <a:cs typeface="Calibri"/>
                <a:sym typeface="Calibri"/>
              </a:rPr>
              <a:t>Loss 等高線</a:t>
            </a:r>
            <a:endParaRPr sz="1400" b="0" i="0" u="none" strike="noStrike" cap="none">
              <a:solidFill>
                <a:srgbClr val="000000"/>
              </a:solidFill>
              <a:latin typeface="Calibri"/>
              <a:ea typeface="Calibri"/>
              <a:cs typeface="Calibri"/>
              <a:sym typeface="Calibri"/>
            </a:endParaRPr>
          </a:p>
        </p:txBody>
      </p:sp>
      <p:cxnSp>
        <p:nvCxnSpPr>
          <p:cNvPr id="629" name="Google Shape;629;p63"/>
          <p:cNvCxnSpPr/>
          <p:nvPr/>
        </p:nvCxnSpPr>
        <p:spPr>
          <a:xfrm rot="10800000">
            <a:off x="6722525" y="4450950"/>
            <a:ext cx="46200" cy="249300"/>
          </a:xfrm>
          <a:prstGeom prst="straightConnector1">
            <a:avLst/>
          </a:prstGeom>
          <a:noFill/>
          <a:ln w="19050" cap="flat" cmpd="sng">
            <a:solidFill>
              <a:srgbClr val="FF9900"/>
            </a:solidFill>
            <a:prstDash val="solid"/>
            <a:round/>
            <a:headEnd type="none" w="sm" len="sm"/>
            <a:tailEnd type="stealth" w="med" len="med"/>
          </a:ln>
        </p:spPr>
      </p:cxnSp>
      <p:cxnSp>
        <p:nvCxnSpPr>
          <p:cNvPr id="630" name="Google Shape;630;p63"/>
          <p:cNvCxnSpPr/>
          <p:nvPr/>
        </p:nvCxnSpPr>
        <p:spPr>
          <a:xfrm rot="10800000" flipH="1">
            <a:off x="6722528" y="4332439"/>
            <a:ext cx="21600" cy="118500"/>
          </a:xfrm>
          <a:prstGeom prst="straightConnector1">
            <a:avLst/>
          </a:prstGeom>
          <a:noFill/>
          <a:ln w="19050" cap="flat" cmpd="sng">
            <a:solidFill>
              <a:srgbClr val="FF9900"/>
            </a:solidFill>
            <a:prstDash val="solid"/>
            <a:round/>
            <a:headEnd type="none" w="sm" len="sm"/>
            <a:tailEnd type="stealth" w="med" len="med"/>
          </a:ln>
        </p:spPr>
      </p:cxnSp>
      <p:cxnSp>
        <p:nvCxnSpPr>
          <p:cNvPr id="631" name="Google Shape;631;p63"/>
          <p:cNvCxnSpPr/>
          <p:nvPr/>
        </p:nvCxnSpPr>
        <p:spPr>
          <a:xfrm rot="10800000">
            <a:off x="6559178" y="4076439"/>
            <a:ext cx="120900" cy="132300"/>
          </a:xfrm>
          <a:prstGeom prst="straightConnector1">
            <a:avLst/>
          </a:prstGeom>
          <a:noFill/>
          <a:ln w="19050" cap="flat" cmpd="sng">
            <a:solidFill>
              <a:srgbClr val="FF9900"/>
            </a:solidFill>
            <a:prstDash val="solid"/>
            <a:round/>
            <a:headEnd type="none" w="sm" len="sm"/>
            <a:tailEnd type="stealth" w="med" len="med"/>
          </a:ln>
        </p:spPr>
      </p:cxnSp>
      <p:cxnSp>
        <p:nvCxnSpPr>
          <p:cNvPr id="632" name="Google Shape;632;p63"/>
          <p:cNvCxnSpPr/>
          <p:nvPr/>
        </p:nvCxnSpPr>
        <p:spPr>
          <a:xfrm rot="10800000">
            <a:off x="6680086" y="4213674"/>
            <a:ext cx="63900" cy="87300"/>
          </a:xfrm>
          <a:prstGeom prst="straightConnector1">
            <a:avLst/>
          </a:prstGeom>
          <a:noFill/>
          <a:ln w="19050" cap="flat" cmpd="sng">
            <a:solidFill>
              <a:srgbClr val="FF9900"/>
            </a:solidFill>
            <a:prstDash val="solid"/>
            <a:round/>
            <a:headEnd type="none" w="sm" len="sm"/>
            <a:tailEnd type="stealth" w="med" len="med"/>
          </a:ln>
        </p:spPr>
      </p:cxnSp>
      <p:cxnSp>
        <p:nvCxnSpPr>
          <p:cNvPr id="633" name="Google Shape;633;p63"/>
          <p:cNvCxnSpPr/>
          <p:nvPr/>
        </p:nvCxnSpPr>
        <p:spPr>
          <a:xfrm flipH="1">
            <a:off x="6424178" y="4076439"/>
            <a:ext cx="135000" cy="213300"/>
          </a:xfrm>
          <a:prstGeom prst="straightConnector1">
            <a:avLst/>
          </a:prstGeom>
          <a:noFill/>
          <a:ln w="19050" cap="flat" cmpd="sng">
            <a:solidFill>
              <a:srgbClr val="FF9900"/>
            </a:solidFill>
            <a:prstDash val="solid"/>
            <a:round/>
            <a:headEnd type="none" w="sm" len="sm"/>
            <a:tailEnd type="stealth" w="med" len="med"/>
          </a:ln>
        </p:spPr>
      </p:cxnSp>
      <p:cxnSp>
        <p:nvCxnSpPr>
          <p:cNvPr id="634" name="Google Shape;634;p63"/>
          <p:cNvCxnSpPr/>
          <p:nvPr/>
        </p:nvCxnSpPr>
        <p:spPr>
          <a:xfrm rot="10800000">
            <a:off x="6367178" y="4111939"/>
            <a:ext cx="57000" cy="173100"/>
          </a:xfrm>
          <a:prstGeom prst="straightConnector1">
            <a:avLst/>
          </a:prstGeom>
          <a:noFill/>
          <a:ln w="19050" cap="flat" cmpd="sng">
            <a:solidFill>
              <a:srgbClr val="FF9900"/>
            </a:solidFill>
            <a:prstDash val="solid"/>
            <a:round/>
            <a:headEnd type="none" w="sm" len="sm"/>
            <a:tailEnd type="stealth" w="med" len="med"/>
          </a:ln>
        </p:spPr>
      </p:cxnSp>
      <p:cxnSp>
        <p:nvCxnSpPr>
          <p:cNvPr id="635" name="Google Shape;635;p63"/>
          <p:cNvCxnSpPr>
            <a:endCxn id="626" idx="6"/>
          </p:cNvCxnSpPr>
          <p:nvPr/>
        </p:nvCxnSpPr>
        <p:spPr>
          <a:xfrm flipH="1">
            <a:off x="6217230" y="4119591"/>
            <a:ext cx="150000" cy="42000"/>
          </a:xfrm>
          <a:prstGeom prst="straightConnector1">
            <a:avLst/>
          </a:prstGeom>
          <a:noFill/>
          <a:ln w="19050" cap="flat" cmpd="sng">
            <a:solidFill>
              <a:srgbClr val="FF9900"/>
            </a:solidFill>
            <a:prstDash val="solid"/>
            <a:round/>
            <a:headEnd type="none" w="sm" len="sm"/>
            <a:tailEnd type="stealth" w="med" len="med"/>
          </a:ln>
        </p:spPr>
      </p:cxnSp>
      <p:cxnSp>
        <p:nvCxnSpPr>
          <p:cNvPr id="636" name="Google Shape;636;p63"/>
          <p:cNvCxnSpPr/>
          <p:nvPr/>
        </p:nvCxnSpPr>
        <p:spPr>
          <a:xfrm flipH="1">
            <a:off x="6018631" y="4140591"/>
            <a:ext cx="198600" cy="106500"/>
          </a:xfrm>
          <a:prstGeom prst="straightConnector1">
            <a:avLst/>
          </a:prstGeom>
          <a:noFill/>
          <a:ln w="19050" cap="flat" cmpd="sng">
            <a:solidFill>
              <a:srgbClr val="FF9900"/>
            </a:solidFill>
            <a:prstDash val="solid"/>
            <a:round/>
            <a:headEnd type="none" w="sm" len="sm"/>
            <a:tailEnd type="stealth" w="med" len="med"/>
          </a:ln>
        </p:spPr>
      </p:cxnSp>
      <p:cxnSp>
        <p:nvCxnSpPr>
          <p:cNvPr id="637" name="Google Shape;637;p63"/>
          <p:cNvCxnSpPr/>
          <p:nvPr/>
        </p:nvCxnSpPr>
        <p:spPr>
          <a:xfrm rot="10800000">
            <a:off x="5933131" y="4083591"/>
            <a:ext cx="85500" cy="163500"/>
          </a:xfrm>
          <a:prstGeom prst="straightConnector1">
            <a:avLst/>
          </a:prstGeom>
          <a:noFill/>
          <a:ln w="19050" cap="flat" cmpd="sng">
            <a:solidFill>
              <a:srgbClr val="FF9900"/>
            </a:solidFill>
            <a:prstDash val="solid"/>
            <a:round/>
            <a:headEnd type="none" w="sm" len="sm"/>
            <a:tailEnd type="stealth" w="med" len="med"/>
          </a:ln>
        </p:spPr>
      </p:cxnSp>
      <p:cxnSp>
        <p:nvCxnSpPr>
          <p:cNvPr id="638" name="Google Shape;638;p63"/>
          <p:cNvCxnSpPr/>
          <p:nvPr/>
        </p:nvCxnSpPr>
        <p:spPr>
          <a:xfrm flipH="1">
            <a:off x="5819431" y="4140591"/>
            <a:ext cx="113700" cy="63900"/>
          </a:xfrm>
          <a:prstGeom prst="straightConnector1">
            <a:avLst/>
          </a:prstGeom>
          <a:noFill/>
          <a:ln w="19050" cap="flat" cmpd="sng">
            <a:solidFill>
              <a:srgbClr val="FF9900"/>
            </a:solidFill>
            <a:prstDash val="solid"/>
            <a:round/>
            <a:headEnd type="none" w="sm" len="sm"/>
            <a:tailEnd type="stealth" w="med" len="med"/>
          </a:ln>
        </p:spPr>
      </p:cxnSp>
      <p:cxnSp>
        <p:nvCxnSpPr>
          <p:cNvPr id="639" name="Google Shape;639;p63"/>
          <p:cNvCxnSpPr>
            <a:endCxn id="627" idx="6"/>
          </p:cNvCxnSpPr>
          <p:nvPr/>
        </p:nvCxnSpPr>
        <p:spPr>
          <a:xfrm rot="10800000">
            <a:off x="5701058" y="4161571"/>
            <a:ext cx="110700" cy="46800"/>
          </a:xfrm>
          <a:prstGeom prst="straightConnector1">
            <a:avLst/>
          </a:prstGeom>
          <a:noFill/>
          <a:ln w="19050" cap="flat" cmpd="sng">
            <a:solidFill>
              <a:srgbClr val="FF9900"/>
            </a:solidFill>
            <a:prstDash val="solid"/>
            <a:round/>
            <a:headEnd type="none" w="sm" len="sm"/>
            <a:tailEnd type="stealth" w="med" len="med"/>
          </a:ln>
        </p:spPr>
      </p:cxnSp>
      <p:cxnSp>
        <p:nvCxnSpPr>
          <p:cNvPr id="640" name="Google Shape;640;p63"/>
          <p:cNvCxnSpPr/>
          <p:nvPr/>
        </p:nvCxnSpPr>
        <p:spPr>
          <a:xfrm rot="10800000">
            <a:off x="5456559" y="4126196"/>
            <a:ext cx="244500" cy="37800"/>
          </a:xfrm>
          <a:prstGeom prst="straightConnector1">
            <a:avLst/>
          </a:prstGeom>
          <a:noFill/>
          <a:ln w="19050" cap="flat" cmpd="sng">
            <a:solidFill>
              <a:srgbClr val="FF9900"/>
            </a:solidFill>
            <a:prstDash val="solid"/>
            <a:round/>
            <a:headEnd type="none" w="sm" len="sm"/>
            <a:tailEnd type="stealth" w="med" len="med"/>
          </a:ln>
        </p:spPr>
      </p:cxnSp>
      <p:cxnSp>
        <p:nvCxnSpPr>
          <p:cNvPr id="641" name="Google Shape;641;p63"/>
          <p:cNvCxnSpPr/>
          <p:nvPr/>
        </p:nvCxnSpPr>
        <p:spPr>
          <a:xfrm flipH="1">
            <a:off x="5207559" y="4114246"/>
            <a:ext cx="249000" cy="97200"/>
          </a:xfrm>
          <a:prstGeom prst="straightConnector1">
            <a:avLst/>
          </a:prstGeom>
          <a:noFill/>
          <a:ln w="19050" cap="flat" cmpd="sng">
            <a:solidFill>
              <a:srgbClr val="FF9900"/>
            </a:solidFill>
            <a:prstDash val="solid"/>
            <a:round/>
            <a:headEnd type="none" w="sm" len="sm"/>
            <a:tailEnd type="stealth" w="med" len="med"/>
          </a:ln>
        </p:spPr>
      </p:cxnSp>
      <p:sp>
        <p:nvSpPr>
          <p:cNvPr id="642" name="Google Shape;642;p63"/>
          <p:cNvSpPr/>
          <p:nvPr/>
        </p:nvSpPr>
        <p:spPr>
          <a:xfrm>
            <a:off x="4463425" y="4074450"/>
            <a:ext cx="135000" cy="132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6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資料前處理的小小回顧</a:t>
            </a:r>
            <a:endParaRPr/>
          </a:p>
        </p:txBody>
      </p:sp>
      <p:sp>
        <p:nvSpPr>
          <p:cNvPr id="723" name="Google Shape;723;p66"/>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a:t>輸入資料 (input) 的格式只能是數值：資料編碼</a:t>
            </a:r>
            <a:endParaRPr sz="3000"/>
          </a:p>
          <a:p>
            <a:pPr marL="914400" lvl="1" indent="-381000" algn="l" rtl="0">
              <a:lnSpc>
                <a:spcPct val="115000"/>
              </a:lnSpc>
              <a:spcBef>
                <a:spcPts val="0"/>
              </a:spcBef>
              <a:spcAft>
                <a:spcPts val="0"/>
              </a:spcAft>
              <a:buSzPts val="2400"/>
              <a:buChar char="●"/>
            </a:pPr>
            <a:r>
              <a:rPr lang="zh-TW" sz="2400"/>
              <a:t>Label encoding (剛講的例子)</a:t>
            </a:r>
            <a:endParaRPr sz="2400"/>
          </a:p>
          <a:p>
            <a:pPr marL="914400" lvl="1" indent="-381000" algn="l" rtl="0">
              <a:lnSpc>
                <a:spcPct val="115000"/>
              </a:lnSpc>
              <a:spcBef>
                <a:spcPts val="0"/>
              </a:spcBef>
              <a:spcAft>
                <a:spcPts val="0"/>
              </a:spcAft>
              <a:buSzPts val="2400"/>
              <a:buChar char="●"/>
            </a:pPr>
            <a:r>
              <a:rPr lang="zh-TW" sz="2400"/>
              <a:t>One-hot encoding (待會有實例)</a:t>
            </a:r>
            <a:endParaRPr sz="2400"/>
          </a:p>
          <a:p>
            <a:pPr marL="457200" lvl="0" indent="-419100" algn="l" rtl="0">
              <a:lnSpc>
                <a:spcPct val="115000"/>
              </a:lnSpc>
              <a:spcBef>
                <a:spcPts val="0"/>
              </a:spcBef>
              <a:spcAft>
                <a:spcPts val="0"/>
              </a:spcAft>
              <a:buSzPts val="3000"/>
              <a:buChar char="●"/>
            </a:pPr>
            <a:r>
              <a:rPr lang="zh-TW" sz="3000"/>
              <a:t>建議將 features re-scale 到接近的數值範圍</a:t>
            </a:r>
            <a:endParaRPr sz="3000"/>
          </a:p>
          <a:p>
            <a:pPr marL="457200" lvl="0" indent="-419100" algn="l" rtl="0">
              <a:lnSpc>
                <a:spcPct val="115000"/>
              </a:lnSpc>
              <a:spcBef>
                <a:spcPts val="0"/>
              </a:spcBef>
              <a:spcAft>
                <a:spcPts val="0"/>
              </a:spcAft>
              <a:buSzPts val="3000"/>
              <a:buChar char="●"/>
            </a:pPr>
            <a:r>
              <a:rPr lang="zh-TW" sz="3000"/>
              <a:t>今天的資料已先幫大家預先處理過了</a:t>
            </a:r>
            <a:endParaRPr sz="3000"/>
          </a:p>
          <a:p>
            <a:pPr marL="914400" lvl="1" indent="-381000" algn="l" rtl="0">
              <a:lnSpc>
                <a:spcPct val="115000"/>
              </a:lnSpc>
              <a:spcBef>
                <a:spcPts val="0"/>
              </a:spcBef>
              <a:spcAft>
                <a:spcPts val="0"/>
              </a:spcAft>
              <a:buSzPts val="2400"/>
              <a:buChar char="●"/>
            </a:pPr>
            <a:r>
              <a:rPr lang="zh-TW" sz="2400"/>
              <a:t>縮減地域範圍在紐約市附近</a:t>
            </a:r>
            <a:endParaRPr sz="2400"/>
          </a:p>
          <a:p>
            <a:pPr marL="914400" lvl="1" indent="-381000" algn="l" rtl="0">
              <a:lnSpc>
                <a:spcPct val="115000"/>
              </a:lnSpc>
              <a:spcBef>
                <a:spcPts val="0"/>
              </a:spcBef>
              <a:spcAft>
                <a:spcPts val="0"/>
              </a:spcAft>
              <a:buSzPts val="2400"/>
              <a:buChar char="●"/>
            </a:pPr>
            <a:r>
              <a:rPr lang="zh-TW" sz="2400"/>
              <a:t>只留 5 種寶可夢的分類問題</a:t>
            </a:r>
            <a:endParaRPr sz="2400"/>
          </a:p>
        </p:txBody>
      </p:sp>
      <p:sp>
        <p:nvSpPr>
          <p:cNvPr id="724" name="Google Shape;724;p66"/>
          <p:cNvSpPr txBox="1"/>
          <p:nvPr/>
        </p:nvSpPr>
        <p:spPr>
          <a:xfrm>
            <a:off x="6948525" y="4640050"/>
            <a:ext cx="21648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400"/>
              <a:buFont typeface="Arial"/>
              <a:buNone/>
            </a:pPr>
            <a:r>
              <a:rPr lang="zh-TW" sz="1400" b="0" i="0" u="sng" strike="noStrike" cap="none">
                <a:solidFill>
                  <a:schemeClr val="hlink"/>
                </a:solidFill>
                <a:latin typeface="Arial"/>
                <a:ea typeface="Arial"/>
                <a:cs typeface="Arial"/>
                <a:sym typeface="Arial"/>
                <a:hlinkClick r:id="rId3"/>
              </a:rPr>
              <a:t>ex01_data-rescale.ipynb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7"/>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ex0</a:t>
            </a:r>
            <a:r>
              <a:rPr lang="zh-TW" dirty="0"/>
              <a:t>, </a:t>
            </a:r>
            <a:r>
              <a:rPr lang="zh-TW" u="sng" dirty="0">
                <a:solidFill>
                  <a:schemeClr val="hlink"/>
                </a:solidFill>
                <a:hlinkClick r:id="rId4"/>
              </a:rPr>
              <a:t>ex1 </a:t>
            </a:r>
            <a:r>
              <a:rPr lang="zh-TW" dirty="0"/>
              <a:t>囉～</a:t>
            </a:r>
            <a:endParaRPr dirty="0">
              <a:latin typeface="Calibri"/>
              <a:ea typeface="Calibri"/>
              <a:cs typeface="Calibri"/>
              <a:sym typeface="Calibri"/>
            </a:endParaRPr>
          </a:p>
        </p:txBody>
      </p:sp>
      <p:sp>
        <p:nvSpPr>
          <p:cNvPr id="730" name="Google Shape;730;p67"/>
          <p:cNvSpPr txBox="1"/>
          <p:nvPr/>
        </p:nvSpPr>
        <p:spPr>
          <a:xfrm>
            <a:off x="490250" y="2867100"/>
            <a:ext cx="75426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dirty="0">
                <a:solidFill>
                  <a:schemeClr val="dk2"/>
                </a:solidFill>
                <a:latin typeface="Calibri"/>
                <a:ea typeface="Calibri"/>
                <a:cs typeface="Calibri"/>
                <a:sym typeface="Calibri"/>
              </a:rPr>
              <a:t>先試著將</a:t>
            </a:r>
            <a:r>
              <a:rPr lang="zh-TW" altLang="en-US" sz="3600" b="0" i="0" u="none" strike="noStrike" cap="none" dirty="0">
                <a:solidFill>
                  <a:schemeClr val="dk2"/>
                </a:solidFill>
                <a:latin typeface="Calibri"/>
                <a:ea typeface="Calibri"/>
                <a:cs typeface="Calibri"/>
                <a:sym typeface="Calibri"/>
              </a:rPr>
              <a:t>資料載入</a:t>
            </a:r>
            <a:r>
              <a:rPr lang="zh-TW" sz="3600" b="0" i="0" u="none" strike="noStrike" cap="none" dirty="0">
                <a:solidFill>
                  <a:schemeClr val="dk2"/>
                </a:solidFill>
                <a:latin typeface="Calibri"/>
                <a:ea typeface="Calibri"/>
                <a:cs typeface="Calibri"/>
                <a:sym typeface="Calibri"/>
              </a:rPr>
              <a:t>進來</a:t>
            </a:r>
            <a:endParaRPr sz="360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600"/>
              <a:buFont typeface="Arial"/>
              <a:buNone/>
            </a:pPr>
            <a:r>
              <a:rPr lang="zh-TW" altLang="en-US" sz="3600" b="0" i="0" u="none" strike="noStrike" cap="none" dirty="0">
                <a:solidFill>
                  <a:schemeClr val="dk2"/>
                </a:solidFill>
                <a:latin typeface="Calibri"/>
                <a:ea typeface="Calibri"/>
                <a:cs typeface="Calibri"/>
                <a:sym typeface="Calibri"/>
              </a:rPr>
              <a:t>查</a:t>
            </a:r>
            <a:r>
              <a:rPr lang="zh-TW" sz="3600" b="0" i="0" u="none" strike="noStrike" cap="none" dirty="0">
                <a:solidFill>
                  <a:schemeClr val="dk2"/>
                </a:solidFill>
                <a:latin typeface="Calibri"/>
                <a:ea typeface="Calibri"/>
                <a:cs typeface="Calibri"/>
                <a:sym typeface="Calibri"/>
              </a:rPr>
              <a:t>看一下rescale</a:t>
            </a:r>
            <a:r>
              <a:rPr lang="zh-TW" altLang="en-US" sz="3600" b="0" i="0" u="none" strike="noStrike" cap="none" dirty="0">
                <a:solidFill>
                  <a:schemeClr val="dk2"/>
                </a:solidFill>
                <a:latin typeface="Calibri"/>
                <a:ea typeface="Calibri"/>
                <a:cs typeface="Calibri"/>
                <a:sym typeface="Calibri"/>
              </a:rPr>
              <a:t>前</a:t>
            </a:r>
            <a:r>
              <a:rPr lang="zh-TW" sz="3600" b="0" i="0" u="none" strike="noStrike" cap="none" dirty="0">
                <a:solidFill>
                  <a:schemeClr val="dk2"/>
                </a:solidFill>
                <a:latin typeface="Calibri"/>
                <a:ea typeface="Calibri"/>
                <a:cs typeface="Calibri"/>
                <a:sym typeface="Calibri"/>
              </a:rPr>
              <a:t>後的差異</a:t>
            </a:r>
            <a:endParaRPr sz="3600"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68"/>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開始動手</a:t>
            </a:r>
            <a:r>
              <a:rPr lang="zh-TW" dirty="0"/>
              <a:t>建立</a:t>
            </a:r>
            <a:endParaRPr dirty="0"/>
          </a:p>
          <a:p>
            <a:pPr marL="0" lvl="0" indent="0" algn="l" rtl="0">
              <a:lnSpc>
                <a:spcPct val="100000"/>
              </a:lnSpc>
              <a:spcBef>
                <a:spcPts val="0"/>
              </a:spcBef>
              <a:spcAft>
                <a:spcPts val="0"/>
              </a:spcAft>
              <a:buSzPts val="4600"/>
              <a:buNone/>
            </a:pPr>
            <a:r>
              <a:rPr lang="zh-TW" dirty="0"/>
              <a:t>第一個深度學習模型</a:t>
            </a:r>
            <a:r>
              <a:rPr lang="zh-TW" dirty="0">
                <a:latin typeface="Calibri"/>
                <a:ea typeface="Calibri"/>
                <a:cs typeface="Calibri"/>
                <a:sym typeface="Calibri"/>
              </a:rPr>
              <a:t>囉！</a:t>
            </a:r>
            <a:endParaRPr dirty="0">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分類標籤資料的前處理</a:t>
            </a:r>
            <a:endParaRPr/>
          </a:p>
        </p:txBody>
      </p:sp>
      <p:sp>
        <p:nvSpPr>
          <p:cNvPr id="741" name="Google Shape;741;p69"/>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3000"/>
              <a:t>今天的資料已先幫大家預先處理過了</a:t>
            </a:r>
            <a:endParaRPr sz="3000"/>
          </a:p>
          <a:p>
            <a:pPr marL="457200" lvl="0" indent="-381000" algn="l" rtl="0">
              <a:lnSpc>
                <a:spcPct val="115000"/>
              </a:lnSpc>
              <a:spcBef>
                <a:spcPts val="0"/>
              </a:spcBef>
              <a:spcAft>
                <a:spcPts val="0"/>
              </a:spcAft>
              <a:buSzPts val="2400"/>
              <a:buChar char="●"/>
            </a:pPr>
            <a:r>
              <a:rPr lang="zh-TW" sz="2400"/>
              <a:t>縮小地域範圍在紐約市</a:t>
            </a:r>
            <a:endParaRPr sz="2400"/>
          </a:p>
          <a:p>
            <a:pPr marL="457200" lvl="0" indent="-381000" algn="l" rtl="0">
              <a:lnSpc>
                <a:spcPct val="115000"/>
              </a:lnSpc>
              <a:spcBef>
                <a:spcPts val="0"/>
              </a:spcBef>
              <a:spcAft>
                <a:spcPts val="0"/>
              </a:spcAft>
              <a:buSzPts val="2400"/>
              <a:buChar char="●"/>
            </a:pPr>
            <a:r>
              <a:rPr lang="zh-TW" sz="2400"/>
              <a:t>只留 5 種寶可夢</a:t>
            </a:r>
            <a:endParaRPr sz="2400"/>
          </a:p>
          <a:p>
            <a:pPr marL="914400" lvl="1" indent="-355600" algn="l" rtl="0">
              <a:lnSpc>
                <a:spcPct val="115000"/>
              </a:lnSpc>
              <a:spcBef>
                <a:spcPts val="0"/>
              </a:spcBef>
              <a:spcAft>
                <a:spcPts val="0"/>
              </a:spcAft>
              <a:buSzPts val="2000"/>
              <a:buChar char="●"/>
            </a:pPr>
            <a:r>
              <a:rPr lang="zh-TW" sz="2000"/>
              <a:t>No.04 小火龍 → Class 0</a:t>
            </a:r>
            <a:endParaRPr sz="2000"/>
          </a:p>
          <a:p>
            <a:pPr marL="914400" lvl="1" indent="-355600" algn="l" rtl="0">
              <a:lnSpc>
                <a:spcPct val="115000"/>
              </a:lnSpc>
              <a:spcBef>
                <a:spcPts val="0"/>
              </a:spcBef>
              <a:spcAft>
                <a:spcPts val="0"/>
              </a:spcAft>
              <a:buSzPts val="2000"/>
              <a:buChar char="●"/>
            </a:pPr>
            <a:r>
              <a:rPr lang="zh-TW" sz="2000"/>
              <a:t>No.43 走路草 → Class 1</a:t>
            </a:r>
            <a:endParaRPr sz="2000"/>
          </a:p>
          <a:p>
            <a:pPr marL="914400" lvl="1" indent="-355600" algn="l" rtl="0">
              <a:lnSpc>
                <a:spcPct val="115000"/>
              </a:lnSpc>
              <a:spcBef>
                <a:spcPts val="0"/>
              </a:spcBef>
              <a:spcAft>
                <a:spcPts val="0"/>
              </a:spcAft>
              <a:buSzPts val="2000"/>
              <a:buChar char="●"/>
            </a:pPr>
            <a:r>
              <a:rPr lang="zh-TW" sz="2000"/>
              <a:t>No.56 猴怪　 → Class 2</a:t>
            </a:r>
            <a:endParaRPr sz="2000"/>
          </a:p>
          <a:p>
            <a:pPr marL="914400" lvl="1" indent="-355600" algn="l" rtl="0">
              <a:lnSpc>
                <a:spcPct val="115000"/>
              </a:lnSpc>
              <a:spcBef>
                <a:spcPts val="0"/>
              </a:spcBef>
              <a:spcAft>
                <a:spcPts val="0"/>
              </a:spcAft>
              <a:buSzPts val="2000"/>
              <a:buChar char="●"/>
            </a:pPr>
            <a:r>
              <a:rPr lang="zh-TW" sz="2000"/>
              <a:t>No.71 口呆花 → Class 3</a:t>
            </a:r>
            <a:endParaRPr sz="2000"/>
          </a:p>
          <a:p>
            <a:pPr marL="914400" lvl="1" indent="-355600" algn="l" rtl="0">
              <a:lnSpc>
                <a:spcPct val="115000"/>
              </a:lnSpc>
              <a:spcBef>
                <a:spcPts val="0"/>
              </a:spcBef>
              <a:spcAft>
                <a:spcPts val="0"/>
              </a:spcAft>
              <a:buSzPts val="2000"/>
              <a:buChar char="●"/>
            </a:pPr>
            <a:r>
              <a:rPr lang="zh-TW" sz="2000"/>
              <a:t>No.98 大鉗蟹 → Class 4</a:t>
            </a:r>
            <a:endParaRPr sz="2000"/>
          </a:p>
        </p:txBody>
      </p:sp>
      <p:pic>
        <p:nvPicPr>
          <p:cNvPr id="742" name="Google Shape;742;p69" descr="Pokemon GO guide: List of ALL 151 pokemon in the game"/>
          <p:cNvPicPr preferRelativeResize="0"/>
          <p:nvPr/>
        </p:nvPicPr>
        <p:blipFill rotWithShape="1">
          <a:blip r:embed="rId3">
            <a:alphaModFix/>
          </a:blip>
          <a:srcRect/>
          <a:stretch/>
        </p:blipFill>
        <p:spPr>
          <a:xfrm>
            <a:off x="4688677" y="2059526"/>
            <a:ext cx="876300" cy="876300"/>
          </a:xfrm>
          <a:prstGeom prst="rect">
            <a:avLst/>
          </a:prstGeom>
          <a:noFill/>
          <a:ln>
            <a:noFill/>
          </a:ln>
        </p:spPr>
      </p:pic>
      <p:sp>
        <p:nvSpPr>
          <p:cNvPr id="743" name="Google Shape;743;p69"/>
          <p:cNvSpPr txBox="1"/>
          <p:nvPr/>
        </p:nvSpPr>
        <p:spPr>
          <a:xfrm>
            <a:off x="4457996" y="1778640"/>
            <a:ext cx="1260900" cy="3603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No.4 小火龍</a:t>
            </a:r>
            <a:endParaRPr sz="1600" b="0" i="0" u="none" strike="noStrike" cap="none">
              <a:solidFill>
                <a:srgbClr val="000000"/>
              </a:solidFill>
              <a:latin typeface="Calibri"/>
              <a:ea typeface="Calibri"/>
              <a:cs typeface="Calibri"/>
              <a:sym typeface="Calibri"/>
            </a:endParaRPr>
          </a:p>
        </p:txBody>
      </p:sp>
      <p:pic>
        <p:nvPicPr>
          <p:cNvPr id="744" name="Google Shape;744;p69" descr="Pokemon GO guide: List of ALL 151 pokemon in the game"/>
          <p:cNvPicPr preferRelativeResize="0"/>
          <p:nvPr/>
        </p:nvPicPr>
        <p:blipFill rotWithShape="1">
          <a:blip r:embed="rId4">
            <a:alphaModFix/>
          </a:blip>
          <a:srcRect/>
          <a:stretch/>
        </p:blipFill>
        <p:spPr>
          <a:xfrm>
            <a:off x="6224374" y="2088599"/>
            <a:ext cx="818125" cy="818146"/>
          </a:xfrm>
          <a:prstGeom prst="rect">
            <a:avLst/>
          </a:prstGeom>
          <a:noFill/>
          <a:ln>
            <a:noFill/>
          </a:ln>
        </p:spPr>
      </p:pic>
      <p:sp>
        <p:nvSpPr>
          <p:cNvPr id="745" name="Google Shape;745;p69"/>
          <p:cNvSpPr txBox="1"/>
          <p:nvPr/>
        </p:nvSpPr>
        <p:spPr>
          <a:xfrm>
            <a:off x="5968350" y="1791538"/>
            <a:ext cx="1386300" cy="3345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No.43 走路草</a:t>
            </a:r>
            <a:endParaRPr sz="1600" b="0" i="0" u="none" strike="noStrike" cap="none">
              <a:solidFill>
                <a:srgbClr val="000000"/>
              </a:solidFill>
              <a:latin typeface="Calibri"/>
              <a:ea typeface="Calibri"/>
              <a:cs typeface="Calibri"/>
              <a:sym typeface="Calibri"/>
            </a:endParaRPr>
          </a:p>
        </p:txBody>
      </p:sp>
      <p:pic>
        <p:nvPicPr>
          <p:cNvPr id="746" name="Google Shape;746;p69" descr="Pokemon GO guide: List of ALL 151 pokemon in the game"/>
          <p:cNvPicPr preferRelativeResize="0"/>
          <p:nvPr/>
        </p:nvPicPr>
        <p:blipFill rotWithShape="1">
          <a:blip r:embed="rId5">
            <a:alphaModFix/>
          </a:blip>
          <a:srcRect t="12007" b="11984"/>
          <a:stretch/>
        </p:blipFill>
        <p:spPr>
          <a:xfrm>
            <a:off x="7701898" y="2123275"/>
            <a:ext cx="985152" cy="748800"/>
          </a:xfrm>
          <a:prstGeom prst="rect">
            <a:avLst/>
          </a:prstGeom>
          <a:noFill/>
          <a:ln>
            <a:noFill/>
          </a:ln>
        </p:spPr>
      </p:pic>
      <p:sp>
        <p:nvSpPr>
          <p:cNvPr id="747" name="Google Shape;747;p69"/>
          <p:cNvSpPr txBox="1"/>
          <p:nvPr/>
        </p:nvSpPr>
        <p:spPr>
          <a:xfrm>
            <a:off x="7604099" y="1788560"/>
            <a:ext cx="1317000" cy="3405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No.56 猴怪</a:t>
            </a:r>
            <a:endParaRPr sz="1600" b="0" i="0" u="none" strike="noStrike" cap="none">
              <a:solidFill>
                <a:srgbClr val="000000"/>
              </a:solidFill>
              <a:latin typeface="Calibri"/>
              <a:ea typeface="Calibri"/>
              <a:cs typeface="Calibri"/>
              <a:sym typeface="Calibri"/>
            </a:endParaRPr>
          </a:p>
        </p:txBody>
      </p:sp>
      <p:pic>
        <p:nvPicPr>
          <p:cNvPr id="748" name="Google Shape;748;p69" descr="Pokemon GO guide: List of ALL 151 pokemon in the game"/>
          <p:cNvPicPr preferRelativeResize="0"/>
          <p:nvPr/>
        </p:nvPicPr>
        <p:blipFill rotWithShape="1">
          <a:blip r:embed="rId6">
            <a:alphaModFix/>
          </a:blip>
          <a:srcRect t="8824" b="11168"/>
          <a:stretch/>
        </p:blipFill>
        <p:spPr>
          <a:xfrm>
            <a:off x="4639863" y="3879313"/>
            <a:ext cx="1022587" cy="818150"/>
          </a:xfrm>
          <a:prstGeom prst="rect">
            <a:avLst/>
          </a:prstGeom>
          <a:noFill/>
          <a:ln>
            <a:noFill/>
          </a:ln>
        </p:spPr>
      </p:pic>
      <p:sp>
        <p:nvSpPr>
          <p:cNvPr id="749" name="Google Shape;749;p69"/>
          <p:cNvSpPr txBox="1"/>
          <p:nvPr/>
        </p:nvSpPr>
        <p:spPr>
          <a:xfrm>
            <a:off x="4458002" y="3516913"/>
            <a:ext cx="1386300" cy="432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 71 口呆花</a:t>
            </a:r>
            <a:endParaRPr sz="1600" b="0" i="0" u="none" strike="noStrike" cap="none">
              <a:solidFill>
                <a:srgbClr val="000000"/>
              </a:solidFill>
              <a:latin typeface="Calibri"/>
              <a:ea typeface="Calibri"/>
              <a:cs typeface="Calibri"/>
              <a:sym typeface="Calibri"/>
            </a:endParaRPr>
          </a:p>
        </p:txBody>
      </p:sp>
      <p:sp>
        <p:nvSpPr>
          <p:cNvPr id="750" name="Google Shape;750;p69"/>
          <p:cNvSpPr txBox="1"/>
          <p:nvPr/>
        </p:nvSpPr>
        <p:spPr>
          <a:xfrm>
            <a:off x="5968350" y="3516913"/>
            <a:ext cx="1473000" cy="432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No.98 大鉗蟹</a:t>
            </a:r>
            <a:endParaRPr sz="1600" b="0" i="0" u="none" strike="noStrike" cap="none">
              <a:solidFill>
                <a:srgbClr val="000000"/>
              </a:solidFill>
              <a:latin typeface="Calibri"/>
              <a:ea typeface="Calibri"/>
              <a:cs typeface="Calibri"/>
              <a:sym typeface="Calibri"/>
            </a:endParaRPr>
          </a:p>
        </p:txBody>
      </p:sp>
      <p:pic>
        <p:nvPicPr>
          <p:cNvPr id="751" name="Google Shape;751;p69" descr="Pokemon GO guide: List of ALL 151 pokemon in the game"/>
          <p:cNvPicPr preferRelativeResize="0"/>
          <p:nvPr/>
        </p:nvPicPr>
        <p:blipFill rotWithShape="1">
          <a:blip r:embed="rId7">
            <a:alphaModFix/>
          </a:blip>
          <a:srcRect t="19309" b="17547"/>
          <a:stretch/>
        </p:blipFill>
        <p:spPr>
          <a:xfrm>
            <a:off x="6186313" y="3960960"/>
            <a:ext cx="1037085" cy="654875"/>
          </a:xfrm>
          <a:prstGeom prst="rect">
            <a:avLst/>
          </a:prstGeom>
          <a:noFill/>
          <a:ln>
            <a:noFill/>
          </a:ln>
        </p:spPr>
      </p:pic>
      <p:sp>
        <p:nvSpPr>
          <p:cNvPr id="752" name="Google Shape;752;p69"/>
          <p:cNvSpPr txBox="1"/>
          <p:nvPr/>
        </p:nvSpPr>
        <p:spPr>
          <a:xfrm>
            <a:off x="4650300" y="3003875"/>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0</a:t>
            </a:r>
            <a:endParaRPr sz="1400" b="0" i="0" u="none" strike="noStrike" cap="none">
              <a:solidFill>
                <a:srgbClr val="000000"/>
              </a:solidFill>
              <a:latin typeface="Consolas"/>
              <a:ea typeface="Consolas"/>
              <a:cs typeface="Consolas"/>
              <a:sym typeface="Consolas"/>
            </a:endParaRPr>
          </a:p>
        </p:txBody>
      </p:sp>
      <p:sp>
        <p:nvSpPr>
          <p:cNvPr id="753" name="Google Shape;753;p69"/>
          <p:cNvSpPr txBox="1"/>
          <p:nvPr/>
        </p:nvSpPr>
        <p:spPr>
          <a:xfrm>
            <a:off x="6195288" y="3003875"/>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1</a:t>
            </a:r>
            <a:endParaRPr sz="1400" b="0" i="0" u="none" strike="noStrike" cap="none">
              <a:solidFill>
                <a:srgbClr val="000000"/>
              </a:solidFill>
              <a:latin typeface="Consolas"/>
              <a:ea typeface="Consolas"/>
              <a:cs typeface="Consolas"/>
              <a:sym typeface="Consolas"/>
            </a:endParaRPr>
          </a:p>
        </p:txBody>
      </p:sp>
      <p:sp>
        <p:nvSpPr>
          <p:cNvPr id="754" name="Google Shape;754;p69"/>
          <p:cNvSpPr txBox="1"/>
          <p:nvPr/>
        </p:nvSpPr>
        <p:spPr>
          <a:xfrm>
            <a:off x="7740300" y="3003875"/>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2</a:t>
            </a:r>
            <a:endParaRPr sz="1400" b="0" i="0" u="none" strike="noStrike" cap="none">
              <a:solidFill>
                <a:srgbClr val="000000"/>
              </a:solidFill>
              <a:latin typeface="Consolas"/>
              <a:ea typeface="Consolas"/>
              <a:cs typeface="Consolas"/>
              <a:sym typeface="Consolas"/>
            </a:endParaRPr>
          </a:p>
        </p:txBody>
      </p:sp>
      <p:sp>
        <p:nvSpPr>
          <p:cNvPr id="755" name="Google Shape;755;p69"/>
          <p:cNvSpPr txBox="1"/>
          <p:nvPr/>
        </p:nvSpPr>
        <p:spPr>
          <a:xfrm>
            <a:off x="4713000" y="4697463"/>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3</a:t>
            </a:r>
            <a:endParaRPr sz="1400" b="0" i="0" u="none" strike="noStrike" cap="none">
              <a:solidFill>
                <a:srgbClr val="000000"/>
              </a:solidFill>
              <a:latin typeface="Consolas"/>
              <a:ea typeface="Consolas"/>
              <a:cs typeface="Consolas"/>
              <a:sym typeface="Consolas"/>
            </a:endParaRPr>
          </a:p>
        </p:txBody>
      </p:sp>
      <p:sp>
        <p:nvSpPr>
          <p:cNvPr id="756" name="Google Shape;756;p69"/>
          <p:cNvSpPr txBox="1"/>
          <p:nvPr/>
        </p:nvSpPr>
        <p:spPr>
          <a:xfrm>
            <a:off x="6266700" y="4697475"/>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4</a:t>
            </a:r>
            <a:endParaRPr sz="14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7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對’class’欄位的資料做 one-hot encoding</a:t>
            </a:r>
            <a:endParaRPr dirty="0"/>
          </a:p>
        </p:txBody>
      </p:sp>
      <p:sp>
        <p:nvSpPr>
          <p:cNvPr id="762" name="Google Shape;762;p70"/>
          <p:cNvSpPr txBox="1"/>
          <p:nvPr/>
        </p:nvSpPr>
        <p:spPr>
          <a:xfrm>
            <a:off x="6361725" y="4707800"/>
            <a:ext cx="2782375"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3"/>
              </a:rPr>
              <a:t>ex02_first-model.ipynb</a:t>
            </a:r>
            <a:endParaRPr sz="1400" b="0" i="0" u="none" strike="noStrike" cap="none">
              <a:solidFill>
                <a:srgbClr val="000000"/>
              </a:solidFill>
              <a:latin typeface="Arial"/>
              <a:ea typeface="Arial"/>
              <a:cs typeface="Arial"/>
              <a:sym typeface="Arial"/>
            </a:endParaRPr>
          </a:p>
        </p:txBody>
      </p:sp>
      <p:sp>
        <p:nvSpPr>
          <p:cNvPr id="763" name="Google Shape;763;p70"/>
          <p:cNvSpPr txBox="1">
            <a:spLocks noGrp="1"/>
          </p:cNvSpPr>
          <p:nvPr>
            <p:ph type="body" idx="1"/>
          </p:nvPr>
        </p:nvSpPr>
        <p:spPr>
          <a:xfrm>
            <a:off x="311700" y="900651"/>
            <a:ext cx="8520600" cy="82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a:t>使用 Keras 提供的工具函式 </a:t>
            </a:r>
            <a:r>
              <a:rPr lang="zh-TW">
                <a:latin typeface="Consolas"/>
                <a:ea typeface="Consolas"/>
                <a:cs typeface="Consolas"/>
                <a:sym typeface="Consolas"/>
              </a:rPr>
              <a:t>to_categorical</a:t>
            </a:r>
            <a:r>
              <a:rPr lang="zh-TW"/>
              <a:t> 將每筆資料的輸出值 y 轉換成一個向量</a:t>
            </a:r>
            <a:endParaRPr/>
          </a:p>
        </p:txBody>
      </p:sp>
      <p:pic>
        <p:nvPicPr>
          <p:cNvPr id="764" name="Google Shape;764;p70"/>
          <p:cNvPicPr preferRelativeResize="0"/>
          <p:nvPr/>
        </p:nvPicPr>
        <p:blipFill rotWithShape="1">
          <a:blip r:embed="rId4">
            <a:alphaModFix/>
          </a:blip>
          <a:srcRect/>
          <a:stretch/>
        </p:blipFill>
        <p:spPr>
          <a:xfrm>
            <a:off x="4220350" y="1642300"/>
            <a:ext cx="4721450" cy="2612099"/>
          </a:xfrm>
          <a:prstGeom prst="rect">
            <a:avLst/>
          </a:prstGeom>
          <a:noFill/>
          <a:ln>
            <a:noFill/>
          </a:ln>
        </p:spPr>
      </p:pic>
      <p:sp>
        <p:nvSpPr>
          <p:cNvPr id="765" name="Google Shape;765;p70"/>
          <p:cNvSpPr txBox="1"/>
          <p:nvPr/>
        </p:nvSpPr>
        <p:spPr>
          <a:xfrm>
            <a:off x="5432033"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0</a:t>
            </a:r>
            <a:endParaRPr sz="1400" b="0" i="0" u="none" strike="noStrike" cap="none">
              <a:solidFill>
                <a:srgbClr val="FF0066"/>
              </a:solidFill>
              <a:latin typeface="Calibri"/>
              <a:ea typeface="Calibri"/>
              <a:cs typeface="Calibri"/>
              <a:sym typeface="Calibri"/>
            </a:endParaRPr>
          </a:p>
        </p:txBody>
      </p:sp>
      <p:sp>
        <p:nvSpPr>
          <p:cNvPr id="766" name="Google Shape;766;p70"/>
          <p:cNvSpPr txBox="1"/>
          <p:nvPr/>
        </p:nvSpPr>
        <p:spPr>
          <a:xfrm>
            <a:off x="5802890"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1</a:t>
            </a:r>
            <a:endParaRPr sz="1400" b="0" i="0" u="none" strike="noStrike" cap="none">
              <a:solidFill>
                <a:srgbClr val="FF0066"/>
              </a:solidFill>
              <a:latin typeface="Calibri"/>
              <a:ea typeface="Calibri"/>
              <a:cs typeface="Calibri"/>
              <a:sym typeface="Calibri"/>
            </a:endParaRPr>
          </a:p>
        </p:txBody>
      </p:sp>
      <p:sp>
        <p:nvSpPr>
          <p:cNvPr id="767" name="Google Shape;767;p70"/>
          <p:cNvSpPr txBox="1"/>
          <p:nvPr/>
        </p:nvSpPr>
        <p:spPr>
          <a:xfrm>
            <a:off x="6182441"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2</a:t>
            </a:r>
            <a:endParaRPr sz="1400" b="0" i="0" u="none" strike="noStrike" cap="none">
              <a:solidFill>
                <a:srgbClr val="FF0066"/>
              </a:solidFill>
              <a:latin typeface="Calibri"/>
              <a:ea typeface="Calibri"/>
              <a:cs typeface="Calibri"/>
              <a:sym typeface="Calibri"/>
            </a:endParaRPr>
          </a:p>
        </p:txBody>
      </p:sp>
      <p:sp>
        <p:nvSpPr>
          <p:cNvPr id="768" name="Google Shape;768;p70"/>
          <p:cNvSpPr txBox="1"/>
          <p:nvPr/>
        </p:nvSpPr>
        <p:spPr>
          <a:xfrm>
            <a:off x="6561992"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3</a:t>
            </a:r>
            <a:endParaRPr sz="1400" b="0" i="0" u="none" strike="noStrike" cap="none">
              <a:solidFill>
                <a:srgbClr val="FF0066"/>
              </a:solidFill>
              <a:latin typeface="Calibri"/>
              <a:ea typeface="Calibri"/>
              <a:cs typeface="Calibri"/>
              <a:sym typeface="Calibri"/>
            </a:endParaRPr>
          </a:p>
        </p:txBody>
      </p:sp>
      <p:sp>
        <p:nvSpPr>
          <p:cNvPr id="769" name="Google Shape;769;p70"/>
          <p:cNvSpPr txBox="1"/>
          <p:nvPr/>
        </p:nvSpPr>
        <p:spPr>
          <a:xfrm>
            <a:off x="6941543"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4</a:t>
            </a:r>
            <a:endParaRPr sz="1400" b="0" i="0" u="none" strike="noStrike" cap="none">
              <a:solidFill>
                <a:srgbClr val="FF0066"/>
              </a:solidFill>
              <a:latin typeface="Calibri"/>
              <a:ea typeface="Calibri"/>
              <a:cs typeface="Calibri"/>
              <a:sym typeface="Calibri"/>
            </a:endParaRPr>
          </a:p>
        </p:txBody>
      </p:sp>
      <p:sp>
        <p:nvSpPr>
          <p:cNvPr id="770" name="Google Shape;770;p70"/>
          <p:cNvSpPr txBox="1"/>
          <p:nvPr/>
        </p:nvSpPr>
        <p:spPr>
          <a:xfrm>
            <a:off x="5432025" y="2311650"/>
            <a:ext cx="1859400" cy="1722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70"/>
          <p:cNvSpPr/>
          <p:nvPr/>
        </p:nvSpPr>
        <p:spPr>
          <a:xfrm>
            <a:off x="7321094" y="2139446"/>
            <a:ext cx="349800" cy="172200"/>
          </a:xfrm>
          <a:prstGeom prst="rightArrow">
            <a:avLst>
              <a:gd name="adj1" fmla="val 50000"/>
              <a:gd name="adj2" fmla="val 50000"/>
            </a:avLst>
          </a:prstGeom>
          <a:solidFill>
            <a:srgbClr val="FF0066"/>
          </a:solidFill>
          <a:ln w="952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70"/>
          <p:cNvSpPr txBox="1"/>
          <p:nvPr/>
        </p:nvSpPr>
        <p:spPr>
          <a:xfrm>
            <a:off x="7700646" y="2053272"/>
            <a:ext cx="1152600" cy="344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寶可夢分類</a:t>
            </a:r>
            <a:endParaRPr sz="1400" b="0" i="0" u="none" strike="noStrike" cap="none">
              <a:solidFill>
                <a:srgbClr val="FF0066"/>
              </a:solidFill>
              <a:latin typeface="Calibri"/>
              <a:ea typeface="Calibri"/>
              <a:cs typeface="Calibri"/>
              <a:sym typeface="Calibri"/>
            </a:endParaRPr>
          </a:p>
        </p:txBody>
      </p:sp>
      <p:pic>
        <p:nvPicPr>
          <p:cNvPr id="773" name="Google Shape;773;p70"/>
          <p:cNvPicPr preferRelativeResize="0"/>
          <p:nvPr/>
        </p:nvPicPr>
        <p:blipFill rotWithShape="1">
          <a:blip r:embed="rId5">
            <a:alphaModFix/>
          </a:blip>
          <a:srcRect/>
          <a:stretch/>
        </p:blipFill>
        <p:spPr>
          <a:xfrm>
            <a:off x="160775" y="1642300"/>
            <a:ext cx="3939025" cy="1026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42"/>
          <p:cNvPicPr preferRelativeResize="0"/>
          <p:nvPr/>
        </p:nvPicPr>
        <p:blipFill rotWithShape="1">
          <a:blip r:embed="rId3">
            <a:alphaModFix/>
          </a:blip>
          <a:srcRect/>
          <a:stretch/>
        </p:blipFill>
        <p:spPr>
          <a:xfrm>
            <a:off x="4757425" y="788812"/>
            <a:ext cx="2100850" cy="2040025"/>
          </a:xfrm>
          <a:prstGeom prst="rect">
            <a:avLst/>
          </a:prstGeom>
          <a:noFill/>
          <a:ln w="19050" cap="flat" cmpd="sng">
            <a:solidFill>
              <a:schemeClr val="dk2"/>
            </a:solidFill>
            <a:prstDash val="solid"/>
            <a:round/>
            <a:headEnd type="none" w="sm" len="sm"/>
            <a:tailEnd type="none" w="sm" len="sm"/>
          </a:ln>
        </p:spPr>
      </p:pic>
      <p:pic>
        <p:nvPicPr>
          <p:cNvPr id="270" name="Google Shape;270;p42"/>
          <p:cNvPicPr preferRelativeResize="0"/>
          <p:nvPr/>
        </p:nvPicPr>
        <p:blipFill rotWithShape="1">
          <a:blip r:embed="rId4">
            <a:alphaModFix/>
          </a:blip>
          <a:srcRect/>
          <a:stretch/>
        </p:blipFill>
        <p:spPr>
          <a:xfrm>
            <a:off x="3892575" y="3299100"/>
            <a:ext cx="3219301" cy="1064225"/>
          </a:xfrm>
          <a:prstGeom prst="rect">
            <a:avLst/>
          </a:prstGeom>
          <a:noFill/>
          <a:ln w="19050" cap="flat" cmpd="sng">
            <a:solidFill>
              <a:schemeClr val="dk2"/>
            </a:solidFill>
            <a:prstDash val="solid"/>
            <a:round/>
            <a:headEnd type="none" w="sm" len="sm"/>
            <a:tailEnd type="none" w="sm" len="sm"/>
          </a:ln>
        </p:spPr>
      </p:pic>
      <p:pic>
        <p:nvPicPr>
          <p:cNvPr id="271" name="Google Shape;271;p42"/>
          <p:cNvPicPr preferRelativeResize="0"/>
          <p:nvPr/>
        </p:nvPicPr>
        <p:blipFill rotWithShape="1">
          <a:blip r:embed="rId5">
            <a:alphaModFix/>
          </a:blip>
          <a:srcRect/>
          <a:stretch/>
        </p:blipFill>
        <p:spPr>
          <a:xfrm>
            <a:off x="341938" y="2352525"/>
            <a:ext cx="2983474" cy="2392300"/>
          </a:xfrm>
          <a:prstGeom prst="rect">
            <a:avLst/>
          </a:prstGeom>
          <a:noFill/>
          <a:ln w="19050" cap="flat" cmpd="sng">
            <a:solidFill>
              <a:schemeClr val="dk2"/>
            </a:solidFill>
            <a:prstDash val="solid"/>
            <a:round/>
            <a:headEnd type="none" w="sm" len="sm"/>
            <a:tailEnd type="none" w="sm" len="sm"/>
          </a:ln>
        </p:spPr>
      </p:pic>
      <p:pic>
        <p:nvPicPr>
          <p:cNvPr id="272" name="Google Shape;272;p42"/>
          <p:cNvPicPr preferRelativeResize="0"/>
          <p:nvPr/>
        </p:nvPicPr>
        <p:blipFill>
          <a:blip r:embed="rId6"/>
          <a:srcRect/>
          <a:stretch/>
        </p:blipFill>
        <p:spPr>
          <a:xfrm>
            <a:off x="454688" y="788825"/>
            <a:ext cx="3503872" cy="1305950"/>
          </a:xfrm>
          <a:prstGeom prst="rect">
            <a:avLst/>
          </a:prstGeom>
          <a:noFill/>
          <a:ln w="19050" cap="flat" cmpd="sng">
            <a:solidFill>
              <a:schemeClr val="dk2"/>
            </a:solidFill>
            <a:prstDash val="solid"/>
            <a:round/>
            <a:headEnd type="none" w="sm" len="sm"/>
            <a:tailEnd type="none" w="sm" len="sm"/>
          </a:ln>
        </p:spPr>
      </p:pic>
      <p:sp>
        <p:nvSpPr>
          <p:cNvPr id="273" name="Google Shape;273;p42"/>
          <p:cNvSpPr txBox="1"/>
          <p:nvPr/>
        </p:nvSpPr>
        <p:spPr>
          <a:xfrm>
            <a:off x="89100" y="0"/>
            <a:ext cx="42576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Microsoft JhengHei"/>
                <a:ea typeface="Microsoft JhengHei"/>
                <a:cs typeface="Microsoft JhengHei"/>
                <a:sym typeface="Microsoft JhengHei"/>
              </a:rPr>
              <a:t>Colab 使用教學 - 建立副本</a:t>
            </a:r>
            <a:endParaRPr sz="2400" b="1" i="0" u="none" strike="noStrike" cap="none">
              <a:solidFill>
                <a:srgbClr val="6D9EEB"/>
              </a:solidFill>
              <a:latin typeface="Microsoft JhengHei"/>
              <a:ea typeface="Microsoft JhengHei"/>
              <a:cs typeface="Microsoft JhengHei"/>
              <a:sym typeface="Microsoft JhengHei"/>
            </a:endParaRPr>
          </a:p>
        </p:txBody>
      </p:sp>
      <p:cxnSp>
        <p:nvCxnSpPr>
          <p:cNvPr id="274" name="Google Shape;274;p42"/>
          <p:cNvCxnSpPr>
            <a:stCxn id="272" idx="2"/>
            <a:endCxn id="271" idx="0"/>
          </p:cNvCxnSpPr>
          <p:nvPr/>
        </p:nvCxnSpPr>
        <p:spPr>
          <a:xfrm flipH="1">
            <a:off x="1833724" y="2094775"/>
            <a:ext cx="372900" cy="257700"/>
          </a:xfrm>
          <a:prstGeom prst="straightConnector1">
            <a:avLst/>
          </a:prstGeom>
          <a:noFill/>
          <a:ln w="9525" cap="flat" cmpd="sng">
            <a:solidFill>
              <a:srgbClr val="FF0000"/>
            </a:solidFill>
            <a:prstDash val="solid"/>
            <a:round/>
            <a:headEnd type="none" w="sm" len="sm"/>
            <a:tailEnd type="triangle" w="med" len="med"/>
          </a:ln>
        </p:spPr>
      </p:cxnSp>
      <p:cxnSp>
        <p:nvCxnSpPr>
          <p:cNvPr id="275" name="Google Shape;275;p42"/>
          <p:cNvCxnSpPr>
            <a:stCxn id="271" idx="3"/>
            <a:endCxn id="270" idx="1"/>
          </p:cNvCxnSpPr>
          <p:nvPr/>
        </p:nvCxnSpPr>
        <p:spPr>
          <a:xfrm>
            <a:off x="3325412" y="3548675"/>
            <a:ext cx="567300" cy="282600"/>
          </a:xfrm>
          <a:prstGeom prst="straightConnector1">
            <a:avLst/>
          </a:prstGeom>
          <a:noFill/>
          <a:ln w="9525" cap="flat" cmpd="sng">
            <a:solidFill>
              <a:srgbClr val="FF0000"/>
            </a:solidFill>
            <a:prstDash val="solid"/>
            <a:round/>
            <a:headEnd type="none" w="sm" len="sm"/>
            <a:tailEnd type="triangle" w="med" len="med"/>
          </a:ln>
        </p:spPr>
      </p:cxnSp>
      <p:cxnSp>
        <p:nvCxnSpPr>
          <p:cNvPr id="276" name="Google Shape;276;p42"/>
          <p:cNvCxnSpPr>
            <a:stCxn id="270" idx="0"/>
            <a:endCxn id="269" idx="2"/>
          </p:cNvCxnSpPr>
          <p:nvPr/>
        </p:nvCxnSpPr>
        <p:spPr>
          <a:xfrm rot="10800000" flipH="1">
            <a:off x="5502225" y="2828700"/>
            <a:ext cx="305700" cy="470400"/>
          </a:xfrm>
          <a:prstGeom prst="straightConnector1">
            <a:avLst/>
          </a:prstGeom>
          <a:noFill/>
          <a:ln w="9525" cap="flat" cmpd="sng">
            <a:solidFill>
              <a:srgbClr val="FF0000"/>
            </a:solidFill>
            <a:prstDash val="solid"/>
            <a:round/>
            <a:headEnd type="none" w="sm" len="sm"/>
            <a:tailEnd type="triangle" w="med" len="med"/>
          </a:ln>
        </p:spPr>
      </p:cxnSp>
      <p:sp>
        <p:nvSpPr>
          <p:cNvPr id="277" name="Google Shape;277;p42"/>
          <p:cNvSpPr txBox="1"/>
          <p:nvPr/>
        </p:nvSpPr>
        <p:spPr>
          <a:xfrm>
            <a:off x="659300" y="469325"/>
            <a:ext cx="39438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TW" sz="1200" b="1" i="0" u="none" strike="noStrike" cap="none">
                <a:solidFill>
                  <a:srgbClr val="666666"/>
                </a:solidFill>
                <a:latin typeface="Arial"/>
                <a:ea typeface="Arial"/>
                <a:cs typeface="Arial"/>
                <a:sym typeface="Arial"/>
              </a:rPr>
              <a:t>１. 至Google Drive對程式點擊右鍵選取Colaboratory</a:t>
            </a:r>
            <a:endParaRPr sz="1200" b="1" i="0" u="none" strike="noStrike" cap="none">
              <a:solidFill>
                <a:srgbClr val="666666"/>
              </a:solidFill>
              <a:latin typeface="Arial"/>
              <a:ea typeface="Arial"/>
              <a:cs typeface="Arial"/>
              <a:sym typeface="Arial"/>
            </a:endParaRPr>
          </a:p>
        </p:txBody>
      </p:sp>
      <p:sp>
        <p:nvSpPr>
          <p:cNvPr id="278" name="Google Shape;278;p42"/>
          <p:cNvSpPr txBox="1"/>
          <p:nvPr/>
        </p:nvSpPr>
        <p:spPr>
          <a:xfrm>
            <a:off x="402900" y="4690450"/>
            <a:ext cx="39438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TW" sz="1200" b="1" i="0" u="none" strike="noStrike" cap="none">
                <a:solidFill>
                  <a:srgbClr val="666666"/>
                </a:solidFill>
                <a:latin typeface="Arial"/>
                <a:ea typeface="Arial"/>
                <a:cs typeface="Arial"/>
                <a:sym typeface="Arial"/>
              </a:rPr>
              <a:t>２. 點選左上角文件，選擇在云端硬盤中保存一份副本</a:t>
            </a:r>
            <a:endParaRPr sz="1200" b="1" i="0" u="none" strike="noStrike" cap="none">
              <a:solidFill>
                <a:srgbClr val="666666"/>
              </a:solidFill>
              <a:latin typeface="Arial"/>
              <a:ea typeface="Arial"/>
              <a:cs typeface="Arial"/>
              <a:sym typeface="Arial"/>
            </a:endParaRPr>
          </a:p>
        </p:txBody>
      </p:sp>
      <p:sp>
        <p:nvSpPr>
          <p:cNvPr id="279" name="Google Shape;279;p42"/>
          <p:cNvSpPr txBox="1"/>
          <p:nvPr/>
        </p:nvSpPr>
        <p:spPr>
          <a:xfrm>
            <a:off x="4346700" y="4363325"/>
            <a:ext cx="39438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TW" sz="1200" b="1" i="0" u="none" strike="noStrike" cap="none">
                <a:solidFill>
                  <a:srgbClr val="666666"/>
                </a:solidFill>
                <a:latin typeface="Arial"/>
                <a:ea typeface="Arial"/>
                <a:cs typeface="Arial"/>
                <a:sym typeface="Arial"/>
              </a:rPr>
              <a:t>３. 副本建立完畢後，點選在新標籤頁中打開</a:t>
            </a:r>
            <a:endParaRPr sz="1200" b="1" i="0" u="none" strike="noStrike" cap="none">
              <a:solidFill>
                <a:srgbClr val="666666"/>
              </a:solidFill>
              <a:latin typeface="Arial"/>
              <a:ea typeface="Arial"/>
              <a:cs typeface="Arial"/>
              <a:sym typeface="Arial"/>
            </a:endParaRPr>
          </a:p>
        </p:txBody>
      </p:sp>
      <p:sp>
        <p:nvSpPr>
          <p:cNvPr id="280" name="Google Shape;280;p42"/>
          <p:cNvSpPr txBox="1"/>
          <p:nvPr/>
        </p:nvSpPr>
        <p:spPr>
          <a:xfrm>
            <a:off x="4664200" y="389400"/>
            <a:ext cx="39438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TW" sz="1200" b="1" i="0" u="none" strike="noStrike" cap="none">
                <a:solidFill>
                  <a:srgbClr val="666666"/>
                </a:solidFill>
                <a:latin typeface="Arial"/>
                <a:ea typeface="Arial"/>
                <a:cs typeface="Arial"/>
                <a:sym typeface="Arial"/>
              </a:rPr>
              <a:t>４. 確定副本建立完成，建議可以將副本重新命名！</a:t>
            </a:r>
            <a:endParaRPr sz="1200" b="1" i="0" u="none" strike="noStrike" cap="none">
              <a:solidFill>
                <a:srgbClr val="666666"/>
              </a:solidFill>
              <a:latin typeface="Arial"/>
              <a:ea typeface="Arial"/>
              <a:cs typeface="Arial"/>
              <a:sym typeface="Arial"/>
            </a:endParaRPr>
          </a:p>
        </p:txBody>
      </p:sp>
      <p:sp>
        <p:nvSpPr>
          <p:cNvPr id="281" name="Google Shape;281;p42"/>
          <p:cNvSpPr txBox="1"/>
          <p:nvPr/>
        </p:nvSpPr>
        <p:spPr>
          <a:xfrm>
            <a:off x="7150725" y="2494500"/>
            <a:ext cx="1942500" cy="3342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999999"/>
                </a:solidFill>
                <a:latin typeface="Arial"/>
                <a:ea typeface="Arial"/>
                <a:cs typeface="Arial"/>
                <a:sym typeface="Arial"/>
              </a:rPr>
              <a:t>５.開始進行課程囉！</a:t>
            </a:r>
            <a:endParaRPr sz="1400" b="1" i="0" u="none" strike="noStrike" cap="none">
              <a:solidFill>
                <a:srgbClr val="999999"/>
              </a:solidFill>
              <a:latin typeface="Arial"/>
              <a:ea typeface="Arial"/>
              <a:cs typeface="Arial"/>
              <a:sym typeface="Arial"/>
            </a:endParaRPr>
          </a:p>
        </p:txBody>
      </p:sp>
      <p:cxnSp>
        <p:nvCxnSpPr>
          <p:cNvPr id="282" name="Google Shape;282;p42"/>
          <p:cNvCxnSpPr>
            <a:stCxn id="269" idx="3"/>
            <a:endCxn id="281" idx="0"/>
          </p:cNvCxnSpPr>
          <p:nvPr/>
        </p:nvCxnSpPr>
        <p:spPr>
          <a:xfrm>
            <a:off x="6858275" y="1808824"/>
            <a:ext cx="1263600" cy="685800"/>
          </a:xfrm>
          <a:prstGeom prst="straightConnector1">
            <a:avLst/>
          </a:prstGeom>
          <a:noFill/>
          <a:ln w="9525" cap="flat" cmpd="sng">
            <a:solidFill>
              <a:srgbClr val="FF0000"/>
            </a:solidFill>
            <a:prstDash val="solid"/>
            <a:round/>
            <a:headEnd type="none" w="sm" len="sm"/>
            <a:tailEnd type="triangle" w="med" len="med"/>
          </a:ln>
        </p:spPr>
      </p:cxnSp>
      <p:sp>
        <p:nvSpPr>
          <p:cNvPr id="283" name="Google Shape;283;p42"/>
          <p:cNvSpPr/>
          <p:nvPr/>
        </p:nvSpPr>
        <p:spPr>
          <a:xfrm>
            <a:off x="409150" y="2571750"/>
            <a:ext cx="305700" cy="132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2" name="Rectangle 1">
            <a:extLst>
              <a:ext uri="{FF2B5EF4-FFF2-40B4-BE49-F238E27FC236}">
                <a16:creationId xmlns:a16="http://schemas.microsoft.com/office/drawing/2014/main" id="{06346C60-0AF7-F94F-8617-8A008A889F46}"/>
              </a:ext>
            </a:extLst>
          </p:cNvPr>
          <p:cNvSpPr/>
          <p:nvPr/>
        </p:nvSpPr>
        <p:spPr>
          <a:xfrm>
            <a:off x="2973620" y="1594825"/>
            <a:ext cx="980410" cy="213999"/>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6 步驟建立深度學習模型</a:t>
            </a:r>
            <a:endParaRPr dirty="0"/>
          </a:p>
        </p:txBody>
      </p:sp>
      <p:sp>
        <p:nvSpPr>
          <p:cNvPr id="779" name="Google Shape;779;p71"/>
          <p:cNvSpPr txBox="1">
            <a:spLocks noGrp="1"/>
          </p:cNvSpPr>
          <p:nvPr>
            <p:ph type="body" idx="1"/>
          </p:nvPr>
        </p:nvSpPr>
        <p:spPr>
          <a:xfrm>
            <a:off x="311700" y="900650"/>
            <a:ext cx="8520600" cy="40791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AutoNum type="arabicPeriod"/>
            </a:pPr>
            <a:r>
              <a:rPr lang="zh-TW" sz="2400" dirty="0"/>
              <a:t>決定隱藏層 (hidden layers) 的深度 (層數) 和寬度 (神經元數)</a:t>
            </a:r>
            <a:endParaRPr sz="2400" dirty="0"/>
          </a:p>
          <a:p>
            <a:pPr marL="457200" lvl="0" indent="-381000" algn="l" rtl="0">
              <a:lnSpc>
                <a:spcPct val="115000"/>
              </a:lnSpc>
              <a:spcBef>
                <a:spcPts val="0"/>
              </a:spcBef>
              <a:spcAft>
                <a:spcPts val="0"/>
              </a:spcAft>
              <a:buSzPts val="2400"/>
              <a:buAutoNum type="arabicPeriod"/>
            </a:pPr>
            <a:r>
              <a:rPr lang="zh-TW" sz="2400" dirty="0"/>
              <a:t>決定每層使用的啟動函數 (activation function)</a:t>
            </a:r>
            <a:endParaRPr sz="2400" dirty="0"/>
          </a:p>
          <a:p>
            <a:pPr marL="457200" lvl="0" indent="-381000" algn="l" rtl="0">
              <a:lnSpc>
                <a:spcPct val="115000"/>
              </a:lnSpc>
              <a:spcBef>
                <a:spcPts val="0"/>
              </a:spcBef>
              <a:spcAft>
                <a:spcPts val="0"/>
              </a:spcAft>
              <a:buSzPts val="2400"/>
              <a:buAutoNum type="arabicPeriod"/>
            </a:pPr>
            <a:r>
              <a:rPr lang="zh-TW" sz="2400" dirty="0"/>
              <a:t>決定模型的損失函數 (loss function)</a:t>
            </a:r>
            <a:endParaRPr sz="2400" dirty="0"/>
          </a:p>
          <a:p>
            <a:pPr marL="457200" lvl="0" indent="-381000" algn="l" rtl="0">
              <a:lnSpc>
                <a:spcPct val="115000"/>
              </a:lnSpc>
              <a:spcBef>
                <a:spcPts val="0"/>
              </a:spcBef>
              <a:spcAft>
                <a:spcPts val="0"/>
              </a:spcAft>
              <a:buSzPts val="2400"/>
              <a:buAutoNum type="arabicPeriod"/>
            </a:pPr>
            <a:r>
              <a:rPr lang="zh-TW" sz="2400" dirty="0"/>
              <a:t>決定優化器 (optimizer)，及超參數</a:t>
            </a:r>
            <a:endParaRPr sz="2400" dirty="0"/>
          </a:p>
          <a:p>
            <a:pPr marL="914400" lvl="1" indent="-355600" algn="l" rtl="0">
              <a:lnSpc>
                <a:spcPct val="115000"/>
              </a:lnSpc>
              <a:spcBef>
                <a:spcPts val="0"/>
              </a:spcBef>
              <a:spcAft>
                <a:spcPts val="0"/>
              </a:spcAft>
              <a:buSzPts val="2000"/>
              <a:buChar char="●"/>
            </a:pPr>
            <a:r>
              <a:rPr lang="zh-TW" sz="2000" dirty="0"/>
              <a:t>學習率 (learning rate)</a:t>
            </a:r>
            <a:endParaRPr sz="2000" dirty="0"/>
          </a:p>
          <a:p>
            <a:pPr marL="914400" lvl="1" indent="-355600" algn="l" rtl="0">
              <a:lnSpc>
                <a:spcPct val="115000"/>
              </a:lnSpc>
              <a:spcBef>
                <a:spcPts val="0"/>
              </a:spcBef>
              <a:spcAft>
                <a:spcPts val="0"/>
              </a:spcAft>
              <a:buSzPts val="2000"/>
              <a:buChar char="●"/>
            </a:pPr>
            <a:r>
              <a:rPr lang="zh-TW" sz="2000" dirty="0"/>
              <a:t>動量 (momentum)</a:t>
            </a:r>
            <a:endParaRPr sz="2000" dirty="0"/>
          </a:p>
          <a:p>
            <a:pPr marL="914400" lvl="1" indent="-355600" algn="l" rtl="0">
              <a:lnSpc>
                <a:spcPct val="115000"/>
              </a:lnSpc>
              <a:spcBef>
                <a:spcPts val="0"/>
              </a:spcBef>
              <a:spcAft>
                <a:spcPts val="0"/>
              </a:spcAft>
              <a:buSzPts val="2000"/>
              <a:buChar char="●"/>
            </a:pPr>
            <a:r>
              <a:rPr lang="zh-TW" sz="2000" dirty="0"/>
              <a:t>衰退率 (decay)</a:t>
            </a:r>
            <a:endParaRPr sz="2000" dirty="0"/>
          </a:p>
          <a:p>
            <a:pPr marL="457200" lvl="0" indent="-381000" algn="l" rtl="0">
              <a:lnSpc>
                <a:spcPct val="115000"/>
              </a:lnSpc>
              <a:spcBef>
                <a:spcPts val="0"/>
              </a:spcBef>
              <a:spcAft>
                <a:spcPts val="0"/>
              </a:spcAft>
              <a:buSzPts val="2400"/>
              <a:buAutoNum type="arabicPeriod"/>
            </a:pPr>
            <a:r>
              <a:rPr lang="zh-TW" sz="2400" dirty="0"/>
              <a:t>編譯模型 (compile model)</a:t>
            </a:r>
            <a:endParaRPr sz="2400" dirty="0"/>
          </a:p>
          <a:p>
            <a:pPr marL="457200" lvl="0" indent="-381000" algn="l" rtl="0">
              <a:lnSpc>
                <a:spcPct val="115000"/>
              </a:lnSpc>
              <a:spcBef>
                <a:spcPts val="0"/>
              </a:spcBef>
              <a:spcAft>
                <a:spcPts val="0"/>
              </a:spcAft>
              <a:buSzPts val="2400"/>
              <a:buAutoNum type="arabicPeriod"/>
            </a:pPr>
            <a:r>
              <a:rPr lang="zh-TW" sz="2400" dirty="0"/>
              <a:t>開始訓練 (fit model)</a:t>
            </a:r>
            <a:endParaRPr sz="2400" dirty="0"/>
          </a:p>
        </p:txBody>
      </p:sp>
      <p:sp>
        <p:nvSpPr>
          <p:cNvPr id="780" name="Google Shape;780;p71"/>
          <p:cNvSpPr txBox="1"/>
          <p:nvPr/>
        </p:nvSpPr>
        <p:spPr>
          <a:xfrm>
            <a:off x="6759350" y="4707800"/>
            <a:ext cx="2384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3"/>
              </a:rPr>
              <a:t>ex02_first-model.ipynb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7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步驟 1</a:t>
            </a:r>
            <a:r>
              <a:rPr lang="zh-TW" altLang="en-US" dirty="0"/>
              <a:t>、</a:t>
            </a:r>
            <a:r>
              <a:rPr lang="zh-TW" dirty="0"/>
              <a:t>2：設計模型架構 (深度與寬度)</a:t>
            </a:r>
            <a:endParaRPr dirty="0"/>
          </a:p>
        </p:txBody>
      </p:sp>
      <p:pic>
        <p:nvPicPr>
          <p:cNvPr id="786" name="Google Shape;786;p72"/>
          <p:cNvPicPr preferRelativeResize="0"/>
          <p:nvPr/>
        </p:nvPicPr>
        <p:blipFill rotWithShape="1">
          <a:blip r:embed="rId3">
            <a:alphaModFix/>
          </a:blip>
          <a:srcRect/>
          <a:stretch/>
        </p:blipFill>
        <p:spPr>
          <a:xfrm>
            <a:off x="532763" y="893625"/>
            <a:ext cx="7211934" cy="4077375"/>
          </a:xfrm>
          <a:prstGeom prst="rect">
            <a:avLst/>
          </a:prstGeom>
          <a:noFill/>
          <a:ln>
            <a:noFill/>
          </a:ln>
        </p:spPr>
      </p:pic>
      <p:sp>
        <p:nvSpPr>
          <p:cNvPr id="787" name="Google Shape;787;p72"/>
          <p:cNvSpPr/>
          <p:nvPr/>
        </p:nvSpPr>
        <p:spPr>
          <a:xfrm rot="5400000">
            <a:off x="6298650" y="710875"/>
            <a:ext cx="1748400" cy="2247600"/>
          </a:xfrm>
          <a:prstGeom prst="bentArrow">
            <a:avLst>
              <a:gd name="adj1" fmla="val 13792"/>
              <a:gd name="adj2" fmla="val 12547"/>
              <a:gd name="adj3" fmla="val 25000"/>
              <a:gd name="adj4" fmla="val 17511"/>
            </a:avLst>
          </a:prstGeom>
          <a:solidFill>
            <a:srgbClr val="F3AB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72"/>
          <p:cNvSpPr txBox="1"/>
          <p:nvPr/>
        </p:nvSpPr>
        <p:spPr>
          <a:xfrm>
            <a:off x="6049050" y="2770350"/>
            <a:ext cx="3094800" cy="581100"/>
          </a:xfrm>
          <a:prstGeom prst="rect">
            <a:avLst/>
          </a:prstGeom>
          <a:solidFill>
            <a:srgbClr val="FFF2CC"/>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rbel"/>
                <a:ea typeface="Corbel"/>
                <a:cs typeface="Corbel"/>
                <a:sym typeface="Corbel"/>
              </a:rPr>
              <a:t>Model 的建構，是將網路一層一層的依序疊加 (add) 上去</a:t>
            </a:r>
            <a:endParaRPr sz="1800" b="0" i="0" u="none" strike="noStrike" cap="none">
              <a:solidFill>
                <a:srgbClr val="000000"/>
              </a:solidFill>
              <a:latin typeface="Arial"/>
              <a:ea typeface="Arial"/>
              <a:cs typeface="Arial"/>
              <a:sym typeface="Arial"/>
            </a:endParaRPr>
          </a:p>
        </p:txBody>
      </p:sp>
      <p:sp>
        <p:nvSpPr>
          <p:cNvPr id="789" name="Google Shape;789;p72"/>
          <p:cNvSpPr txBox="1"/>
          <p:nvPr/>
        </p:nvSpPr>
        <p:spPr>
          <a:xfrm>
            <a:off x="6765925" y="4707800"/>
            <a:ext cx="23781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ex02_first-model.ipynb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7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步驟 1</a:t>
            </a:r>
            <a:r>
              <a:rPr lang="zh-TW" altLang="en-US" dirty="0"/>
              <a:t>、</a:t>
            </a:r>
            <a:r>
              <a:rPr lang="zh-TW" dirty="0"/>
              <a:t>2：模型架構 summary</a:t>
            </a:r>
            <a:endParaRPr dirty="0"/>
          </a:p>
        </p:txBody>
      </p:sp>
      <p:pic>
        <p:nvPicPr>
          <p:cNvPr id="795" name="Google Shape;795;p73"/>
          <p:cNvPicPr preferRelativeResize="0"/>
          <p:nvPr/>
        </p:nvPicPr>
        <p:blipFill rotWithShape="1">
          <a:blip r:embed="rId3">
            <a:alphaModFix/>
          </a:blip>
          <a:srcRect/>
          <a:stretch/>
        </p:blipFill>
        <p:spPr>
          <a:xfrm>
            <a:off x="1022050" y="913725"/>
            <a:ext cx="7099908" cy="4005275"/>
          </a:xfrm>
          <a:prstGeom prst="rect">
            <a:avLst/>
          </a:prstGeom>
          <a:noFill/>
          <a:ln>
            <a:noFill/>
          </a:ln>
        </p:spPr>
      </p:pic>
      <p:sp>
        <p:nvSpPr>
          <p:cNvPr id="796" name="Google Shape;796;p73"/>
          <p:cNvSpPr txBox="1"/>
          <p:nvPr/>
        </p:nvSpPr>
        <p:spPr>
          <a:xfrm>
            <a:off x="6746150" y="4707800"/>
            <a:ext cx="23979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ex02_first-model.ipynb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7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dirty="0"/>
              <a:t>步驟 1</a:t>
            </a:r>
            <a:r>
              <a:rPr lang="zh-TW" altLang="en-US" dirty="0"/>
              <a:t>、</a:t>
            </a:r>
            <a:r>
              <a:rPr lang="zh-TW" dirty="0"/>
              <a:t>2：選擇啟動函數 (for hidden layers)</a:t>
            </a:r>
            <a:endParaRPr dirty="0"/>
          </a:p>
        </p:txBody>
      </p:sp>
      <p:sp>
        <p:nvSpPr>
          <p:cNvPr id="802" name="Google Shape;802;p74"/>
          <p:cNvSpPr txBox="1">
            <a:spLocks noGrp="1"/>
          </p:cNvSpPr>
          <p:nvPr>
            <p:ph type="body" idx="1"/>
          </p:nvPr>
        </p:nvSpPr>
        <p:spPr>
          <a:xfrm>
            <a:off x="311700" y="900650"/>
            <a:ext cx="8520600" cy="43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a:t>基本款activation function：Sigmoid function</a:t>
            </a:r>
            <a:endParaRPr/>
          </a:p>
        </p:txBody>
      </p:sp>
      <p:pic>
        <p:nvPicPr>
          <p:cNvPr id="803" name="Google Shape;803;p74"/>
          <p:cNvPicPr preferRelativeResize="0"/>
          <p:nvPr/>
        </p:nvPicPr>
        <p:blipFill rotWithShape="1">
          <a:blip r:embed="rId3">
            <a:alphaModFix/>
          </a:blip>
          <a:srcRect/>
          <a:stretch/>
        </p:blipFill>
        <p:spPr>
          <a:xfrm>
            <a:off x="1868815" y="1340157"/>
            <a:ext cx="5055681" cy="3672407"/>
          </a:xfrm>
          <a:prstGeom prst="rect">
            <a:avLst/>
          </a:prstGeom>
          <a:noFill/>
          <a:ln>
            <a:noFill/>
          </a:ln>
        </p:spPr>
      </p:pic>
      <p:sp>
        <p:nvSpPr>
          <p:cNvPr id="804" name="Google Shape;804;p74"/>
          <p:cNvSpPr txBox="1"/>
          <p:nvPr/>
        </p:nvSpPr>
        <p:spPr>
          <a:xfrm>
            <a:off x="6792300" y="4707800"/>
            <a:ext cx="2351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ex02_first-model.ipynb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75"/>
          <p:cNvPicPr preferRelativeResize="0"/>
          <p:nvPr/>
        </p:nvPicPr>
        <p:blipFill rotWithShape="1">
          <a:blip r:embed="rId3">
            <a:alphaModFix/>
          </a:blip>
          <a:srcRect/>
          <a:stretch/>
        </p:blipFill>
        <p:spPr>
          <a:xfrm>
            <a:off x="7503825" y="1146757"/>
            <a:ext cx="1550025" cy="902669"/>
          </a:xfrm>
          <a:prstGeom prst="rect">
            <a:avLst/>
          </a:prstGeom>
          <a:noFill/>
          <a:ln w="19050" cap="flat" cmpd="sng">
            <a:solidFill>
              <a:srgbClr val="FF0000"/>
            </a:solidFill>
            <a:prstDash val="solid"/>
            <a:round/>
            <a:headEnd type="none" w="sm" len="sm"/>
            <a:tailEnd type="none" w="sm" len="sm"/>
          </a:ln>
        </p:spPr>
      </p:pic>
      <p:sp>
        <p:nvSpPr>
          <p:cNvPr id="810" name="Google Shape;810;p75"/>
          <p:cNvSpPr/>
          <p:nvPr/>
        </p:nvSpPr>
        <p:spPr>
          <a:xfrm>
            <a:off x="7650950" y="2119600"/>
            <a:ext cx="954600" cy="1517400"/>
          </a:xfrm>
          <a:prstGeom prst="bracketPair">
            <a:avLst/>
          </a:prstGeom>
          <a:no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811" name="Google Shape;811;p75"/>
          <p:cNvSpPr/>
          <p:nvPr/>
        </p:nvSpPr>
        <p:spPr>
          <a:xfrm>
            <a:off x="1544325" y="1832950"/>
            <a:ext cx="5959500" cy="1856400"/>
          </a:xfrm>
          <a:prstGeom prst="rect">
            <a:avLst/>
          </a:prstGeom>
          <a:noFill/>
          <a:ln w="28575"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12" name="Google Shape;812;p75"/>
          <p:cNvSpPr/>
          <p:nvPr/>
        </p:nvSpPr>
        <p:spPr>
          <a:xfrm>
            <a:off x="3563875" y="1913741"/>
            <a:ext cx="798600" cy="1723200"/>
          </a:xfrm>
          <a:prstGeom prst="bracketPair">
            <a:avLst/>
          </a:prstGeom>
          <a:no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813" name="Google Shape;813;p75"/>
          <p:cNvSpPr txBox="1"/>
          <p:nvPr/>
        </p:nvSpPr>
        <p:spPr>
          <a:xfrm>
            <a:off x="3556732" y="2052731"/>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e</a:t>
            </a:r>
            <a:r>
              <a:rPr lang="zh-TW" sz="2400" b="0" i="0" u="none" strike="noStrike" cap="none" baseline="30000">
                <a:solidFill>
                  <a:srgbClr val="000000"/>
                </a:solidFill>
                <a:latin typeface="Consolas"/>
                <a:ea typeface="Consolas"/>
                <a:cs typeface="Consolas"/>
                <a:sym typeface="Consolas"/>
              </a:rPr>
              <a:t>0.6</a:t>
            </a:r>
            <a:endParaRPr sz="2400" b="0" i="0" u="none" strike="noStrike" cap="none" baseline="30000">
              <a:solidFill>
                <a:srgbClr val="000000"/>
              </a:solidFill>
              <a:latin typeface="Consolas"/>
              <a:ea typeface="Consolas"/>
              <a:cs typeface="Consolas"/>
              <a:sym typeface="Consolas"/>
            </a:endParaRPr>
          </a:p>
        </p:txBody>
      </p:sp>
      <p:sp>
        <p:nvSpPr>
          <p:cNvPr id="814" name="Google Shape;814;p75"/>
          <p:cNvSpPr txBox="1"/>
          <p:nvPr/>
        </p:nvSpPr>
        <p:spPr>
          <a:xfrm>
            <a:off x="3556732" y="2384071"/>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rbel"/>
                <a:ea typeface="Corbel"/>
                <a:cs typeface="Corbel"/>
                <a:sym typeface="Corbel"/>
              </a:rPr>
              <a:t>e</a:t>
            </a:r>
            <a:r>
              <a:rPr lang="zh-TW" sz="2400" b="0" i="0" u="none" strike="noStrike" cap="none" baseline="30000">
                <a:solidFill>
                  <a:srgbClr val="000000"/>
                </a:solidFill>
                <a:latin typeface="Consolas"/>
                <a:ea typeface="Consolas"/>
                <a:cs typeface="Consolas"/>
                <a:sym typeface="Consolas"/>
              </a:rPr>
              <a:t>2.6</a:t>
            </a:r>
            <a:endParaRPr sz="2400" b="0" i="0" u="none" strike="noStrike" cap="none" baseline="30000">
              <a:solidFill>
                <a:srgbClr val="000000"/>
              </a:solidFill>
              <a:latin typeface="Consolas"/>
              <a:ea typeface="Consolas"/>
              <a:cs typeface="Consolas"/>
              <a:sym typeface="Consolas"/>
            </a:endParaRPr>
          </a:p>
        </p:txBody>
      </p:sp>
      <p:sp>
        <p:nvSpPr>
          <p:cNvPr id="815" name="Google Shape;815;p75"/>
          <p:cNvSpPr txBox="1"/>
          <p:nvPr/>
        </p:nvSpPr>
        <p:spPr>
          <a:xfrm>
            <a:off x="3556732" y="2740481"/>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e</a:t>
            </a:r>
            <a:r>
              <a:rPr lang="zh-TW" sz="2400" b="0" i="0" u="none" strike="noStrike" cap="none" baseline="30000">
                <a:solidFill>
                  <a:srgbClr val="000000"/>
                </a:solidFill>
                <a:latin typeface="Consolas"/>
                <a:ea typeface="Consolas"/>
                <a:cs typeface="Consolas"/>
                <a:sym typeface="Consolas"/>
              </a:rPr>
              <a:t>2.2</a:t>
            </a:r>
            <a:endParaRPr sz="2400" b="0" i="0" u="none" strike="noStrike" cap="none" baseline="30000">
              <a:solidFill>
                <a:srgbClr val="000000"/>
              </a:solidFill>
              <a:latin typeface="Consolas"/>
              <a:ea typeface="Consolas"/>
              <a:cs typeface="Consolas"/>
              <a:sym typeface="Consolas"/>
            </a:endParaRPr>
          </a:p>
        </p:txBody>
      </p:sp>
      <p:sp>
        <p:nvSpPr>
          <p:cNvPr id="816" name="Google Shape;816;p75"/>
          <p:cNvSpPr txBox="1"/>
          <p:nvPr/>
        </p:nvSpPr>
        <p:spPr>
          <a:xfrm>
            <a:off x="3556732" y="3133525"/>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rbel"/>
                <a:ea typeface="Corbel"/>
                <a:cs typeface="Corbel"/>
                <a:sym typeface="Corbel"/>
              </a:rPr>
              <a:t>e</a:t>
            </a:r>
            <a:r>
              <a:rPr lang="zh-TW" sz="2400" b="0" i="0" u="none" strike="noStrike" cap="none" baseline="30000">
                <a:solidFill>
                  <a:srgbClr val="000000"/>
                </a:solidFill>
                <a:latin typeface="Corbel"/>
                <a:ea typeface="Corbel"/>
                <a:cs typeface="Corbel"/>
                <a:sym typeface="Corbel"/>
              </a:rPr>
              <a:t>0.1</a:t>
            </a:r>
            <a:endParaRPr sz="2400" b="0" i="0" u="none" strike="noStrike" cap="none" baseline="30000">
              <a:solidFill>
                <a:srgbClr val="000000"/>
              </a:solidFill>
              <a:latin typeface="Corbel"/>
              <a:ea typeface="Corbel"/>
              <a:cs typeface="Corbel"/>
              <a:sym typeface="Corbel"/>
            </a:endParaRPr>
          </a:p>
        </p:txBody>
      </p:sp>
      <p:sp>
        <p:nvSpPr>
          <p:cNvPr id="817" name="Google Shape;817;p7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dirty="0"/>
              <a:t>步驟 1</a:t>
            </a:r>
            <a:r>
              <a:rPr lang="zh-TW" altLang="en-US" dirty="0"/>
              <a:t>、</a:t>
            </a:r>
            <a:r>
              <a:rPr lang="zh-TW" dirty="0"/>
              <a:t>2：選擇啟動函數 (for output layer)</a:t>
            </a:r>
            <a:endParaRPr dirty="0"/>
          </a:p>
        </p:txBody>
      </p:sp>
      <p:sp>
        <p:nvSpPr>
          <p:cNvPr id="818" name="Google Shape;818;p75"/>
          <p:cNvSpPr txBox="1">
            <a:spLocks noGrp="1"/>
          </p:cNvSpPr>
          <p:nvPr>
            <p:ph type="body" idx="1"/>
          </p:nvPr>
        </p:nvSpPr>
        <p:spPr>
          <a:xfrm>
            <a:off x="311700" y="900651"/>
            <a:ext cx="8520600" cy="62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sz="2400"/>
              <a:t>分類問題常用 Softmax 當 output 的 activation function</a:t>
            </a:r>
            <a:endParaRPr sz="2400"/>
          </a:p>
        </p:txBody>
      </p:sp>
      <p:sp>
        <p:nvSpPr>
          <p:cNvPr id="819" name="Google Shape;819;p75"/>
          <p:cNvSpPr txBox="1"/>
          <p:nvPr/>
        </p:nvSpPr>
        <p:spPr>
          <a:xfrm>
            <a:off x="7651467" y="2092487"/>
            <a:ext cx="9546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dirty="0">
                <a:solidFill>
                  <a:srgbClr val="000000"/>
                </a:solidFill>
                <a:latin typeface="Consolas"/>
                <a:ea typeface="Consolas"/>
                <a:cs typeface="Consolas"/>
                <a:sym typeface="Consolas"/>
              </a:rPr>
              <a:t>0.07</a:t>
            </a:r>
            <a:endParaRPr sz="2400" b="0" i="0" u="none" strike="noStrike" cap="none" dirty="0">
              <a:solidFill>
                <a:srgbClr val="000000"/>
              </a:solidFill>
              <a:latin typeface="Consolas"/>
              <a:ea typeface="Consolas"/>
              <a:cs typeface="Consolas"/>
              <a:sym typeface="Consolas"/>
            </a:endParaRPr>
          </a:p>
        </p:txBody>
      </p:sp>
      <p:sp>
        <p:nvSpPr>
          <p:cNvPr id="820" name="Google Shape;820;p75"/>
          <p:cNvSpPr txBox="1"/>
          <p:nvPr/>
        </p:nvSpPr>
        <p:spPr>
          <a:xfrm>
            <a:off x="7651467" y="2474614"/>
            <a:ext cx="9546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dirty="0">
                <a:solidFill>
                  <a:srgbClr val="000000"/>
                </a:solidFill>
                <a:latin typeface="Consolas"/>
                <a:ea typeface="Consolas"/>
                <a:cs typeface="Consolas"/>
                <a:sym typeface="Consolas"/>
              </a:rPr>
              <a:t>0.53</a:t>
            </a:r>
            <a:endParaRPr sz="2400" b="0" i="0" u="none" strike="noStrike" cap="none" dirty="0">
              <a:solidFill>
                <a:srgbClr val="000000"/>
              </a:solidFill>
              <a:latin typeface="Consolas"/>
              <a:ea typeface="Consolas"/>
              <a:cs typeface="Consolas"/>
              <a:sym typeface="Consolas"/>
            </a:endParaRPr>
          </a:p>
        </p:txBody>
      </p:sp>
      <p:sp>
        <p:nvSpPr>
          <p:cNvPr id="821" name="Google Shape;821;p75"/>
          <p:cNvSpPr txBox="1"/>
          <p:nvPr/>
        </p:nvSpPr>
        <p:spPr>
          <a:xfrm>
            <a:off x="7651467" y="2877537"/>
            <a:ext cx="9546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0.36</a:t>
            </a:r>
            <a:endParaRPr sz="2400" b="0" i="0" u="none" strike="noStrike" cap="none">
              <a:solidFill>
                <a:srgbClr val="000000"/>
              </a:solidFill>
              <a:latin typeface="Consolas"/>
              <a:ea typeface="Consolas"/>
              <a:cs typeface="Consolas"/>
              <a:sym typeface="Consolas"/>
            </a:endParaRPr>
          </a:p>
        </p:txBody>
      </p:sp>
      <p:sp>
        <p:nvSpPr>
          <p:cNvPr id="822" name="Google Shape;822;p75"/>
          <p:cNvSpPr txBox="1"/>
          <p:nvPr/>
        </p:nvSpPr>
        <p:spPr>
          <a:xfrm>
            <a:off x="7651467" y="3280456"/>
            <a:ext cx="9546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dirty="0">
                <a:solidFill>
                  <a:srgbClr val="000000"/>
                </a:solidFill>
                <a:latin typeface="Consolas"/>
                <a:ea typeface="Consolas"/>
                <a:cs typeface="Consolas"/>
                <a:sym typeface="Consolas"/>
              </a:rPr>
              <a:t>0.04</a:t>
            </a:r>
            <a:endParaRPr sz="2400" b="0" i="0" u="none" strike="noStrike" cap="none" dirty="0">
              <a:solidFill>
                <a:srgbClr val="000000"/>
              </a:solidFill>
              <a:latin typeface="Consolas"/>
              <a:ea typeface="Consolas"/>
              <a:cs typeface="Consolas"/>
              <a:sym typeface="Consolas"/>
            </a:endParaRPr>
          </a:p>
        </p:txBody>
      </p:sp>
      <p:sp>
        <p:nvSpPr>
          <p:cNvPr id="823" name="Google Shape;823;p75"/>
          <p:cNvSpPr/>
          <p:nvPr/>
        </p:nvSpPr>
        <p:spPr>
          <a:xfrm>
            <a:off x="619250" y="1913775"/>
            <a:ext cx="798600" cy="1723200"/>
          </a:xfrm>
          <a:prstGeom prst="bracketPair">
            <a:avLst/>
          </a:prstGeom>
          <a:no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824" name="Google Shape;824;p75"/>
          <p:cNvSpPr txBox="1"/>
          <p:nvPr/>
        </p:nvSpPr>
        <p:spPr>
          <a:xfrm>
            <a:off x="591207" y="2372846"/>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2.6</a:t>
            </a:r>
            <a:endParaRPr sz="2400" b="0" i="0" u="none" strike="noStrike" cap="none">
              <a:solidFill>
                <a:srgbClr val="000000"/>
              </a:solidFill>
              <a:latin typeface="Consolas"/>
              <a:ea typeface="Consolas"/>
              <a:cs typeface="Consolas"/>
              <a:sym typeface="Consolas"/>
            </a:endParaRPr>
          </a:p>
        </p:txBody>
      </p:sp>
      <p:sp>
        <p:nvSpPr>
          <p:cNvPr id="825" name="Google Shape;825;p75"/>
          <p:cNvSpPr txBox="1"/>
          <p:nvPr/>
        </p:nvSpPr>
        <p:spPr>
          <a:xfrm>
            <a:off x="591207" y="2740468"/>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2.2</a:t>
            </a:r>
            <a:endParaRPr sz="2400" b="0" i="0" u="none" strike="noStrike" cap="none">
              <a:solidFill>
                <a:srgbClr val="000000"/>
              </a:solidFill>
              <a:latin typeface="Consolas"/>
              <a:ea typeface="Consolas"/>
              <a:cs typeface="Consolas"/>
              <a:sym typeface="Consolas"/>
            </a:endParaRPr>
          </a:p>
        </p:txBody>
      </p:sp>
      <p:sp>
        <p:nvSpPr>
          <p:cNvPr id="826" name="Google Shape;826;p75"/>
          <p:cNvSpPr txBox="1"/>
          <p:nvPr/>
        </p:nvSpPr>
        <p:spPr>
          <a:xfrm>
            <a:off x="591207" y="3133525"/>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0.1</a:t>
            </a:r>
            <a:endParaRPr sz="2400" b="0" i="0" u="none" strike="noStrike" cap="none">
              <a:solidFill>
                <a:srgbClr val="000000"/>
              </a:solidFill>
              <a:latin typeface="Consolas"/>
              <a:ea typeface="Consolas"/>
              <a:cs typeface="Consolas"/>
              <a:sym typeface="Consolas"/>
            </a:endParaRPr>
          </a:p>
        </p:txBody>
      </p:sp>
      <p:sp>
        <p:nvSpPr>
          <p:cNvPr id="827" name="Google Shape;827;p75"/>
          <p:cNvSpPr txBox="1"/>
          <p:nvPr/>
        </p:nvSpPr>
        <p:spPr>
          <a:xfrm>
            <a:off x="591207" y="1976544"/>
            <a:ext cx="854700" cy="3963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0.6</a:t>
            </a:r>
            <a:endParaRPr sz="2400" b="0" i="0" u="none" strike="noStrike" cap="none">
              <a:solidFill>
                <a:srgbClr val="000000"/>
              </a:solidFill>
              <a:latin typeface="Consolas"/>
              <a:ea typeface="Consolas"/>
              <a:cs typeface="Consolas"/>
              <a:sym typeface="Consolas"/>
            </a:endParaRPr>
          </a:p>
        </p:txBody>
      </p:sp>
      <p:sp>
        <p:nvSpPr>
          <p:cNvPr id="828" name="Google Shape;828;p75"/>
          <p:cNvSpPr/>
          <p:nvPr/>
        </p:nvSpPr>
        <p:spPr>
          <a:xfrm>
            <a:off x="1596100" y="2586600"/>
            <a:ext cx="1958700" cy="482400"/>
          </a:xfrm>
          <a:prstGeom prst="rightArrow">
            <a:avLst>
              <a:gd name="adj1" fmla="val 50000"/>
              <a:gd name="adj2" fmla="val 50000"/>
            </a:avLst>
          </a:prstGeom>
          <a:solidFill>
            <a:srgbClr val="F3AB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75"/>
          <p:cNvSpPr/>
          <p:nvPr/>
        </p:nvSpPr>
        <p:spPr>
          <a:xfrm>
            <a:off x="4419050" y="2586600"/>
            <a:ext cx="3026700" cy="482400"/>
          </a:xfrm>
          <a:prstGeom prst="rightArrow">
            <a:avLst>
              <a:gd name="adj1" fmla="val 50000"/>
              <a:gd name="adj2" fmla="val 50000"/>
            </a:avLst>
          </a:prstGeom>
          <a:solidFill>
            <a:srgbClr val="F3AB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75"/>
          <p:cNvSpPr txBox="1"/>
          <p:nvPr/>
        </p:nvSpPr>
        <p:spPr>
          <a:xfrm>
            <a:off x="3632925" y="1432750"/>
            <a:ext cx="1782300" cy="4824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FF0066"/>
                </a:solidFill>
                <a:latin typeface="Ubuntu"/>
                <a:ea typeface="Ubuntu"/>
                <a:cs typeface="Ubuntu"/>
                <a:sym typeface="Ubuntu"/>
              </a:rPr>
              <a:t>Softmax</a:t>
            </a:r>
            <a:endParaRPr sz="2400" b="1" i="0" u="none" strike="noStrike" cap="none">
              <a:solidFill>
                <a:srgbClr val="FF0066"/>
              </a:solidFill>
              <a:latin typeface="Ubuntu"/>
              <a:ea typeface="Ubuntu"/>
              <a:cs typeface="Ubuntu"/>
              <a:sym typeface="Ubuntu"/>
            </a:endParaRPr>
          </a:p>
        </p:txBody>
      </p:sp>
      <p:sp>
        <p:nvSpPr>
          <p:cNvPr id="831" name="Google Shape;831;p75"/>
          <p:cNvSpPr txBox="1"/>
          <p:nvPr/>
        </p:nvSpPr>
        <p:spPr>
          <a:xfrm>
            <a:off x="1671601" y="2306700"/>
            <a:ext cx="1584000" cy="356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a:solidFill>
                  <a:srgbClr val="000000"/>
                </a:solidFill>
                <a:latin typeface="Calibri"/>
                <a:ea typeface="Calibri"/>
                <a:cs typeface="Calibri"/>
                <a:sym typeface="Calibri"/>
              </a:rPr>
              <a:t>Exponential</a:t>
            </a:r>
            <a:endParaRPr sz="2200" b="0" i="0" u="none" strike="noStrike" cap="none">
              <a:solidFill>
                <a:srgbClr val="000000"/>
              </a:solidFill>
              <a:latin typeface="Calibri"/>
              <a:ea typeface="Calibri"/>
              <a:cs typeface="Calibri"/>
              <a:sym typeface="Calibri"/>
            </a:endParaRPr>
          </a:p>
        </p:txBody>
      </p:sp>
      <p:sp>
        <p:nvSpPr>
          <p:cNvPr id="832" name="Google Shape;832;p75"/>
          <p:cNvSpPr txBox="1"/>
          <p:nvPr/>
        </p:nvSpPr>
        <p:spPr>
          <a:xfrm>
            <a:off x="4352425" y="2306700"/>
            <a:ext cx="2866500" cy="356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a:solidFill>
                  <a:srgbClr val="000000"/>
                </a:solidFill>
                <a:latin typeface="Calibri"/>
                <a:ea typeface="Calibri"/>
                <a:cs typeface="Calibri"/>
                <a:sym typeface="Calibri"/>
              </a:rPr>
              <a:t>Normalized by the sum</a:t>
            </a:r>
            <a:endParaRPr sz="2200" b="0" i="0" u="none" strike="noStrike" cap="none">
              <a:solidFill>
                <a:srgbClr val="000000"/>
              </a:solidFill>
              <a:latin typeface="Calibri"/>
              <a:ea typeface="Calibri"/>
              <a:cs typeface="Calibri"/>
              <a:sym typeface="Calibri"/>
            </a:endParaRPr>
          </a:p>
        </p:txBody>
      </p:sp>
      <p:sp>
        <p:nvSpPr>
          <p:cNvPr id="833" name="Google Shape;833;p75"/>
          <p:cNvSpPr txBox="1"/>
          <p:nvPr/>
        </p:nvSpPr>
        <p:spPr>
          <a:xfrm>
            <a:off x="311700" y="3740450"/>
            <a:ext cx="8520600" cy="13095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rgbClr val="D66962"/>
              </a:buClr>
              <a:buSzPts val="2200"/>
              <a:buFont typeface="Arial"/>
              <a:buChar char="●"/>
            </a:pPr>
            <a:r>
              <a:rPr lang="zh-TW" sz="2200" b="0" i="0" u="none" strike="noStrike" cap="none">
                <a:solidFill>
                  <a:srgbClr val="000000"/>
                </a:solidFill>
                <a:latin typeface="Arial"/>
                <a:ea typeface="Arial"/>
                <a:cs typeface="Arial"/>
                <a:sym typeface="Arial"/>
              </a:rPr>
              <a:t>Normalization：讓神經網路輸出值的範圍轉換到 [0, 1] 之類，且全部的值加起來為 1 </a:t>
            </a:r>
            <a:r>
              <a:rPr lang="zh-TW" sz="2400" b="0" i="0" u="none" strike="noStrike" cap="none">
                <a:solidFill>
                  <a:schemeClr val="dk1"/>
                </a:solidFill>
                <a:latin typeface="Corbel"/>
                <a:ea typeface="Corbel"/>
                <a:cs typeface="Corbel"/>
                <a:sym typeface="Corbel"/>
              </a:rPr>
              <a:t>➔</a:t>
            </a:r>
            <a:r>
              <a:rPr lang="zh-TW" sz="2200" b="0" i="0" u="none" strike="noStrike" cap="none">
                <a:solidFill>
                  <a:srgbClr val="000000"/>
                </a:solidFill>
                <a:latin typeface="Arial"/>
                <a:ea typeface="Arial"/>
                <a:cs typeface="Arial"/>
                <a:sym typeface="Arial"/>
              </a:rPr>
              <a:t> 像 </a:t>
            </a:r>
            <a:r>
              <a:rPr lang="zh-TW" sz="2200" b="1" i="0" u="none" strike="noStrike" cap="none">
                <a:solidFill>
                  <a:srgbClr val="FF0066"/>
                </a:solidFill>
                <a:latin typeface="Arial"/>
                <a:ea typeface="Arial"/>
                <a:cs typeface="Arial"/>
                <a:sym typeface="Arial"/>
              </a:rPr>
              <a:t>“機率”</a:t>
            </a:r>
            <a:endParaRPr sz="2200" b="1" i="0" u="none" strike="noStrike" cap="none">
              <a:solidFill>
                <a:srgbClr val="FF0066"/>
              </a:solidFill>
              <a:latin typeface="Arial"/>
              <a:ea typeface="Arial"/>
              <a:cs typeface="Arial"/>
              <a:sym typeface="Arial"/>
            </a:endParaRPr>
          </a:p>
          <a:p>
            <a:pPr marL="457200" marR="0" lvl="0" indent="-368300" algn="l" rtl="0">
              <a:lnSpc>
                <a:spcPct val="100000"/>
              </a:lnSpc>
              <a:spcBef>
                <a:spcPts val="1000"/>
              </a:spcBef>
              <a:spcAft>
                <a:spcPts val="0"/>
              </a:spcAft>
              <a:buClr>
                <a:srgbClr val="D66962"/>
              </a:buClr>
              <a:buSzPts val="2200"/>
              <a:buFont typeface="Arial"/>
              <a:buChar char="●"/>
            </a:pPr>
            <a:r>
              <a:rPr lang="zh-TW" sz="2200" b="0" i="0" u="none" strike="noStrike" cap="none">
                <a:solidFill>
                  <a:srgbClr val="000000"/>
                </a:solidFill>
                <a:latin typeface="Arial"/>
                <a:ea typeface="Arial"/>
                <a:cs typeface="Arial"/>
                <a:sym typeface="Arial"/>
              </a:rPr>
              <a:t>保留對其他 classes 的 prediction error</a:t>
            </a:r>
            <a:endParaRPr sz="2200" b="0" i="0" u="none" strike="noStrike" cap="none">
              <a:solidFill>
                <a:srgbClr val="000000"/>
              </a:solidFill>
              <a:latin typeface="Arial"/>
              <a:ea typeface="Arial"/>
              <a:cs typeface="Arial"/>
              <a:sym typeface="Arial"/>
            </a:endParaRPr>
          </a:p>
        </p:txBody>
      </p:sp>
      <p:sp>
        <p:nvSpPr>
          <p:cNvPr id="834" name="Google Shape;834;p75"/>
          <p:cNvSpPr txBox="1"/>
          <p:nvPr/>
        </p:nvSpPr>
        <p:spPr>
          <a:xfrm>
            <a:off x="6752750" y="4707800"/>
            <a:ext cx="23913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ex02_first-model.ipynb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76"/>
          <p:cNvSpPr txBox="1">
            <a:spLocks noGrp="1"/>
          </p:cNvSpPr>
          <p:nvPr>
            <p:ph type="title"/>
          </p:nvPr>
        </p:nvSpPr>
        <p:spPr>
          <a:xfrm>
            <a:off x="311700" y="184325"/>
            <a:ext cx="8226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步驟 3：選擇損失函數(Loss Function)</a:t>
            </a:r>
            <a:endParaRPr/>
          </a:p>
        </p:txBody>
      </p:sp>
      <p:sp>
        <p:nvSpPr>
          <p:cNvPr id="840" name="Google Shape;840;p76"/>
          <p:cNvSpPr txBox="1">
            <a:spLocks noGrp="1"/>
          </p:cNvSpPr>
          <p:nvPr>
            <p:ph type="body" idx="1"/>
          </p:nvPr>
        </p:nvSpPr>
        <p:spPr>
          <a:xfrm>
            <a:off x="407975" y="1370875"/>
            <a:ext cx="38625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dirty="0"/>
              <a:t>categorical_crossentropy</a:t>
            </a:r>
            <a:endParaRPr sz="2400" dirty="0"/>
          </a:p>
        </p:txBody>
      </p:sp>
      <p:grpSp>
        <p:nvGrpSpPr>
          <p:cNvPr id="841" name="Google Shape;841;p76"/>
          <p:cNvGrpSpPr/>
          <p:nvPr/>
        </p:nvGrpSpPr>
        <p:grpSpPr>
          <a:xfrm>
            <a:off x="4667857" y="757312"/>
            <a:ext cx="1454641" cy="1186908"/>
            <a:chOff x="4732782" y="2467225"/>
            <a:chExt cx="1454641" cy="1186908"/>
          </a:xfrm>
        </p:grpSpPr>
        <p:sp>
          <p:nvSpPr>
            <p:cNvPr id="842" name="Google Shape;842;p76"/>
            <p:cNvSpPr txBox="1"/>
            <p:nvPr/>
          </p:nvSpPr>
          <p:spPr>
            <a:xfrm>
              <a:off x="4732793" y="2467225"/>
              <a:ext cx="145463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Prediction</a:t>
              </a:r>
              <a:endParaRPr sz="1800" b="0" i="0" u="none" strike="noStrike" cap="none">
                <a:solidFill>
                  <a:srgbClr val="000000"/>
                </a:solidFill>
                <a:latin typeface="Calibri"/>
                <a:ea typeface="Calibri"/>
                <a:cs typeface="Calibri"/>
                <a:sym typeface="Calibri"/>
              </a:endParaRPr>
            </a:p>
          </p:txBody>
        </p:sp>
        <p:sp>
          <p:nvSpPr>
            <p:cNvPr id="843" name="Google Shape;843;p76"/>
            <p:cNvSpPr/>
            <p:nvPr/>
          </p:nvSpPr>
          <p:spPr>
            <a:xfrm>
              <a:off x="4732782" y="2842933"/>
              <a:ext cx="145463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844" name="Google Shape;844;p76"/>
          <p:cNvGrpSpPr/>
          <p:nvPr/>
        </p:nvGrpSpPr>
        <p:grpSpPr>
          <a:xfrm>
            <a:off x="7519645" y="757339"/>
            <a:ext cx="1430795" cy="1186908"/>
            <a:chOff x="7088948" y="446617"/>
            <a:chExt cx="1296010" cy="1186908"/>
          </a:xfrm>
        </p:grpSpPr>
        <p:sp>
          <p:nvSpPr>
            <p:cNvPr id="845" name="Google Shape;845;p76"/>
            <p:cNvSpPr txBox="1"/>
            <p:nvPr/>
          </p:nvSpPr>
          <p:spPr>
            <a:xfrm>
              <a:off x="70889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Answer</a:t>
              </a:r>
              <a:endParaRPr sz="1800" b="0" i="0" u="none" strike="noStrike" cap="none">
                <a:solidFill>
                  <a:srgbClr val="000000"/>
                </a:solidFill>
                <a:latin typeface="Calibri"/>
                <a:ea typeface="Calibri"/>
                <a:cs typeface="Calibri"/>
                <a:sym typeface="Calibri"/>
              </a:endParaRPr>
            </a:p>
          </p:txBody>
        </p:sp>
        <p:sp>
          <p:nvSpPr>
            <p:cNvPr id="846" name="Google Shape;846;p76"/>
            <p:cNvSpPr/>
            <p:nvPr/>
          </p:nvSpPr>
          <p:spPr>
            <a:xfrm>
              <a:off x="70889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847" name="Google Shape;847;p76"/>
          <p:cNvGrpSpPr/>
          <p:nvPr/>
        </p:nvGrpSpPr>
        <p:grpSpPr>
          <a:xfrm>
            <a:off x="6209966" y="1001271"/>
            <a:ext cx="940205" cy="698988"/>
            <a:chOff x="3969150" y="1387725"/>
            <a:chExt cx="1205700" cy="698988"/>
          </a:xfrm>
        </p:grpSpPr>
        <p:sp>
          <p:nvSpPr>
            <p:cNvPr id="848" name="Google Shape;848;p76"/>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76"/>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Arial"/>
                  <a:ea typeface="Arial"/>
                  <a:cs typeface="Arial"/>
                  <a:sym typeface="Arial"/>
                </a:rPr>
                <a:t>Loss</a:t>
              </a:r>
              <a:endParaRPr sz="1800" b="0" i="0" u="none" strike="noStrike" cap="none">
                <a:solidFill>
                  <a:srgbClr val="000000"/>
                </a:solidFill>
                <a:latin typeface="Arial"/>
                <a:ea typeface="Arial"/>
                <a:cs typeface="Arial"/>
                <a:sym typeface="Arial"/>
              </a:endParaRPr>
            </a:p>
          </p:txBody>
        </p:sp>
      </p:grpSp>
      <p:sp>
        <p:nvSpPr>
          <p:cNvPr id="850" name="Google Shape;850;p76"/>
          <p:cNvSpPr txBox="1"/>
          <p:nvPr/>
        </p:nvSpPr>
        <p:spPr>
          <a:xfrm>
            <a:off x="311700" y="871075"/>
            <a:ext cx="39588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面對</a:t>
            </a:r>
            <a:r>
              <a:rPr lang="zh-TW" sz="2400" b="1" i="0" u="none" strike="noStrike" cap="none">
                <a:solidFill>
                  <a:srgbClr val="C00000"/>
                </a:solidFill>
                <a:latin typeface="Calibri"/>
                <a:ea typeface="Calibri"/>
                <a:cs typeface="Calibri"/>
                <a:sym typeface="Calibri"/>
              </a:rPr>
              <a:t>多元</a:t>
            </a:r>
            <a:r>
              <a:rPr lang="zh-TW" sz="2400" b="0" i="0" u="none" strike="noStrike" cap="none">
                <a:solidFill>
                  <a:srgbClr val="434343"/>
                </a:solidFill>
                <a:latin typeface="Calibri"/>
                <a:ea typeface="Calibri"/>
                <a:cs typeface="Calibri"/>
                <a:sym typeface="Calibri"/>
              </a:rPr>
              <a:t>分類問題時可以用</a:t>
            </a:r>
            <a:endParaRPr sz="2400" b="0" i="0" u="none" strike="noStrike" cap="none">
              <a:solidFill>
                <a:srgbClr val="434343"/>
              </a:solidFill>
              <a:latin typeface="Calibri"/>
              <a:ea typeface="Calibri"/>
              <a:cs typeface="Calibri"/>
              <a:sym typeface="Calibri"/>
            </a:endParaRPr>
          </a:p>
        </p:txBody>
      </p:sp>
      <p:graphicFrame>
        <p:nvGraphicFramePr>
          <p:cNvPr id="851" name="Google Shape;851;p76"/>
          <p:cNvGraphicFramePr/>
          <p:nvPr/>
        </p:nvGraphicFramePr>
        <p:xfrm>
          <a:off x="4667850" y="1144138"/>
          <a:ext cx="1454625" cy="802585"/>
        </p:xfrm>
        <a:graphic>
          <a:graphicData uri="http://schemas.openxmlformats.org/drawingml/2006/table">
            <a:tbl>
              <a:tblPr>
                <a:noFill/>
                <a:tableStyleId>{9CEE7E21-7FF2-48F6-9FC8-05549BC23BCA}</a:tableStyleId>
              </a:tblPr>
              <a:tblGrid>
                <a:gridCol w="484875">
                  <a:extLst>
                    <a:ext uri="{9D8B030D-6E8A-4147-A177-3AD203B41FA5}">
                      <a16:colId xmlns:a16="http://schemas.microsoft.com/office/drawing/2014/main" val="20000"/>
                    </a:ext>
                  </a:extLst>
                </a:gridCol>
                <a:gridCol w="484875">
                  <a:extLst>
                    <a:ext uri="{9D8B030D-6E8A-4147-A177-3AD203B41FA5}">
                      <a16:colId xmlns:a16="http://schemas.microsoft.com/office/drawing/2014/main" val="20001"/>
                    </a:ext>
                  </a:extLst>
                </a:gridCol>
                <a:gridCol w="484875">
                  <a:extLst>
                    <a:ext uri="{9D8B030D-6E8A-4147-A177-3AD203B41FA5}">
                      <a16:colId xmlns:a16="http://schemas.microsoft.com/office/drawing/2014/main" val="20002"/>
                    </a:ext>
                  </a:extLst>
                </a:gridCol>
              </a:tblGrid>
              <a:tr h="4063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0.6</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0.3</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37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0.7</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0.2</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aphicFrame>
        <p:nvGraphicFramePr>
          <p:cNvPr id="852" name="Google Shape;852;p76"/>
          <p:cNvGraphicFramePr/>
          <p:nvPr/>
        </p:nvGraphicFramePr>
        <p:xfrm>
          <a:off x="7519638" y="1144185"/>
          <a:ext cx="1430775" cy="804510"/>
        </p:xfrm>
        <a:graphic>
          <a:graphicData uri="http://schemas.openxmlformats.org/drawingml/2006/table">
            <a:tbl>
              <a:tblPr>
                <a:noFill/>
                <a:tableStyleId>{9CEE7E21-7FF2-48F6-9FC8-05549BC23BCA}</a:tableStyleId>
              </a:tblPr>
              <a:tblGrid>
                <a:gridCol w="476925">
                  <a:extLst>
                    <a:ext uri="{9D8B030D-6E8A-4147-A177-3AD203B41FA5}">
                      <a16:colId xmlns:a16="http://schemas.microsoft.com/office/drawing/2014/main" val="20000"/>
                    </a:ext>
                  </a:extLst>
                </a:gridCol>
                <a:gridCol w="476925">
                  <a:extLst>
                    <a:ext uri="{9D8B030D-6E8A-4147-A177-3AD203B41FA5}">
                      <a16:colId xmlns:a16="http://schemas.microsoft.com/office/drawing/2014/main" val="20001"/>
                    </a:ext>
                  </a:extLst>
                </a:gridCol>
                <a:gridCol w="476925">
                  <a:extLst>
                    <a:ext uri="{9D8B030D-6E8A-4147-A177-3AD203B41FA5}">
                      <a16:colId xmlns:a16="http://schemas.microsoft.com/office/drawing/2014/main" val="20002"/>
                    </a:ext>
                  </a:extLst>
                </a:gridCol>
              </a:tblGrid>
              <a:tr h="4083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17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pSp>
        <p:nvGrpSpPr>
          <p:cNvPr id="853" name="Google Shape;853;p76"/>
          <p:cNvGrpSpPr/>
          <p:nvPr/>
        </p:nvGrpSpPr>
        <p:grpSpPr>
          <a:xfrm>
            <a:off x="7237638" y="1215987"/>
            <a:ext cx="330825" cy="656399"/>
            <a:chOff x="4974913" y="1427262"/>
            <a:chExt cx="330825" cy="656399"/>
          </a:xfrm>
        </p:grpSpPr>
        <p:pic>
          <p:nvPicPr>
            <p:cNvPr id="854" name="Google Shape;854;p76"/>
            <p:cNvPicPr preferRelativeResize="0"/>
            <p:nvPr/>
          </p:nvPicPr>
          <p:blipFill rotWithShape="1">
            <a:blip r:embed="rId3">
              <a:alphaModFix/>
            </a:blip>
            <a:srcRect/>
            <a:stretch/>
          </p:blipFill>
          <p:spPr>
            <a:xfrm>
              <a:off x="4974913" y="1427262"/>
              <a:ext cx="330825" cy="330825"/>
            </a:xfrm>
            <a:prstGeom prst="rect">
              <a:avLst/>
            </a:prstGeom>
            <a:noFill/>
            <a:ln>
              <a:noFill/>
            </a:ln>
          </p:spPr>
        </p:pic>
        <p:pic>
          <p:nvPicPr>
            <p:cNvPr id="855" name="Google Shape;855;p76"/>
            <p:cNvPicPr preferRelativeResize="0"/>
            <p:nvPr/>
          </p:nvPicPr>
          <p:blipFill rotWithShape="1">
            <a:blip r:embed="rId4">
              <a:alphaModFix/>
            </a:blip>
            <a:srcRect/>
            <a:stretch/>
          </p:blipFill>
          <p:spPr>
            <a:xfrm>
              <a:off x="4974913" y="1758087"/>
              <a:ext cx="330825" cy="325574"/>
            </a:xfrm>
            <a:prstGeom prst="rect">
              <a:avLst/>
            </a:prstGeom>
            <a:noFill/>
            <a:ln>
              <a:noFill/>
            </a:ln>
          </p:spPr>
        </p:pic>
      </p:grpSp>
      <p:grpSp>
        <p:nvGrpSpPr>
          <p:cNvPr id="856" name="Google Shape;856;p76"/>
          <p:cNvGrpSpPr/>
          <p:nvPr/>
        </p:nvGrpSpPr>
        <p:grpSpPr>
          <a:xfrm>
            <a:off x="4406588" y="1217363"/>
            <a:ext cx="330813" cy="653619"/>
            <a:chOff x="7586575" y="1421400"/>
            <a:chExt cx="330813" cy="653619"/>
          </a:xfrm>
        </p:grpSpPr>
        <p:pic>
          <p:nvPicPr>
            <p:cNvPr id="857" name="Google Shape;857;p76"/>
            <p:cNvPicPr preferRelativeResize="0"/>
            <p:nvPr/>
          </p:nvPicPr>
          <p:blipFill rotWithShape="1">
            <a:blip r:embed="rId5">
              <a:alphaModFix/>
            </a:blip>
            <a:srcRect/>
            <a:stretch/>
          </p:blipFill>
          <p:spPr>
            <a:xfrm>
              <a:off x="7586575" y="1421400"/>
              <a:ext cx="330813" cy="316000"/>
            </a:xfrm>
            <a:prstGeom prst="rect">
              <a:avLst/>
            </a:prstGeom>
            <a:noFill/>
            <a:ln>
              <a:noFill/>
            </a:ln>
          </p:spPr>
        </p:pic>
        <p:pic>
          <p:nvPicPr>
            <p:cNvPr id="858" name="Google Shape;858;p76"/>
            <p:cNvPicPr preferRelativeResize="0"/>
            <p:nvPr/>
          </p:nvPicPr>
          <p:blipFill rotWithShape="1">
            <a:blip r:embed="rId6">
              <a:alphaModFix/>
            </a:blip>
            <a:srcRect/>
            <a:stretch/>
          </p:blipFill>
          <p:spPr>
            <a:xfrm>
              <a:off x="7586575" y="1793050"/>
              <a:ext cx="316000" cy="281969"/>
            </a:xfrm>
            <a:prstGeom prst="rect">
              <a:avLst/>
            </a:prstGeom>
            <a:noFill/>
            <a:ln>
              <a:noFill/>
            </a:ln>
          </p:spPr>
        </p:pic>
      </p:grpSp>
      <p:grpSp>
        <p:nvGrpSpPr>
          <p:cNvPr id="859" name="Google Shape;859;p76"/>
          <p:cNvGrpSpPr/>
          <p:nvPr/>
        </p:nvGrpSpPr>
        <p:grpSpPr>
          <a:xfrm>
            <a:off x="813775" y="2200701"/>
            <a:ext cx="5308724" cy="2065674"/>
            <a:chOff x="813775" y="2200701"/>
            <a:chExt cx="5308724" cy="2065674"/>
          </a:xfrm>
        </p:grpSpPr>
        <p:pic>
          <p:nvPicPr>
            <p:cNvPr id="860" name="Google Shape;860;p76"/>
            <p:cNvPicPr preferRelativeResize="0"/>
            <p:nvPr/>
          </p:nvPicPr>
          <p:blipFill rotWithShape="1">
            <a:blip r:embed="rId7">
              <a:alphaModFix/>
            </a:blip>
            <a:srcRect/>
            <a:stretch/>
          </p:blipFill>
          <p:spPr>
            <a:xfrm>
              <a:off x="813775" y="2200701"/>
              <a:ext cx="2251375" cy="920175"/>
            </a:xfrm>
            <a:prstGeom prst="rect">
              <a:avLst/>
            </a:prstGeom>
            <a:noFill/>
            <a:ln>
              <a:noFill/>
            </a:ln>
          </p:spPr>
        </p:pic>
        <p:pic>
          <p:nvPicPr>
            <p:cNvPr id="861" name="Google Shape;861;p76"/>
            <p:cNvPicPr preferRelativeResize="0"/>
            <p:nvPr/>
          </p:nvPicPr>
          <p:blipFill rotWithShape="1">
            <a:blip r:embed="rId8">
              <a:alphaModFix/>
            </a:blip>
            <a:srcRect/>
            <a:stretch/>
          </p:blipFill>
          <p:spPr>
            <a:xfrm>
              <a:off x="813775" y="3120875"/>
              <a:ext cx="5308724" cy="1145500"/>
            </a:xfrm>
            <a:prstGeom prst="rect">
              <a:avLst/>
            </a:prstGeom>
            <a:noFill/>
            <a:ln>
              <a:noFill/>
            </a:ln>
          </p:spPr>
        </p:pic>
      </p:grpSp>
      <p:sp>
        <p:nvSpPr>
          <p:cNvPr id="862" name="Google Shape;862;p76"/>
          <p:cNvSpPr txBox="1"/>
          <p:nvPr/>
        </p:nvSpPr>
        <p:spPr>
          <a:xfrm>
            <a:off x="4692625" y="1161475"/>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76"/>
          <p:cNvSpPr txBox="1"/>
          <p:nvPr/>
        </p:nvSpPr>
        <p:spPr>
          <a:xfrm>
            <a:off x="4691813" y="1573175"/>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76"/>
          <p:cNvSpPr txBox="1"/>
          <p:nvPr/>
        </p:nvSpPr>
        <p:spPr>
          <a:xfrm>
            <a:off x="7531700" y="1161463"/>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76"/>
          <p:cNvSpPr txBox="1"/>
          <p:nvPr/>
        </p:nvSpPr>
        <p:spPr>
          <a:xfrm>
            <a:off x="7531688" y="1573175"/>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76"/>
          <p:cNvSpPr txBox="1"/>
          <p:nvPr/>
        </p:nvSpPr>
        <p:spPr>
          <a:xfrm>
            <a:off x="6336995" y="4707800"/>
            <a:ext cx="2807005"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9"/>
              </a:rPr>
              <a:t>ex02_first-model.ipynb</a:t>
            </a:r>
            <a:endParaRPr sz="1400" b="0" i="0" u="none" strike="noStrike" cap="none">
              <a:solidFill>
                <a:srgbClr val="000000"/>
              </a:solidFill>
              <a:latin typeface="Arial"/>
              <a:ea typeface="Arial"/>
              <a:cs typeface="Arial"/>
              <a:sym typeface="Arial"/>
            </a:endParaRPr>
          </a:p>
        </p:txBody>
      </p:sp>
      <p:sp>
        <p:nvSpPr>
          <p:cNvPr id="867" name="Google Shape;867;p76"/>
          <p:cNvSpPr txBox="1"/>
          <p:nvPr/>
        </p:nvSpPr>
        <p:spPr>
          <a:xfrm>
            <a:off x="4716700" y="2200700"/>
            <a:ext cx="1356900" cy="42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alibri"/>
                <a:ea typeface="Calibri"/>
                <a:cs typeface="Calibri"/>
                <a:sym typeface="Calibri"/>
              </a:rPr>
              <a:t>Softmax的結果</a:t>
            </a:r>
            <a:endParaRPr sz="1400" b="0" i="0" u="none" strike="noStrike" cap="none">
              <a:solidFill>
                <a:srgbClr val="000000"/>
              </a:solidFill>
              <a:latin typeface="Calibri"/>
              <a:ea typeface="Calibri"/>
              <a:cs typeface="Calibri"/>
              <a:sym typeface="Calibri"/>
            </a:endParaRPr>
          </a:p>
        </p:txBody>
      </p:sp>
      <p:cxnSp>
        <p:nvCxnSpPr>
          <p:cNvPr id="868" name="Google Shape;868;p76"/>
          <p:cNvCxnSpPr>
            <a:stCxn id="867" idx="0"/>
            <a:endCxn id="863" idx="2"/>
          </p:cNvCxnSpPr>
          <p:nvPr/>
        </p:nvCxnSpPr>
        <p:spPr>
          <a:xfrm rot="10800000">
            <a:off x="5395150" y="1944800"/>
            <a:ext cx="0" cy="255900"/>
          </a:xfrm>
          <a:prstGeom prst="straightConnector1">
            <a:avLst/>
          </a:prstGeom>
          <a:noFill/>
          <a:ln w="19050" cap="flat" cmpd="sng">
            <a:solidFill>
              <a:schemeClr val="dk2"/>
            </a:solidFill>
            <a:prstDash val="solid"/>
            <a:round/>
            <a:headEnd type="none" w="sm" len="sm"/>
            <a:tailEnd type="stealth"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7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步驟 4：選擇優化器 (optimizer)</a:t>
            </a:r>
            <a:endParaRPr/>
          </a:p>
        </p:txBody>
      </p:sp>
      <p:sp>
        <p:nvSpPr>
          <p:cNvPr id="874" name="Google Shape;874;p77"/>
          <p:cNvSpPr txBox="1">
            <a:spLocks noGrp="1"/>
          </p:cNvSpPr>
          <p:nvPr>
            <p:ph type="body" idx="1"/>
          </p:nvPr>
        </p:nvSpPr>
        <p:spPr>
          <a:xfrm>
            <a:off x="311700" y="900650"/>
            <a:ext cx="8520600" cy="288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3000"/>
              <a:t>常用選擇有：</a:t>
            </a:r>
            <a:endParaRPr sz="3000"/>
          </a:p>
          <a:p>
            <a:pPr marL="457200" lvl="0" indent="-406400" algn="l" rtl="0">
              <a:lnSpc>
                <a:spcPct val="115000"/>
              </a:lnSpc>
              <a:spcBef>
                <a:spcPts val="1600"/>
              </a:spcBef>
              <a:spcAft>
                <a:spcPts val="0"/>
              </a:spcAft>
              <a:buSzPts val="2800"/>
              <a:buChar char="●"/>
            </a:pPr>
            <a:r>
              <a:rPr lang="zh-TW" sz="2800"/>
              <a:t>SGD (Stochastic Gradient Descent)</a:t>
            </a:r>
            <a:endParaRPr sz="2800"/>
          </a:p>
          <a:p>
            <a:pPr marL="457200" lvl="0" indent="-406400" algn="l" rtl="0">
              <a:lnSpc>
                <a:spcPct val="115000"/>
              </a:lnSpc>
              <a:spcBef>
                <a:spcPts val="0"/>
              </a:spcBef>
              <a:spcAft>
                <a:spcPts val="0"/>
              </a:spcAft>
              <a:buSzPts val="2800"/>
              <a:buChar char="●"/>
            </a:pPr>
            <a:r>
              <a:rPr lang="zh-TW" sz="2800"/>
              <a:t>Adagrad (Adaptive Learning Rate)</a:t>
            </a:r>
            <a:endParaRPr sz="2800"/>
          </a:p>
          <a:p>
            <a:pPr marL="457200" lvl="0" indent="-406400" algn="l" rtl="0">
              <a:lnSpc>
                <a:spcPct val="115000"/>
              </a:lnSpc>
              <a:spcBef>
                <a:spcPts val="0"/>
              </a:spcBef>
              <a:spcAft>
                <a:spcPts val="0"/>
              </a:spcAft>
              <a:buSzPts val="2800"/>
              <a:buChar char="●"/>
            </a:pPr>
            <a:r>
              <a:rPr lang="zh-TW" sz="2800"/>
              <a:t>RMSprop (Similar with Adagrad)</a:t>
            </a:r>
            <a:endParaRPr sz="2800"/>
          </a:p>
          <a:p>
            <a:pPr marL="457200" lvl="0" indent="-406400" algn="l" rtl="0">
              <a:lnSpc>
                <a:spcPct val="115000"/>
              </a:lnSpc>
              <a:spcBef>
                <a:spcPts val="0"/>
              </a:spcBef>
              <a:spcAft>
                <a:spcPts val="0"/>
              </a:spcAft>
              <a:buSzPts val="2800"/>
              <a:buChar char="●"/>
            </a:pPr>
            <a:r>
              <a:rPr lang="zh-TW" sz="2800"/>
              <a:t>Adam (Similar with RMSprop + Momentum)</a:t>
            </a:r>
            <a:endParaRPr sz="2800"/>
          </a:p>
        </p:txBody>
      </p:sp>
      <p:sp>
        <p:nvSpPr>
          <p:cNvPr id="875" name="Google Shape;875;p77"/>
          <p:cNvSpPr txBox="1"/>
          <p:nvPr/>
        </p:nvSpPr>
        <p:spPr>
          <a:xfrm>
            <a:off x="6673625" y="4707800"/>
            <a:ext cx="24702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3"/>
              </a:rPr>
              <a:t>ex02_first-model.ipynb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7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步驟 4：從基本款的開始 (SGD)</a:t>
            </a:r>
            <a:endParaRPr/>
          </a:p>
        </p:txBody>
      </p:sp>
      <p:sp>
        <p:nvSpPr>
          <p:cNvPr id="881" name="Google Shape;881;p78"/>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a:t>Stochastic gradient descent (SGD)</a:t>
            </a:r>
            <a:endParaRPr sz="2800"/>
          </a:p>
          <a:p>
            <a:pPr marL="457200" lvl="0" indent="-406400" algn="l" rtl="0">
              <a:lnSpc>
                <a:spcPct val="115000"/>
              </a:lnSpc>
              <a:spcBef>
                <a:spcPts val="0"/>
              </a:spcBef>
              <a:spcAft>
                <a:spcPts val="0"/>
              </a:spcAft>
              <a:buSzPts val="2800"/>
              <a:buChar char="●"/>
            </a:pPr>
            <a:r>
              <a:rPr lang="zh-TW" sz="2800"/>
              <a:t>可調整的參數有</a:t>
            </a:r>
            <a:endParaRPr sz="2800"/>
          </a:p>
          <a:p>
            <a:pPr marL="914400" lvl="1" indent="-381000" algn="l" rtl="0">
              <a:lnSpc>
                <a:spcPct val="115000"/>
              </a:lnSpc>
              <a:spcBef>
                <a:spcPts val="0"/>
              </a:spcBef>
              <a:spcAft>
                <a:spcPts val="0"/>
              </a:spcAft>
              <a:buSzPts val="2400"/>
              <a:buChar char="●"/>
            </a:pPr>
            <a:r>
              <a:rPr lang="zh-TW" sz="2400"/>
              <a:t>學習率 (learning rate)</a:t>
            </a:r>
            <a:endParaRPr sz="2400"/>
          </a:p>
          <a:p>
            <a:pPr marL="914400" lvl="1" indent="-381000" algn="l" rtl="0">
              <a:lnSpc>
                <a:spcPct val="115000"/>
              </a:lnSpc>
              <a:spcBef>
                <a:spcPts val="0"/>
              </a:spcBef>
              <a:spcAft>
                <a:spcPts val="0"/>
              </a:spcAft>
              <a:buSzPts val="2400"/>
              <a:buChar char="●"/>
            </a:pPr>
            <a:r>
              <a:rPr lang="zh-TW" sz="2400"/>
              <a:t>動量 (momentum)</a:t>
            </a:r>
            <a:endParaRPr sz="2400"/>
          </a:p>
          <a:p>
            <a:pPr marL="914400" lvl="1" indent="-381000" algn="l" rtl="0">
              <a:lnSpc>
                <a:spcPct val="115000"/>
              </a:lnSpc>
              <a:spcBef>
                <a:spcPts val="0"/>
              </a:spcBef>
              <a:spcAft>
                <a:spcPts val="0"/>
              </a:spcAft>
              <a:buSzPts val="2400"/>
              <a:buChar char="●"/>
            </a:pPr>
            <a:r>
              <a:rPr lang="zh-TW" sz="2400"/>
              <a:t>學習率衰減 (learning rate decay)</a:t>
            </a:r>
            <a:endParaRPr sz="2400"/>
          </a:p>
          <a:p>
            <a:pPr marL="914400" lvl="1" indent="-381000" algn="l" rtl="0">
              <a:lnSpc>
                <a:spcPct val="115000"/>
              </a:lnSpc>
              <a:spcBef>
                <a:spcPts val="0"/>
              </a:spcBef>
              <a:spcAft>
                <a:spcPts val="0"/>
              </a:spcAft>
              <a:buSzPts val="2400"/>
              <a:buChar char="●"/>
            </a:pPr>
            <a:r>
              <a:rPr lang="zh-TW" sz="2400"/>
              <a:t>Nesterov momentum(動量優化)</a:t>
            </a:r>
            <a:endParaRPr sz="2400"/>
          </a:p>
          <a:p>
            <a:pPr marL="457200" lvl="0" indent="-406400" algn="l" rtl="0">
              <a:lnSpc>
                <a:spcPct val="115000"/>
              </a:lnSpc>
              <a:spcBef>
                <a:spcPts val="0"/>
              </a:spcBef>
              <a:spcAft>
                <a:spcPts val="0"/>
              </a:spcAft>
              <a:buSzPts val="2800"/>
              <a:buChar char="●"/>
            </a:pPr>
            <a:r>
              <a:rPr lang="zh-TW" sz="2800"/>
              <a:t>從訓練過程獲得的經驗來改變學習率 (稍後再談)</a:t>
            </a:r>
            <a:endParaRPr sz="2800"/>
          </a:p>
        </p:txBody>
      </p:sp>
      <p:sp>
        <p:nvSpPr>
          <p:cNvPr id="882" name="Google Shape;882;p78"/>
          <p:cNvSpPr txBox="1"/>
          <p:nvPr/>
        </p:nvSpPr>
        <p:spPr>
          <a:xfrm>
            <a:off x="6713175" y="4707800"/>
            <a:ext cx="24309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3"/>
              </a:rPr>
              <a:t>ex02_first-model.ipynb</a:t>
            </a:r>
            <a:endParaRPr sz="1400" b="0" i="0" u="none" strike="noStrike" cap="none">
              <a:solidFill>
                <a:srgbClr val="000000"/>
              </a:solidFill>
              <a:latin typeface="Arial"/>
              <a:ea typeface="Arial"/>
              <a:cs typeface="Arial"/>
              <a:sym typeface="Arial"/>
            </a:endParaRPr>
          </a:p>
        </p:txBody>
      </p:sp>
      <p:pic>
        <p:nvPicPr>
          <p:cNvPr id="883" name="Google Shape;883;p78"/>
          <p:cNvPicPr preferRelativeResize="0"/>
          <p:nvPr/>
        </p:nvPicPr>
        <p:blipFill rotWithShape="1">
          <a:blip r:embed="rId4">
            <a:alphaModFix/>
          </a:blip>
          <a:srcRect/>
          <a:stretch/>
        </p:blipFill>
        <p:spPr>
          <a:xfrm>
            <a:off x="4262175" y="1401500"/>
            <a:ext cx="4881874" cy="14223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7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步驟 5：編譯模型</a:t>
            </a:r>
            <a:endParaRPr/>
          </a:p>
        </p:txBody>
      </p:sp>
      <p:sp>
        <p:nvSpPr>
          <p:cNvPr id="889" name="Google Shape;889;p79"/>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a:t>在訓練模型前，需要設定學習過程所需的三個參數</a:t>
            </a:r>
            <a:endParaRPr sz="2400"/>
          </a:p>
          <a:p>
            <a:pPr marL="457200" lvl="0" indent="-381000" algn="l" rtl="0">
              <a:lnSpc>
                <a:spcPct val="115000"/>
              </a:lnSpc>
              <a:spcBef>
                <a:spcPts val="1600"/>
              </a:spcBef>
              <a:spcAft>
                <a:spcPts val="0"/>
              </a:spcAft>
              <a:buSzPts val="2400"/>
              <a:buChar char="●"/>
            </a:pPr>
            <a:r>
              <a:rPr lang="zh-TW" sz="2400"/>
              <a:t>損失函數 loss</a:t>
            </a:r>
            <a:endParaRPr sz="2400"/>
          </a:p>
          <a:p>
            <a:pPr marL="457200" lvl="0" indent="-381000" algn="l" rtl="0">
              <a:lnSpc>
                <a:spcPct val="115000"/>
              </a:lnSpc>
              <a:spcBef>
                <a:spcPts val="0"/>
              </a:spcBef>
              <a:spcAft>
                <a:spcPts val="0"/>
              </a:spcAft>
              <a:buSzPts val="2400"/>
              <a:buChar char="●"/>
            </a:pPr>
            <a:r>
              <a:rPr lang="zh-TW" sz="2400"/>
              <a:t>優化器 optimizer</a:t>
            </a:r>
            <a:endParaRPr sz="2400"/>
          </a:p>
          <a:p>
            <a:pPr marL="457200" lvl="0" indent="-381000" algn="l" rtl="0">
              <a:lnSpc>
                <a:spcPct val="115000"/>
              </a:lnSpc>
              <a:spcBef>
                <a:spcPts val="0"/>
              </a:spcBef>
              <a:spcAft>
                <a:spcPts val="0"/>
              </a:spcAft>
              <a:buSzPts val="2400"/>
              <a:buChar char="●"/>
            </a:pPr>
            <a:r>
              <a:rPr lang="zh-TW" sz="2400"/>
              <a:t>評估標準 metrics</a:t>
            </a:r>
            <a:endParaRPr sz="2400"/>
          </a:p>
        </p:txBody>
      </p:sp>
      <p:sp>
        <p:nvSpPr>
          <p:cNvPr id="890" name="Google Shape;890;p79"/>
          <p:cNvSpPr txBox="1"/>
          <p:nvPr/>
        </p:nvSpPr>
        <p:spPr>
          <a:xfrm>
            <a:off x="6726375" y="4707800"/>
            <a:ext cx="2417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3"/>
              </a:rPr>
              <a:t>ex02_first-model.ipynb</a:t>
            </a:r>
            <a:endParaRPr sz="1400" b="0" i="0" u="none" strike="noStrike" cap="none">
              <a:solidFill>
                <a:srgbClr val="000000"/>
              </a:solidFill>
              <a:latin typeface="Arial"/>
              <a:ea typeface="Arial"/>
              <a:cs typeface="Arial"/>
              <a:sym typeface="Arial"/>
            </a:endParaRPr>
          </a:p>
        </p:txBody>
      </p:sp>
      <p:pic>
        <p:nvPicPr>
          <p:cNvPr id="891" name="Google Shape;891;p79"/>
          <p:cNvPicPr preferRelativeResize="0"/>
          <p:nvPr/>
        </p:nvPicPr>
        <p:blipFill rotWithShape="1">
          <a:blip r:embed="rId4">
            <a:alphaModFix/>
          </a:blip>
          <a:srcRect/>
          <a:stretch/>
        </p:blipFill>
        <p:spPr>
          <a:xfrm>
            <a:off x="311700" y="2822125"/>
            <a:ext cx="7408650" cy="19468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8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步驟 6：開始訓練</a:t>
            </a:r>
            <a:endParaRPr/>
          </a:p>
        </p:txBody>
      </p:sp>
      <p:pic>
        <p:nvPicPr>
          <p:cNvPr id="897" name="Google Shape;897;p80"/>
          <p:cNvPicPr preferRelativeResize="0"/>
          <p:nvPr/>
        </p:nvPicPr>
        <p:blipFill rotWithShape="1">
          <a:blip r:embed="rId3">
            <a:alphaModFix/>
          </a:blip>
          <a:srcRect/>
          <a:stretch/>
        </p:blipFill>
        <p:spPr>
          <a:xfrm>
            <a:off x="52525" y="1134425"/>
            <a:ext cx="8839202" cy="2874662"/>
          </a:xfrm>
          <a:prstGeom prst="rect">
            <a:avLst/>
          </a:prstGeom>
          <a:noFill/>
          <a:ln>
            <a:noFill/>
          </a:ln>
        </p:spPr>
      </p:pic>
      <p:sp>
        <p:nvSpPr>
          <p:cNvPr id="898" name="Google Shape;898;p80"/>
          <p:cNvSpPr txBox="1"/>
          <p:nvPr/>
        </p:nvSpPr>
        <p:spPr>
          <a:xfrm>
            <a:off x="6752750" y="4707800"/>
            <a:ext cx="23913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ex02_first-model.ipynb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3"/>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課程大綱</a:t>
            </a:r>
            <a:endParaRPr dirty="0"/>
          </a:p>
        </p:txBody>
      </p:sp>
      <p:sp>
        <p:nvSpPr>
          <p:cNvPr id="289" name="Google Shape;289;p43"/>
          <p:cNvSpPr txBox="1">
            <a:spLocks noGrp="1"/>
          </p:cNvSpPr>
          <p:nvPr>
            <p:ph type="body" idx="1"/>
          </p:nvPr>
        </p:nvSpPr>
        <p:spPr>
          <a:xfrm>
            <a:off x="311700" y="748250"/>
            <a:ext cx="8520600" cy="4275600"/>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0"/>
              </a:spcBef>
              <a:spcAft>
                <a:spcPts val="0"/>
              </a:spcAft>
              <a:buSzPts val="3000"/>
              <a:buChar char="●"/>
            </a:pPr>
            <a:r>
              <a:rPr lang="zh-TW" sz="2800" dirty="0"/>
              <a:t>快速回顧何謂</a:t>
            </a:r>
            <a:r>
              <a:rPr lang="zh-CN" altLang="en-US" sz="2800" dirty="0"/>
              <a:t>機器學習與</a:t>
            </a:r>
            <a:r>
              <a:rPr lang="zh-TW" sz="2800" dirty="0"/>
              <a:t>深度學習</a:t>
            </a:r>
            <a:endParaRPr sz="2800" dirty="0"/>
          </a:p>
          <a:p>
            <a:pPr marL="0" lvl="0" indent="0" algn="l" rtl="0">
              <a:lnSpc>
                <a:spcPct val="100000"/>
              </a:lnSpc>
              <a:spcBef>
                <a:spcPts val="0"/>
              </a:spcBef>
              <a:spcAft>
                <a:spcPts val="0"/>
              </a:spcAft>
              <a:buSzPts val="1800"/>
              <a:buNone/>
            </a:pPr>
            <a:endParaRPr sz="1100" dirty="0"/>
          </a:p>
          <a:p>
            <a:pPr marL="457200" lvl="0" indent="-419100" algn="l" rtl="0">
              <a:lnSpc>
                <a:spcPct val="100000"/>
              </a:lnSpc>
              <a:spcBef>
                <a:spcPts val="0"/>
              </a:spcBef>
              <a:spcAft>
                <a:spcPts val="0"/>
              </a:spcAft>
              <a:buSzPts val="3000"/>
              <a:buChar char="●"/>
            </a:pPr>
            <a:r>
              <a:rPr lang="zh-TW" sz="2800" dirty="0"/>
              <a:t>手把手建立深度學習模型：多層感知器</a:t>
            </a:r>
            <a:endParaRPr sz="2800" dirty="0"/>
          </a:p>
          <a:p>
            <a:pPr marL="457200" lvl="0" indent="0" algn="l" rtl="0">
              <a:lnSpc>
                <a:spcPct val="100000"/>
              </a:lnSpc>
              <a:spcBef>
                <a:spcPts val="0"/>
              </a:spcBef>
              <a:spcAft>
                <a:spcPts val="0"/>
              </a:spcAft>
              <a:buSzPts val="1800"/>
              <a:buNone/>
            </a:pPr>
            <a:endParaRPr sz="500" dirty="0"/>
          </a:p>
          <a:p>
            <a:pPr marL="914400" lvl="1" indent="-381000" algn="l" rtl="0">
              <a:lnSpc>
                <a:spcPct val="100000"/>
              </a:lnSpc>
              <a:spcBef>
                <a:spcPts val="0"/>
              </a:spcBef>
              <a:spcAft>
                <a:spcPts val="0"/>
              </a:spcAft>
              <a:buClr>
                <a:srgbClr val="EFBA57"/>
              </a:buClr>
              <a:buSzPts val="2400"/>
              <a:buChar char="●"/>
            </a:pPr>
            <a:r>
              <a:rPr lang="zh-TW" sz="2000" dirty="0"/>
              <a:t>第一個模型，以寶可夢為例</a:t>
            </a:r>
            <a:endParaRPr sz="2000" dirty="0"/>
          </a:p>
          <a:p>
            <a:pPr marL="0" lvl="0" indent="0" algn="l" rtl="0">
              <a:lnSpc>
                <a:spcPct val="100000"/>
              </a:lnSpc>
              <a:spcBef>
                <a:spcPts val="0"/>
              </a:spcBef>
              <a:spcAft>
                <a:spcPts val="0"/>
              </a:spcAft>
              <a:buSzPts val="1800"/>
              <a:buNone/>
            </a:pPr>
            <a:endParaRPr sz="1100" dirty="0"/>
          </a:p>
          <a:p>
            <a:pPr marL="914400" lvl="1" indent="-381000" algn="l" rtl="0">
              <a:lnSpc>
                <a:spcPct val="100000"/>
              </a:lnSpc>
              <a:spcBef>
                <a:spcPts val="0"/>
              </a:spcBef>
              <a:spcAft>
                <a:spcPts val="0"/>
              </a:spcAft>
              <a:buClr>
                <a:srgbClr val="EFBA57"/>
              </a:buClr>
              <a:buSzPts val="2400"/>
              <a:buChar char="●"/>
            </a:pPr>
            <a:r>
              <a:rPr lang="zh-TW" sz="2000" dirty="0"/>
              <a:t>訓練模型訣竅</a:t>
            </a:r>
            <a:endParaRPr sz="2000" dirty="0"/>
          </a:p>
          <a:p>
            <a:pPr marL="914400" lvl="0" indent="0" algn="l" rtl="0">
              <a:lnSpc>
                <a:spcPct val="100000"/>
              </a:lnSpc>
              <a:spcBef>
                <a:spcPts val="0"/>
              </a:spcBef>
              <a:spcAft>
                <a:spcPts val="0"/>
              </a:spcAft>
              <a:buSzPts val="1800"/>
              <a:buNone/>
            </a:pPr>
            <a:endParaRPr sz="1100" dirty="0"/>
          </a:p>
          <a:p>
            <a:pPr marL="457200" lvl="0" indent="-419100" algn="l" rtl="0">
              <a:lnSpc>
                <a:spcPct val="100000"/>
              </a:lnSpc>
              <a:spcBef>
                <a:spcPts val="0"/>
              </a:spcBef>
              <a:spcAft>
                <a:spcPts val="0"/>
              </a:spcAft>
              <a:buSzPts val="3000"/>
              <a:buChar char="●"/>
            </a:pPr>
            <a:r>
              <a:rPr lang="zh-TW" sz="2800" dirty="0"/>
              <a:t>手把手圖像應用：建立卷積神經網絡</a:t>
            </a:r>
            <a:endParaRPr sz="2800" dirty="0"/>
          </a:p>
          <a:p>
            <a:pPr marL="457200" lvl="0" indent="0" algn="l" rtl="0">
              <a:lnSpc>
                <a:spcPct val="100000"/>
              </a:lnSpc>
              <a:spcBef>
                <a:spcPts val="0"/>
              </a:spcBef>
              <a:spcAft>
                <a:spcPts val="0"/>
              </a:spcAft>
              <a:buClr>
                <a:schemeClr val="dk1"/>
              </a:buClr>
              <a:buSzPts val="1100"/>
              <a:buFont typeface="Arial"/>
              <a:buNone/>
            </a:pPr>
            <a:endParaRPr sz="500" dirty="0"/>
          </a:p>
          <a:p>
            <a:pPr marL="914400" lvl="1" indent="-381000" algn="l" rtl="0">
              <a:lnSpc>
                <a:spcPct val="150000"/>
              </a:lnSpc>
              <a:spcBef>
                <a:spcPts val="0"/>
              </a:spcBef>
              <a:spcAft>
                <a:spcPts val="0"/>
              </a:spcAft>
              <a:buClr>
                <a:srgbClr val="EFBA57"/>
              </a:buClr>
              <a:buSzPts val="2400"/>
              <a:buChar char="●"/>
            </a:pPr>
            <a:r>
              <a:rPr lang="zh-TW" sz="2000" dirty="0"/>
              <a:t>用 Keras 好幫手建模</a:t>
            </a:r>
            <a:endParaRPr sz="1100" dirty="0"/>
          </a:p>
          <a:p>
            <a:pPr marL="914400" lvl="1" indent="-381000" algn="l" rtl="0">
              <a:lnSpc>
                <a:spcPct val="150000"/>
              </a:lnSpc>
              <a:spcBef>
                <a:spcPts val="0"/>
              </a:spcBef>
              <a:spcAft>
                <a:spcPts val="0"/>
              </a:spcAft>
              <a:buClr>
                <a:srgbClr val="EFBA57"/>
              </a:buClr>
              <a:buSzPts val="2400"/>
              <a:buChar char="●"/>
            </a:pPr>
            <a:r>
              <a:rPr lang="zh-TW" sz="2000" dirty="0"/>
              <a:t>數據增強</a:t>
            </a:r>
            <a:endParaRPr sz="2000" dirty="0"/>
          </a:p>
          <a:p>
            <a:pPr marL="914400" lvl="1" indent="-381000" algn="l" rtl="0">
              <a:lnSpc>
                <a:spcPct val="150000"/>
              </a:lnSpc>
              <a:spcBef>
                <a:spcPts val="0"/>
              </a:spcBef>
              <a:spcAft>
                <a:spcPts val="0"/>
              </a:spcAft>
              <a:buClr>
                <a:srgbClr val="EFBA57"/>
              </a:buClr>
              <a:buSzPts val="2400"/>
              <a:buChar char="●"/>
            </a:pPr>
            <a:r>
              <a:rPr lang="zh-TW" sz="2000" dirty="0"/>
              <a:t>遷移式學習</a:t>
            </a:r>
            <a:endParaRPr sz="2000" dirty="0"/>
          </a:p>
          <a:p>
            <a:pPr marL="0" lvl="0" indent="0" algn="l" rtl="0">
              <a:lnSpc>
                <a:spcPct val="100000"/>
              </a:lnSpc>
              <a:spcBef>
                <a:spcPts val="0"/>
              </a:spcBef>
              <a:spcAft>
                <a:spcPts val="0"/>
              </a:spcAft>
              <a:buSzPts val="1800"/>
              <a:buNone/>
            </a:pPr>
            <a:endParaRPr sz="2800" dirty="0"/>
          </a:p>
          <a:p>
            <a:pPr marL="457200" lvl="0" indent="0" algn="l" rtl="0">
              <a:lnSpc>
                <a:spcPct val="100000"/>
              </a:lnSpc>
              <a:spcBef>
                <a:spcPts val="0"/>
              </a:spcBef>
              <a:spcAft>
                <a:spcPts val="0"/>
              </a:spcAft>
              <a:buSzPts val="1800"/>
              <a:buNone/>
            </a:pPr>
            <a:endParaRPr sz="2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8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訓練結果</a:t>
            </a:r>
            <a:endParaRPr/>
          </a:p>
        </p:txBody>
      </p:sp>
      <p:sp>
        <p:nvSpPr>
          <p:cNvPr id="904" name="Google Shape;904;p81"/>
          <p:cNvSpPr txBox="1"/>
          <p:nvPr/>
        </p:nvSpPr>
        <p:spPr>
          <a:xfrm>
            <a:off x="6741325" y="4707800"/>
            <a:ext cx="2402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3"/>
              </a:rPr>
              <a:t>ex02_first-model.ipynb</a:t>
            </a:r>
            <a:endParaRPr sz="1400" b="0" i="0" u="none" strike="noStrike" cap="none">
              <a:solidFill>
                <a:srgbClr val="000000"/>
              </a:solidFill>
              <a:latin typeface="Arial"/>
              <a:ea typeface="Arial"/>
              <a:cs typeface="Arial"/>
              <a:sym typeface="Arial"/>
            </a:endParaRPr>
          </a:p>
        </p:txBody>
      </p:sp>
      <p:pic>
        <p:nvPicPr>
          <p:cNvPr id="905" name="Google Shape;905;p81"/>
          <p:cNvPicPr preferRelativeResize="0"/>
          <p:nvPr/>
        </p:nvPicPr>
        <p:blipFill rotWithShape="1">
          <a:blip r:embed="rId4">
            <a:alphaModFix/>
          </a:blip>
          <a:srcRect/>
          <a:stretch/>
        </p:blipFill>
        <p:spPr>
          <a:xfrm>
            <a:off x="1538650" y="761325"/>
            <a:ext cx="5729575" cy="40022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8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下載並讀取資料檔案</a:t>
            </a:r>
            <a:endParaRPr/>
          </a:p>
        </p:txBody>
      </p:sp>
      <p:sp>
        <p:nvSpPr>
          <p:cNvPr id="911" name="Google Shape;911;p82"/>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dirty="0"/>
              <a:t>為大家準備好的資料已預先整理過，並放在 GitHub 上</a:t>
            </a:r>
            <a:endParaRPr sz="3000" dirty="0"/>
          </a:p>
          <a:p>
            <a:pPr marL="457200" lvl="0" indent="-419100" algn="l" rtl="0">
              <a:lnSpc>
                <a:spcPct val="115000"/>
              </a:lnSpc>
              <a:spcBef>
                <a:spcPts val="0"/>
              </a:spcBef>
              <a:spcAft>
                <a:spcPts val="0"/>
              </a:spcAft>
              <a:buSzPts val="3000"/>
              <a:buChar char="●"/>
            </a:pPr>
            <a:r>
              <a:rPr lang="zh-TW" sz="3000" dirty="0"/>
              <a:t>無需自行下戴，程式會自動代勞</a:t>
            </a:r>
            <a:endParaRPr sz="3000" dirty="0"/>
          </a:p>
          <a:p>
            <a:pPr marL="457200" lvl="0" indent="-419100" algn="l" rtl="0">
              <a:lnSpc>
                <a:spcPct val="115000"/>
              </a:lnSpc>
              <a:spcBef>
                <a:spcPts val="0"/>
              </a:spcBef>
              <a:spcAft>
                <a:spcPts val="0"/>
              </a:spcAft>
              <a:buSzPts val="3000"/>
              <a:buChar char="●"/>
            </a:pPr>
            <a:r>
              <a:rPr lang="zh-TW" sz="3000" dirty="0"/>
              <a:t>若因流量太大被擋，要麻煩各位下載資料檔再自行上傳</a:t>
            </a:r>
            <a:endParaRPr sz="3000" dirty="0"/>
          </a:p>
          <a:p>
            <a:pPr marL="457200" lvl="0" indent="-419100" algn="l" rtl="0">
              <a:lnSpc>
                <a:spcPct val="115000"/>
              </a:lnSpc>
              <a:spcBef>
                <a:spcPts val="0"/>
              </a:spcBef>
              <a:spcAft>
                <a:spcPts val="0"/>
              </a:spcAft>
              <a:buSzPts val="3000"/>
              <a:buChar char="●"/>
            </a:pPr>
            <a:r>
              <a:rPr lang="zh-TW" sz="3000" dirty="0"/>
              <a:t>資料檔連結 </a:t>
            </a:r>
            <a:r>
              <a:rPr lang="zh-TW" sz="2400" u="sng" dirty="0">
                <a:solidFill>
                  <a:schemeClr val="hlink"/>
                </a:solidFill>
                <a:latin typeface="Consolas"/>
                <a:ea typeface="Consolas"/>
                <a:cs typeface="Consolas"/>
                <a:sym typeface="Consolas"/>
                <a:hlinkClick r:id="rId3"/>
              </a:rPr>
              <a:t>pkgo_nyc_class5.csv.bz2</a:t>
            </a:r>
            <a:endParaRPr dirty="0"/>
          </a:p>
        </p:txBody>
      </p:sp>
      <p:sp>
        <p:nvSpPr>
          <p:cNvPr id="912" name="Google Shape;912;p82"/>
          <p:cNvSpPr txBox="1"/>
          <p:nvPr/>
        </p:nvSpPr>
        <p:spPr>
          <a:xfrm>
            <a:off x="6752750" y="4707800"/>
            <a:ext cx="23913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ex02_first-model.ipynb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3"/>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dirty="0">
                <a:latin typeface="Calibri"/>
                <a:ea typeface="Calibri"/>
                <a:cs typeface="Calibri"/>
                <a:sym typeface="Calibri"/>
              </a:rPr>
              <a:t>開始</a:t>
            </a:r>
            <a:r>
              <a:rPr lang="zh-TW" dirty="0"/>
              <a:t>實作 </a:t>
            </a:r>
            <a:r>
              <a:rPr lang="zh-TW" u="sng" dirty="0">
                <a:solidFill>
                  <a:schemeClr val="hlink"/>
                </a:solidFill>
                <a:hlinkClick r:id="rId3"/>
              </a:rPr>
              <a:t>ex2</a:t>
            </a:r>
            <a:r>
              <a:rPr lang="zh-TW" dirty="0"/>
              <a:t> 囉～</a:t>
            </a:r>
            <a:endParaRPr dirty="0">
              <a:latin typeface="Calibri"/>
              <a:ea typeface="Calibri"/>
              <a:cs typeface="Calibri"/>
              <a:sym typeface="Calibri"/>
            </a:endParaRPr>
          </a:p>
        </p:txBody>
      </p:sp>
      <p:sp>
        <p:nvSpPr>
          <p:cNvPr id="918" name="Google Shape;918;p83"/>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看看能不能在5分鐘後畫出 </a:t>
            </a:r>
            <a:endParaRPr sz="36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training loss and accuracy！</a:t>
            </a:r>
            <a:endParaRPr sz="3600" b="0" i="0" u="none" strike="noStrike" cap="none">
              <a:solidFill>
                <a:schemeClr val="dk2"/>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84"/>
          <p:cNvSpPr txBox="1">
            <a:spLocks noGrp="1"/>
          </p:cNvSpPr>
          <p:nvPr>
            <p:ph type="body" idx="1"/>
          </p:nvPr>
        </p:nvSpPr>
        <p:spPr>
          <a:xfrm>
            <a:off x="311700" y="900650"/>
            <a:ext cx="8520600" cy="66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zh-TW" sz="2400"/>
              <a:t>我們成功的建立了第一個深度學習模型，使用了常見的配置</a:t>
            </a:r>
            <a:endParaRPr sz="2400"/>
          </a:p>
        </p:txBody>
      </p:sp>
      <p:graphicFrame>
        <p:nvGraphicFramePr>
          <p:cNvPr id="924" name="Google Shape;924;p84"/>
          <p:cNvGraphicFramePr/>
          <p:nvPr/>
        </p:nvGraphicFramePr>
        <p:xfrm>
          <a:off x="952500" y="1623825"/>
          <a:ext cx="7239000" cy="2194440"/>
        </p:xfrm>
        <a:graphic>
          <a:graphicData uri="http://schemas.openxmlformats.org/drawingml/2006/table">
            <a:tbl>
              <a:tblPr>
                <a:noFill/>
                <a:tableStyleId>{9CEE7E21-7FF2-48F6-9FC8-05549BC23BCA}</a:tableStyleId>
              </a:tblPr>
              <a:tblGrid>
                <a:gridCol w="3109700">
                  <a:extLst>
                    <a:ext uri="{9D8B030D-6E8A-4147-A177-3AD203B41FA5}">
                      <a16:colId xmlns:a16="http://schemas.microsoft.com/office/drawing/2014/main" val="20000"/>
                    </a:ext>
                  </a:extLst>
                </a:gridCol>
                <a:gridCol w="412930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2400"/>
                        <a:buFont typeface="Arial"/>
                        <a:buNone/>
                      </a:pPr>
                      <a:r>
                        <a:rPr lang="zh-TW" sz="2400" b="1" u="none" strike="noStrike" cap="none">
                          <a:latin typeface="Calibri"/>
                          <a:ea typeface="Calibri"/>
                          <a:cs typeface="Calibri"/>
                          <a:sym typeface="Calibri"/>
                        </a:rPr>
                        <a:t>Component</a:t>
                      </a:r>
                      <a:endParaRPr sz="2400" b="1" u="none" strike="noStrike" cap="none">
                        <a:latin typeface="Calibri"/>
                        <a:ea typeface="Calibri"/>
                        <a:cs typeface="Calibri"/>
                        <a:sym typeface="Calibri"/>
                      </a:endParaRPr>
                    </a:p>
                  </a:txBody>
                  <a:tcPr marL="91425" marR="91425" marT="91425" marB="91425">
                    <a:solidFill>
                      <a:schemeClr val="accent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zh-TW" sz="2400" b="1" u="none" strike="noStrike" cap="none">
                          <a:latin typeface="Calibri"/>
                          <a:ea typeface="Calibri"/>
                          <a:cs typeface="Calibri"/>
                          <a:sym typeface="Calibri"/>
                        </a:rPr>
                        <a:t>Selection</a:t>
                      </a:r>
                      <a:endParaRPr sz="2400" b="1" u="none" strike="noStrike" cap="none">
                        <a:latin typeface="Calibri"/>
                        <a:ea typeface="Calibri"/>
                        <a:cs typeface="Calibri"/>
                        <a:sym typeface="Calibri"/>
                      </a:endParaRPr>
                    </a:p>
                  </a:txBody>
                  <a:tcPr marL="91425" marR="91425" marT="91425" marB="91425">
                    <a:solidFill>
                      <a:schemeClr val="accent1"/>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dirty="0">
                          <a:latin typeface="Calibri"/>
                          <a:ea typeface="Calibri"/>
                          <a:cs typeface="Calibri"/>
                          <a:sym typeface="Calibri"/>
                        </a:rPr>
                        <a:t>Loss function</a:t>
                      </a:r>
                      <a:endParaRPr sz="2400" u="none" strike="noStrike" cap="none" dirty="0">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dirty="0">
                          <a:latin typeface="Calibri"/>
                          <a:ea typeface="Calibri"/>
                          <a:cs typeface="Calibri"/>
                          <a:sym typeface="Calibri"/>
                        </a:rPr>
                        <a:t>categorical_crossentropy</a:t>
                      </a:r>
                      <a:endParaRPr sz="2400" u="none" strike="noStrike" cap="none" dirty="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dirty="0">
                          <a:latin typeface="Calibri"/>
                          <a:ea typeface="Calibri"/>
                          <a:cs typeface="Calibri"/>
                          <a:sym typeface="Calibri"/>
                        </a:rPr>
                        <a:t>Activation function</a:t>
                      </a:r>
                      <a:endParaRPr sz="2400" u="none" strike="noStrike" cap="none" dirty="0">
                        <a:latin typeface="Calibri"/>
                        <a:ea typeface="Calibri"/>
                        <a:cs typeface="Calibri"/>
                        <a:sym typeface="Calibri"/>
                      </a:endParaRPr>
                    </a:p>
                  </a:txBody>
                  <a:tcPr marL="91425" marR="91425" marT="91425" marB="91425" anchor="ctr">
                    <a:solidFill>
                      <a:srgbClr val="EFEFEF"/>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dirty="0">
                          <a:latin typeface="Calibri"/>
                          <a:ea typeface="Calibri"/>
                          <a:cs typeface="Calibri"/>
                          <a:sym typeface="Calibri"/>
                        </a:rPr>
                        <a:t>sigmoid + softmax</a:t>
                      </a:r>
                      <a:endParaRPr sz="2400" u="none" strike="noStrike" cap="none" dirty="0">
                        <a:latin typeface="Calibri"/>
                        <a:ea typeface="Calibri"/>
                        <a:cs typeface="Calibri"/>
                        <a:sym typeface="Calibri"/>
                      </a:endParaRPr>
                    </a:p>
                  </a:txBody>
                  <a:tcPr marL="91425" marR="91425" marT="91425" marB="91425" anchor="ctr">
                    <a:solidFill>
                      <a:srgbClr val="EFEFE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latin typeface="Calibri"/>
                          <a:ea typeface="Calibri"/>
                          <a:cs typeface="Calibri"/>
                          <a:sym typeface="Calibri"/>
                        </a:rPr>
                        <a:t>Optimizer</a:t>
                      </a:r>
                      <a:endParaRPr sz="2400" u="none" strike="noStrike" cap="none">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dirty="0">
                          <a:latin typeface="Calibri"/>
                          <a:ea typeface="Calibri"/>
                          <a:cs typeface="Calibri"/>
                          <a:sym typeface="Calibri"/>
                        </a:rPr>
                        <a:t>SGD</a:t>
                      </a:r>
                      <a:endParaRPr sz="2400" u="none" strike="noStrike" cap="none" dirty="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925" name="Google Shape;925;p8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可以更好嗎？</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5"/>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31" name="Google Shape;931;p85"/>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932" name="Google Shape;932;p8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Tips for Training Deep Learning (DL) Models</a:t>
            </a:r>
            <a:endParaRPr/>
          </a:p>
        </p:txBody>
      </p:sp>
      <p:sp>
        <p:nvSpPr>
          <p:cNvPr id="933" name="Google Shape;933;p85"/>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4" name="Google Shape;934;p85"/>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935" name="Google Shape;935;p85"/>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6" name="Google Shape;936;p85"/>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937" name="Google Shape;937;p85"/>
          <p:cNvGrpSpPr/>
          <p:nvPr/>
        </p:nvGrpSpPr>
        <p:grpSpPr>
          <a:xfrm>
            <a:off x="5150700" y="944450"/>
            <a:ext cx="3014700" cy="839850"/>
            <a:chOff x="4804500" y="1912225"/>
            <a:chExt cx="3014700" cy="839850"/>
          </a:xfrm>
        </p:grpSpPr>
        <p:sp>
          <p:nvSpPr>
            <p:cNvPr id="938" name="Google Shape;938;p85"/>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39" name="Google Shape;939;p85"/>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940" name="Google Shape;940;p85"/>
          <p:cNvGrpSpPr/>
          <p:nvPr/>
        </p:nvGrpSpPr>
        <p:grpSpPr>
          <a:xfrm>
            <a:off x="978599" y="2446362"/>
            <a:ext cx="3014716" cy="2590800"/>
            <a:chOff x="1183700" y="2469482"/>
            <a:chExt cx="4229400" cy="2590800"/>
          </a:xfrm>
        </p:grpSpPr>
        <p:sp>
          <p:nvSpPr>
            <p:cNvPr id="941" name="Google Shape;941;p85"/>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42" name="Google Shape;942;p85"/>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943" name="Google Shape;943;p85"/>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944" name="Google Shape;944;p85"/>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945" name="Google Shape;945;p85"/>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946" name="Google Shape;946;p85"/>
          <p:cNvSpPr/>
          <p:nvPr/>
        </p:nvSpPr>
        <p:spPr>
          <a:xfrm>
            <a:off x="5150699" y="244635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47" name="Google Shape;947;p85"/>
          <p:cNvSpPr/>
          <p:nvPr/>
        </p:nvSpPr>
        <p:spPr>
          <a:xfrm>
            <a:off x="5340950" y="3346350"/>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948" name="Google Shape;948;p85"/>
          <p:cNvSpPr/>
          <p:nvPr/>
        </p:nvSpPr>
        <p:spPr>
          <a:xfrm>
            <a:off x="5340950" y="2668675"/>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949" name="Google Shape;949;p85"/>
          <p:cNvSpPr/>
          <p:nvPr/>
        </p:nvSpPr>
        <p:spPr>
          <a:xfrm>
            <a:off x="5323488" y="4024026"/>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950" name="Google Shape;950;p85"/>
          <p:cNvSpPr/>
          <p:nvPr/>
        </p:nvSpPr>
        <p:spPr>
          <a:xfrm rot="5400000">
            <a:off x="6394350" y="197087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51" name="Google Shape;951;p85"/>
          <p:cNvSpPr txBox="1"/>
          <p:nvPr/>
        </p:nvSpPr>
        <p:spPr>
          <a:xfrm>
            <a:off x="6802500" y="186991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952" name="Google Shape;952;p85"/>
          <p:cNvSpPr txBox="1"/>
          <p:nvPr/>
        </p:nvSpPr>
        <p:spPr>
          <a:xfrm>
            <a:off x="6337300" y="4707800"/>
            <a:ext cx="28068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Arial"/>
                <a:ea typeface="Arial"/>
                <a:cs typeface="Arial"/>
                <a:sym typeface="Arial"/>
                <a:hlinkClick r:id="rId3"/>
              </a:rPr>
              <a:t>ex03_loss-function.ipynb</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86"/>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58" name="Google Shape;958;p86"/>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959" name="Google Shape;959;p8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Bad result on the training set: Loss Function</a:t>
            </a:r>
            <a:endParaRPr/>
          </a:p>
        </p:txBody>
      </p:sp>
      <p:sp>
        <p:nvSpPr>
          <p:cNvPr id="960" name="Google Shape;960;p86"/>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1" name="Google Shape;961;p86"/>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962" name="Google Shape;962;p86"/>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3" name="Google Shape;963;p86"/>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964" name="Google Shape;964;p86"/>
          <p:cNvGrpSpPr/>
          <p:nvPr/>
        </p:nvGrpSpPr>
        <p:grpSpPr>
          <a:xfrm>
            <a:off x="5150700" y="944450"/>
            <a:ext cx="3014700" cy="839850"/>
            <a:chOff x="4804500" y="1912225"/>
            <a:chExt cx="3014700" cy="839850"/>
          </a:xfrm>
        </p:grpSpPr>
        <p:sp>
          <p:nvSpPr>
            <p:cNvPr id="965" name="Google Shape;965;p86"/>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66" name="Google Shape;966;p86"/>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967" name="Google Shape;967;p86"/>
          <p:cNvGrpSpPr/>
          <p:nvPr/>
        </p:nvGrpSpPr>
        <p:grpSpPr>
          <a:xfrm>
            <a:off x="978599" y="2446362"/>
            <a:ext cx="3014716" cy="2590800"/>
            <a:chOff x="1183700" y="2469482"/>
            <a:chExt cx="4229400" cy="2590800"/>
          </a:xfrm>
        </p:grpSpPr>
        <p:sp>
          <p:nvSpPr>
            <p:cNvPr id="968" name="Google Shape;968;p86"/>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9" name="Google Shape;969;p86"/>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970" name="Google Shape;970;p86"/>
            <p:cNvSpPr/>
            <p:nvPr/>
          </p:nvSpPr>
          <p:spPr>
            <a:xfrm>
              <a:off x="1439793" y="2615418"/>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971" name="Google Shape;971;p86"/>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972" name="Google Shape;972;p86"/>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973" name="Google Shape;973;p86"/>
          <p:cNvSpPr txBox="1"/>
          <p:nvPr/>
        </p:nvSpPr>
        <p:spPr>
          <a:xfrm>
            <a:off x="6396650" y="4707800"/>
            <a:ext cx="27474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Arial"/>
                <a:ea typeface="Arial"/>
                <a:cs typeface="Arial"/>
                <a:sym typeface="Arial"/>
                <a:hlinkClick r:id="rId3"/>
              </a:rPr>
              <a:t>ex03_loss-function.ipynb</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grpSp>
        <p:nvGrpSpPr>
          <p:cNvPr id="978" name="Google Shape;978;p87"/>
          <p:cNvGrpSpPr/>
          <p:nvPr/>
        </p:nvGrpSpPr>
        <p:grpSpPr>
          <a:xfrm>
            <a:off x="6443125" y="3259600"/>
            <a:ext cx="1488362" cy="854475"/>
            <a:chOff x="6443125" y="3259600"/>
            <a:chExt cx="1488362" cy="854475"/>
          </a:xfrm>
        </p:grpSpPr>
        <p:sp>
          <p:nvSpPr>
            <p:cNvPr id="979" name="Google Shape;979;p87"/>
            <p:cNvSpPr/>
            <p:nvPr/>
          </p:nvSpPr>
          <p:spPr>
            <a:xfrm>
              <a:off x="6458787" y="3768775"/>
              <a:ext cx="1472700" cy="345300"/>
            </a:xfrm>
            <a:prstGeom prst="lef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0" name="Google Shape;980;p87"/>
            <p:cNvSpPr txBox="1"/>
            <p:nvPr/>
          </p:nvSpPr>
          <p:spPr>
            <a:xfrm>
              <a:off x="6443125" y="3259600"/>
              <a:ext cx="1472700" cy="432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zh-TW" sz="2400" b="1" i="0" u="none" strike="noStrike" cap="none">
                  <a:solidFill>
                    <a:srgbClr val="000000"/>
                  </a:solidFill>
                  <a:latin typeface="Consolas"/>
                  <a:ea typeface="Consolas"/>
                  <a:cs typeface="Consolas"/>
                  <a:sym typeface="Consolas"/>
                </a:rPr>
                <a:t>L</a:t>
              </a:r>
              <a:r>
                <a:rPr lang="zh-TW" sz="2400" b="1" i="0" u="none" strike="noStrike" cap="none">
                  <a:solidFill>
                    <a:schemeClr val="dk1"/>
                  </a:solidFill>
                  <a:latin typeface="Consolas"/>
                  <a:ea typeface="Consolas"/>
                  <a:cs typeface="Consolas"/>
                  <a:sym typeface="Consolas"/>
                </a:rPr>
                <a:t>( </a:t>
              </a:r>
              <a:r>
                <a:rPr lang="zh-TW" sz="2000" b="0" i="0" u="none" strike="noStrike" cap="none">
                  <a:solidFill>
                    <a:schemeClr val="dk1"/>
                  </a:solidFill>
                  <a:latin typeface="Consolas"/>
                  <a:ea typeface="Consolas"/>
                  <a:cs typeface="Consolas"/>
                  <a:sym typeface="Consolas"/>
                </a:rPr>
                <a:t>̂y</a:t>
              </a:r>
              <a:r>
                <a:rPr lang="zh-TW" sz="2000" b="0" i="0" u="none" strike="noStrike" cap="none" baseline="-25000">
                  <a:solidFill>
                    <a:schemeClr val="dk1"/>
                  </a:solidFill>
                  <a:latin typeface="Consolas"/>
                  <a:ea typeface="Consolas"/>
                  <a:cs typeface="Consolas"/>
                  <a:sym typeface="Consolas"/>
                </a:rPr>
                <a:t>,</a:t>
              </a:r>
              <a:r>
                <a:rPr lang="zh-TW" sz="2000" b="0" i="0" u="none" strike="noStrike" cap="none">
                  <a:solidFill>
                    <a:schemeClr val="dk1"/>
                  </a:solidFill>
                  <a:latin typeface="Consolas"/>
                  <a:ea typeface="Consolas"/>
                  <a:cs typeface="Consolas"/>
                  <a:sym typeface="Consolas"/>
                </a:rPr>
                <a:t>y</a:t>
              </a:r>
              <a:r>
                <a:rPr lang="zh-TW" sz="2400" b="1" i="0" u="none" strike="noStrike" cap="none">
                  <a:solidFill>
                    <a:schemeClr val="dk1"/>
                  </a:solidFill>
                  <a:latin typeface="Consolas"/>
                  <a:ea typeface="Consolas"/>
                  <a:cs typeface="Consolas"/>
                  <a:sym typeface="Consolas"/>
                </a:rPr>
                <a:t>)</a:t>
              </a:r>
              <a:endParaRPr sz="2400" b="1" i="0" u="none" strike="noStrike" cap="none">
                <a:solidFill>
                  <a:srgbClr val="000000"/>
                </a:solidFill>
                <a:latin typeface="Consolas"/>
                <a:ea typeface="Consolas"/>
                <a:cs typeface="Consolas"/>
                <a:sym typeface="Consolas"/>
              </a:endParaRPr>
            </a:p>
          </p:txBody>
        </p:sp>
      </p:grpSp>
      <p:grpSp>
        <p:nvGrpSpPr>
          <p:cNvPr id="981" name="Google Shape;981;p87"/>
          <p:cNvGrpSpPr/>
          <p:nvPr/>
        </p:nvGrpSpPr>
        <p:grpSpPr>
          <a:xfrm>
            <a:off x="4031681" y="3259600"/>
            <a:ext cx="504000" cy="1440000"/>
            <a:chOff x="4473237" y="3430672"/>
            <a:chExt cx="504000" cy="1440000"/>
          </a:xfrm>
        </p:grpSpPr>
        <p:sp>
          <p:nvSpPr>
            <p:cNvPr id="982" name="Google Shape;982;p87"/>
            <p:cNvSpPr/>
            <p:nvPr/>
          </p:nvSpPr>
          <p:spPr>
            <a:xfrm>
              <a:off x="4473237" y="3430672"/>
              <a:ext cx="504000" cy="14400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3" name="Google Shape;983;p87"/>
            <p:cNvSpPr/>
            <p:nvPr/>
          </p:nvSpPr>
          <p:spPr>
            <a:xfrm>
              <a:off x="4503077" y="3500313"/>
              <a:ext cx="432000" cy="4320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4" name="Google Shape;984;p87"/>
            <p:cNvSpPr/>
            <p:nvPr/>
          </p:nvSpPr>
          <p:spPr>
            <a:xfrm>
              <a:off x="4515405" y="4312773"/>
              <a:ext cx="432000" cy="4320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985" name="Google Shape;985;p87"/>
          <p:cNvSpPr/>
          <p:nvPr/>
        </p:nvSpPr>
        <p:spPr>
          <a:xfrm>
            <a:off x="643680" y="3259600"/>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86" name="Google Shape;986;p87"/>
          <p:cNvGrpSpPr/>
          <p:nvPr/>
        </p:nvGrpSpPr>
        <p:grpSpPr>
          <a:xfrm>
            <a:off x="2399824" y="3259600"/>
            <a:ext cx="504000" cy="1440000"/>
            <a:chOff x="4461399" y="3429000"/>
            <a:chExt cx="504000" cy="1440000"/>
          </a:xfrm>
        </p:grpSpPr>
        <p:sp>
          <p:nvSpPr>
            <p:cNvPr id="987" name="Google Shape;987;p87"/>
            <p:cNvSpPr/>
            <p:nvPr/>
          </p:nvSpPr>
          <p:spPr>
            <a:xfrm>
              <a:off x="4461399" y="3429000"/>
              <a:ext cx="504000" cy="14400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8" name="Google Shape;988;p87"/>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9" name="Google Shape;989;p87"/>
            <p:cNvSpPr/>
            <p:nvPr/>
          </p:nvSpPr>
          <p:spPr>
            <a:xfrm>
              <a:off x="4504307" y="4322564"/>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990" name="Google Shape;990;p87"/>
          <p:cNvCxnSpPr>
            <a:stCxn id="991" idx="3"/>
            <a:endCxn id="989" idx="2"/>
          </p:cNvCxnSpPr>
          <p:nvPr/>
        </p:nvCxnSpPr>
        <p:spPr>
          <a:xfrm rot="10800000" flipH="1">
            <a:off x="1147675" y="4369025"/>
            <a:ext cx="1295100" cy="2100"/>
          </a:xfrm>
          <a:prstGeom prst="straightConnector1">
            <a:avLst/>
          </a:prstGeom>
          <a:noFill/>
          <a:ln w="19050" cap="flat" cmpd="sng">
            <a:solidFill>
              <a:srgbClr val="000000"/>
            </a:solidFill>
            <a:prstDash val="solid"/>
            <a:round/>
            <a:headEnd type="none" w="sm" len="sm"/>
            <a:tailEnd type="triangle" w="med" len="med"/>
          </a:ln>
        </p:spPr>
      </p:cxnSp>
      <p:cxnSp>
        <p:nvCxnSpPr>
          <p:cNvPr id="992" name="Google Shape;992;p87"/>
          <p:cNvCxnSpPr>
            <a:stCxn id="991" idx="3"/>
            <a:endCxn id="988" idx="2"/>
          </p:cNvCxnSpPr>
          <p:nvPr/>
        </p:nvCxnSpPr>
        <p:spPr>
          <a:xfrm rot="10800000" flipH="1">
            <a:off x="1147675" y="3547025"/>
            <a:ext cx="1293900" cy="824100"/>
          </a:xfrm>
          <a:prstGeom prst="straightConnector1">
            <a:avLst/>
          </a:prstGeom>
          <a:noFill/>
          <a:ln w="19050" cap="flat" cmpd="sng">
            <a:solidFill>
              <a:srgbClr val="000000"/>
            </a:solidFill>
            <a:prstDash val="solid"/>
            <a:round/>
            <a:headEnd type="none" w="sm" len="sm"/>
            <a:tailEnd type="triangle" w="med" len="med"/>
          </a:ln>
        </p:spPr>
      </p:cxnSp>
      <p:cxnSp>
        <p:nvCxnSpPr>
          <p:cNvPr id="993" name="Google Shape;993;p87"/>
          <p:cNvCxnSpPr>
            <a:stCxn id="994" idx="3"/>
            <a:endCxn id="988" idx="2"/>
          </p:cNvCxnSpPr>
          <p:nvPr/>
        </p:nvCxnSpPr>
        <p:spPr>
          <a:xfrm>
            <a:off x="1142200" y="3536900"/>
            <a:ext cx="1299300" cy="9900"/>
          </a:xfrm>
          <a:prstGeom prst="straightConnector1">
            <a:avLst/>
          </a:prstGeom>
          <a:noFill/>
          <a:ln w="19050" cap="flat" cmpd="sng">
            <a:solidFill>
              <a:srgbClr val="000000"/>
            </a:solidFill>
            <a:prstDash val="solid"/>
            <a:round/>
            <a:headEnd type="none" w="sm" len="sm"/>
            <a:tailEnd type="triangle" w="med" len="med"/>
          </a:ln>
        </p:spPr>
      </p:cxnSp>
      <p:cxnSp>
        <p:nvCxnSpPr>
          <p:cNvPr id="995" name="Google Shape;995;p87"/>
          <p:cNvCxnSpPr>
            <a:stCxn id="994" idx="3"/>
            <a:endCxn id="989" idx="2"/>
          </p:cNvCxnSpPr>
          <p:nvPr/>
        </p:nvCxnSpPr>
        <p:spPr>
          <a:xfrm>
            <a:off x="1142200" y="3536900"/>
            <a:ext cx="1300500" cy="832200"/>
          </a:xfrm>
          <a:prstGeom prst="straightConnector1">
            <a:avLst/>
          </a:prstGeom>
          <a:noFill/>
          <a:ln w="19050" cap="flat" cmpd="sng">
            <a:solidFill>
              <a:srgbClr val="000000"/>
            </a:solidFill>
            <a:prstDash val="solid"/>
            <a:round/>
            <a:headEnd type="none" w="sm" len="sm"/>
            <a:tailEnd type="triangle" w="med" len="med"/>
          </a:ln>
        </p:spPr>
      </p:cxnSp>
      <p:cxnSp>
        <p:nvCxnSpPr>
          <p:cNvPr id="996" name="Google Shape;996;p87"/>
          <p:cNvCxnSpPr>
            <a:stCxn id="988" idx="6"/>
            <a:endCxn id="983" idx="2"/>
          </p:cNvCxnSpPr>
          <p:nvPr/>
        </p:nvCxnSpPr>
        <p:spPr>
          <a:xfrm rot="10800000" flipH="1">
            <a:off x="2873502" y="3545113"/>
            <a:ext cx="1188000" cy="1800"/>
          </a:xfrm>
          <a:prstGeom prst="straightConnector1">
            <a:avLst/>
          </a:prstGeom>
          <a:noFill/>
          <a:ln w="19050" cap="flat" cmpd="sng">
            <a:solidFill>
              <a:srgbClr val="000000"/>
            </a:solidFill>
            <a:prstDash val="solid"/>
            <a:round/>
            <a:headEnd type="none" w="sm" len="sm"/>
            <a:tailEnd type="triangle" w="med" len="med"/>
          </a:ln>
        </p:spPr>
      </p:cxnSp>
      <p:cxnSp>
        <p:nvCxnSpPr>
          <p:cNvPr id="997" name="Google Shape;997;p87"/>
          <p:cNvCxnSpPr>
            <a:stCxn id="989" idx="6"/>
            <a:endCxn id="984" idx="2"/>
          </p:cNvCxnSpPr>
          <p:nvPr/>
        </p:nvCxnSpPr>
        <p:spPr>
          <a:xfrm rot="10800000" flipH="1">
            <a:off x="2874732" y="4357764"/>
            <a:ext cx="1199100" cy="11400"/>
          </a:xfrm>
          <a:prstGeom prst="straightConnector1">
            <a:avLst/>
          </a:prstGeom>
          <a:noFill/>
          <a:ln w="19050" cap="flat" cmpd="sng">
            <a:solidFill>
              <a:srgbClr val="000000"/>
            </a:solidFill>
            <a:prstDash val="solid"/>
            <a:round/>
            <a:headEnd type="none" w="sm" len="sm"/>
            <a:tailEnd type="triangle" w="med" len="med"/>
          </a:ln>
        </p:spPr>
      </p:cxnSp>
      <p:sp>
        <p:nvSpPr>
          <p:cNvPr id="994" name="Google Shape;994;p87"/>
          <p:cNvSpPr txBox="1"/>
          <p:nvPr/>
        </p:nvSpPr>
        <p:spPr>
          <a:xfrm>
            <a:off x="693400" y="3334550"/>
            <a:ext cx="448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991" name="Google Shape;991;p87"/>
          <p:cNvSpPr txBox="1"/>
          <p:nvPr/>
        </p:nvSpPr>
        <p:spPr>
          <a:xfrm>
            <a:off x="698875" y="4168775"/>
            <a:ext cx="448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cxnSp>
        <p:nvCxnSpPr>
          <p:cNvPr id="998" name="Google Shape;998;p87"/>
          <p:cNvCxnSpPr>
            <a:stCxn id="988" idx="6"/>
            <a:endCxn id="984" idx="2"/>
          </p:cNvCxnSpPr>
          <p:nvPr/>
        </p:nvCxnSpPr>
        <p:spPr>
          <a:xfrm>
            <a:off x="2873502" y="3546913"/>
            <a:ext cx="1200300" cy="810900"/>
          </a:xfrm>
          <a:prstGeom prst="straightConnector1">
            <a:avLst/>
          </a:prstGeom>
          <a:noFill/>
          <a:ln w="19050" cap="flat" cmpd="sng">
            <a:solidFill>
              <a:srgbClr val="000000"/>
            </a:solidFill>
            <a:prstDash val="solid"/>
            <a:round/>
            <a:headEnd type="none" w="sm" len="sm"/>
            <a:tailEnd type="triangle" w="med" len="med"/>
          </a:ln>
        </p:spPr>
      </p:cxnSp>
      <p:cxnSp>
        <p:nvCxnSpPr>
          <p:cNvPr id="999" name="Google Shape;999;p87"/>
          <p:cNvCxnSpPr>
            <a:stCxn id="989" idx="6"/>
            <a:endCxn id="983" idx="2"/>
          </p:cNvCxnSpPr>
          <p:nvPr/>
        </p:nvCxnSpPr>
        <p:spPr>
          <a:xfrm rot="10800000" flipH="1">
            <a:off x="2874732" y="3545364"/>
            <a:ext cx="1186800" cy="823800"/>
          </a:xfrm>
          <a:prstGeom prst="straightConnector1">
            <a:avLst/>
          </a:prstGeom>
          <a:noFill/>
          <a:ln w="19050" cap="flat" cmpd="sng">
            <a:solidFill>
              <a:srgbClr val="000000"/>
            </a:solidFill>
            <a:prstDash val="solid"/>
            <a:round/>
            <a:headEnd type="none" w="sm" len="sm"/>
            <a:tailEnd type="triangle" w="med" len="med"/>
          </a:ln>
        </p:spPr>
      </p:cxnSp>
      <p:cxnSp>
        <p:nvCxnSpPr>
          <p:cNvPr id="1000" name="Google Shape;1000;p87"/>
          <p:cNvCxnSpPr>
            <a:stCxn id="983" idx="6"/>
          </p:cNvCxnSpPr>
          <p:nvPr/>
        </p:nvCxnSpPr>
        <p:spPr>
          <a:xfrm>
            <a:off x="4493521" y="3545241"/>
            <a:ext cx="1190400" cy="0"/>
          </a:xfrm>
          <a:prstGeom prst="straightConnector1">
            <a:avLst/>
          </a:prstGeom>
          <a:noFill/>
          <a:ln w="19050" cap="flat" cmpd="sng">
            <a:solidFill>
              <a:srgbClr val="000000"/>
            </a:solidFill>
            <a:prstDash val="solid"/>
            <a:round/>
            <a:headEnd type="none" w="sm" len="sm"/>
            <a:tailEnd type="triangle" w="med" len="med"/>
          </a:ln>
        </p:spPr>
      </p:cxnSp>
      <p:cxnSp>
        <p:nvCxnSpPr>
          <p:cNvPr id="1001" name="Google Shape;1001;p87"/>
          <p:cNvCxnSpPr>
            <a:stCxn id="984" idx="6"/>
          </p:cNvCxnSpPr>
          <p:nvPr/>
        </p:nvCxnSpPr>
        <p:spPr>
          <a:xfrm rot="10800000" flipH="1">
            <a:off x="4505849" y="4355901"/>
            <a:ext cx="1196100" cy="1800"/>
          </a:xfrm>
          <a:prstGeom prst="straightConnector1">
            <a:avLst/>
          </a:prstGeom>
          <a:noFill/>
          <a:ln w="19050" cap="flat" cmpd="sng">
            <a:solidFill>
              <a:srgbClr val="000000"/>
            </a:solidFill>
            <a:prstDash val="solid"/>
            <a:round/>
            <a:headEnd type="none" w="sm" len="sm"/>
            <a:tailEnd type="triangle" w="med" len="med"/>
          </a:ln>
        </p:spPr>
      </p:cxnSp>
      <p:sp>
        <p:nvSpPr>
          <p:cNvPr id="1002" name="Google Shape;1002;p87"/>
          <p:cNvSpPr txBox="1"/>
          <p:nvPr/>
        </p:nvSpPr>
        <p:spPr>
          <a:xfrm>
            <a:off x="5765549" y="3299900"/>
            <a:ext cx="507600" cy="4740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003" name="Google Shape;1003;p87"/>
          <p:cNvSpPr txBox="1"/>
          <p:nvPr/>
        </p:nvSpPr>
        <p:spPr>
          <a:xfrm>
            <a:off x="5774551" y="4119800"/>
            <a:ext cx="507600" cy="4740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1004" name="Google Shape;1004;p87"/>
          <p:cNvSpPr txBox="1"/>
          <p:nvPr/>
        </p:nvSpPr>
        <p:spPr>
          <a:xfrm>
            <a:off x="8085825" y="3299900"/>
            <a:ext cx="448800" cy="474000"/>
          </a:xfrm>
          <a:prstGeom prst="rect">
            <a:avLst/>
          </a:prstGeom>
          <a:solidFill>
            <a:srgbClr val="FF0066">
              <a:alpha val="69019"/>
            </a:srgbClr>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005" name="Google Shape;1005;p87"/>
          <p:cNvSpPr txBox="1"/>
          <p:nvPr/>
        </p:nvSpPr>
        <p:spPr>
          <a:xfrm>
            <a:off x="8085825" y="4119800"/>
            <a:ext cx="448800" cy="474000"/>
          </a:xfrm>
          <a:prstGeom prst="rect">
            <a:avLst/>
          </a:prstGeom>
          <a:solidFill>
            <a:srgbClr val="FF0066">
              <a:alpha val="69019"/>
            </a:srgbClr>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1006" name="Google Shape;1006;p87"/>
          <p:cNvSpPr/>
          <p:nvPr/>
        </p:nvSpPr>
        <p:spPr>
          <a:xfrm>
            <a:off x="1640444" y="3113431"/>
            <a:ext cx="3523200" cy="1692300"/>
          </a:xfrm>
          <a:prstGeom prst="rect">
            <a:avLst/>
          </a:prstGeom>
          <a:solidFill>
            <a:srgbClr val="7F7F7F">
              <a:alpha val="89019"/>
            </a:srgbClr>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07" name="Google Shape;1007;p87"/>
          <p:cNvSpPr txBox="1"/>
          <p:nvPr/>
        </p:nvSpPr>
        <p:spPr>
          <a:xfrm>
            <a:off x="2288681" y="3573423"/>
            <a:ext cx="2232600" cy="753300"/>
          </a:xfrm>
          <a:prstGeom prst="rect">
            <a:avLst/>
          </a:prstGeom>
          <a:noFill/>
          <a:ln>
            <a:noFill/>
          </a:ln>
        </p:spPr>
        <p:txBody>
          <a:bodyPr spcFirstLastPara="1" wrap="square" lIns="91425" tIns="45700" rIns="91425" bIns="45700" anchor="t" anchorCtr="1">
            <a:no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000000"/>
                </a:solidFill>
                <a:latin typeface="Consolas"/>
                <a:ea typeface="Consolas"/>
                <a:cs typeface="Consolas"/>
                <a:sym typeface="Consolas"/>
              </a:rPr>
              <a:t>f</a:t>
            </a:r>
            <a:r>
              <a:rPr lang="zh-TW" sz="4000" b="1" i="0" u="none" strike="noStrike" cap="none" baseline="-25000">
                <a:solidFill>
                  <a:schemeClr val="dk1"/>
                </a:solidFill>
                <a:latin typeface="Consolas"/>
                <a:ea typeface="Consolas"/>
                <a:cs typeface="Consolas"/>
                <a:sym typeface="Consolas"/>
              </a:rPr>
              <a:t>Ө</a:t>
            </a:r>
            <a:r>
              <a:rPr lang="zh-TW" sz="4000" b="1" i="0" u="none" strike="noStrike" cap="none">
                <a:solidFill>
                  <a:srgbClr val="000000"/>
                </a:solidFill>
                <a:latin typeface="Consolas"/>
                <a:ea typeface="Consolas"/>
                <a:cs typeface="Consolas"/>
                <a:sym typeface="Consolas"/>
              </a:rPr>
              <a:t>(x)</a:t>
            </a:r>
            <a:endParaRPr sz="1800" b="1" i="0" u="none" strike="noStrike" cap="none">
              <a:solidFill>
                <a:srgbClr val="000000"/>
              </a:solidFill>
              <a:latin typeface="Consolas"/>
              <a:ea typeface="Consolas"/>
              <a:cs typeface="Consolas"/>
              <a:sym typeface="Consolas"/>
            </a:endParaRPr>
          </a:p>
        </p:txBody>
      </p:sp>
      <p:sp>
        <p:nvSpPr>
          <p:cNvPr id="1008" name="Google Shape;1008;p87"/>
          <p:cNvSpPr txBox="1">
            <a:spLocks noGrp="1"/>
          </p:cNvSpPr>
          <p:nvPr>
            <p:ph type="body" idx="1"/>
          </p:nvPr>
        </p:nvSpPr>
        <p:spPr>
          <a:xfrm>
            <a:off x="311700" y="900648"/>
            <a:ext cx="8520600" cy="15255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solidFill>
                  <a:srgbClr val="6AA84F"/>
                </a:solidFill>
              </a:rPr>
              <a:t>Output values</a:t>
            </a:r>
            <a:r>
              <a:rPr lang="zh-TW" sz="2400"/>
              <a:t> 跟 </a:t>
            </a:r>
            <a:r>
              <a:rPr lang="zh-TW" sz="2400">
                <a:solidFill>
                  <a:srgbClr val="FF0066"/>
                </a:solidFill>
              </a:rPr>
              <a:t>actual values</a:t>
            </a:r>
            <a:r>
              <a:rPr lang="zh-TW" sz="2400"/>
              <a:t> 越一致越好</a:t>
            </a:r>
            <a:endParaRPr sz="2400"/>
          </a:p>
          <a:p>
            <a:pPr marL="457200" lvl="0" indent="-381000" algn="l" rtl="0">
              <a:lnSpc>
                <a:spcPct val="115000"/>
              </a:lnSpc>
              <a:spcBef>
                <a:spcPts val="0"/>
              </a:spcBef>
              <a:spcAft>
                <a:spcPts val="0"/>
              </a:spcAft>
              <a:buSzPts val="2400"/>
              <a:buChar char="●"/>
            </a:pPr>
            <a:r>
              <a:rPr lang="zh-TW" sz="2400"/>
              <a:t>A </a:t>
            </a:r>
            <a:r>
              <a:rPr lang="zh-TW" sz="2400" b="1"/>
              <a:t>loss function</a:t>
            </a:r>
            <a:r>
              <a:rPr lang="zh-TW" sz="2400"/>
              <a:t> is to quantify the gap between </a:t>
            </a:r>
            <a:r>
              <a:rPr lang="zh-TW" sz="2400">
                <a:solidFill>
                  <a:srgbClr val="6AA84F"/>
                </a:solidFill>
              </a:rPr>
              <a:t>network outputs</a:t>
            </a:r>
            <a:r>
              <a:rPr lang="zh-TW" sz="2400"/>
              <a:t> and </a:t>
            </a:r>
            <a:r>
              <a:rPr lang="zh-TW" sz="2400">
                <a:solidFill>
                  <a:srgbClr val="FF0066"/>
                </a:solidFill>
              </a:rPr>
              <a:t>actual values</a:t>
            </a:r>
            <a:endParaRPr sz="2400" b="1">
              <a:latin typeface="Consolas"/>
              <a:ea typeface="Consolas"/>
              <a:cs typeface="Consolas"/>
              <a:sym typeface="Consolas"/>
            </a:endParaRPr>
          </a:p>
        </p:txBody>
      </p:sp>
      <p:sp>
        <p:nvSpPr>
          <p:cNvPr id="1009" name="Google Shape;1009;p8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如何評估模型的表現好不好？</a:t>
            </a:r>
            <a:endParaRPr/>
          </a:p>
        </p:txBody>
      </p:sp>
      <p:sp>
        <p:nvSpPr>
          <p:cNvPr id="1010" name="Google Shape;1010;p87"/>
          <p:cNvSpPr txBox="1"/>
          <p:nvPr/>
        </p:nvSpPr>
        <p:spPr>
          <a:xfrm>
            <a:off x="5434950" y="2750175"/>
            <a:ext cx="1186800" cy="404700"/>
          </a:xfrm>
          <a:prstGeom prst="rect">
            <a:avLst/>
          </a:prstGeom>
          <a:solidFill>
            <a:srgbClr val="93C47D"/>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rbel"/>
                <a:ea typeface="Corbel"/>
                <a:cs typeface="Corbel"/>
                <a:sym typeface="Corbel"/>
              </a:rPr>
              <a:t>Prediction</a:t>
            </a:r>
            <a:endParaRPr sz="1800" b="0" i="0" u="none" strike="noStrike" cap="none">
              <a:solidFill>
                <a:srgbClr val="000000"/>
              </a:solidFill>
              <a:latin typeface="Corbel"/>
              <a:ea typeface="Corbel"/>
              <a:cs typeface="Corbel"/>
              <a:sym typeface="Corbel"/>
            </a:endParaRPr>
          </a:p>
        </p:txBody>
      </p:sp>
      <p:sp>
        <p:nvSpPr>
          <p:cNvPr id="1011" name="Google Shape;1011;p87"/>
          <p:cNvSpPr txBox="1"/>
          <p:nvPr/>
        </p:nvSpPr>
        <p:spPr>
          <a:xfrm>
            <a:off x="7832400" y="2750175"/>
            <a:ext cx="999900" cy="404700"/>
          </a:xfrm>
          <a:prstGeom prst="rect">
            <a:avLst/>
          </a:prstGeom>
          <a:solidFill>
            <a:srgbClr val="FF0066">
              <a:alpha val="69019"/>
            </a:srgbClr>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Label</a:t>
            </a:r>
            <a:endParaRPr sz="2000" b="0" i="0" u="none" strike="noStrike" cap="none" baseline="-25000">
              <a:solidFill>
                <a:srgbClr val="000000"/>
              </a:solidFill>
              <a:latin typeface="Consolas"/>
              <a:ea typeface="Consolas"/>
              <a:cs typeface="Consolas"/>
              <a:sym typeface="Consola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88"/>
          <p:cNvSpPr txBox="1">
            <a:spLocks noGrp="1"/>
          </p:cNvSpPr>
          <p:nvPr>
            <p:ph type="body" idx="1"/>
          </p:nvPr>
        </p:nvSpPr>
        <p:spPr>
          <a:xfrm>
            <a:off x="376175" y="1595450"/>
            <a:ext cx="39999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Mean Squared Error (MSE)</a:t>
            </a:r>
            <a:endParaRPr sz="2400"/>
          </a:p>
        </p:txBody>
      </p:sp>
      <p:sp>
        <p:nvSpPr>
          <p:cNvPr id="1017" name="Google Shape;1017;p88"/>
          <p:cNvSpPr txBox="1">
            <a:spLocks noGrp="1"/>
          </p:cNvSpPr>
          <p:nvPr>
            <p:ph type="body" idx="2"/>
          </p:nvPr>
        </p:nvSpPr>
        <p:spPr>
          <a:xfrm>
            <a:off x="407975" y="3252175"/>
            <a:ext cx="42312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Mean Absolute Error (MAE)</a:t>
            </a:r>
            <a:endParaRPr sz="2400"/>
          </a:p>
        </p:txBody>
      </p:sp>
      <p:sp>
        <p:nvSpPr>
          <p:cNvPr id="1018" name="Google Shape;1018;p88"/>
          <p:cNvSpPr txBox="1"/>
          <p:nvPr/>
        </p:nvSpPr>
        <p:spPr>
          <a:xfrm>
            <a:off x="4982331" y="985942"/>
            <a:ext cx="11352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9" name="Google Shape;1019;p88"/>
          <p:cNvSpPr/>
          <p:nvPr/>
        </p:nvSpPr>
        <p:spPr>
          <a:xfrm>
            <a:off x="4982323" y="1361650"/>
            <a:ext cx="11352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20" name="Google Shape;1020;p88"/>
          <p:cNvSpPr txBox="1"/>
          <p:nvPr/>
        </p:nvSpPr>
        <p:spPr>
          <a:xfrm>
            <a:off x="4982456" y="1763675"/>
            <a:ext cx="11352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0.2</a:t>
            </a:r>
            <a:endParaRPr sz="1800" b="0" i="0" u="none" strike="noStrike" cap="none" baseline="-25000">
              <a:solidFill>
                <a:srgbClr val="000000"/>
              </a:solidFill>
              <a:latin typeface="Consolas"/>
              <a:ea typeface="Consolas"/>
              <a:cs typeface="Consolas"/>
              <a:sym typeface="Consolas"/>
            </a:endParaRPr>
          </a:p>
        </p:txBody>
      </p:sp>
      <p:sp>
        <p:nvSpPr>
          <p:cNvPr id="1021" name="Google Shape;1021;p88"/>
          <p:cNvSpPr txBox="1"/>
          <p:nvPr/>
        </p:nvSpPr>
        <p:spPr>
          <a:xfrm>
            <a:off x="4982456" y="1395263"/>
            <a:ext cx="11352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0.8</a:t>
            </a:r>
            <a:endParaRPr sz="1800" b="0" i="0" u="none" strike="noStrike" cap="none">
              <a:solidFill>
                <a:srgbClr val="000000"/>
              </a:solidFill>
              <a:latin typeface="Consolas"/>
              <a:ea typeface="Consolas"/>
              <a:cs typeface="Consolas"/>
              <a:sym typeface="Consolas"/>
            </a:endParaRPr>
          </a:p>
        </p:txBody>
      </p:sp>
      <p:sp>
        <p:nvSpPr>
          <p:cNvPr id="1022" name="Google Shape;1022;p88"/>
          <p:cNvSpPr txBox="1"/>
          <p:nvPr/>
        </p:nvSpPr>
        <p:spPr>
          <a:xfrm>
            <a:off x="7586573" y="985948"/>
            <a:ext cx="11358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3" name="Google Shape;1023;p88"/>
          <p:cNvSpPr/>
          <p:nvPr/>
        </p:nvSpPr>
        <p:spPr>
          <a:xfrm>
            <a:off x="7586564" y="1361656"/>
            <a:ext cx="11358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24" name="Google Shape;1024;p88"/>
          <p:cNvSpPr txBox="1"/>
          <p:nvPr/>
        </p:nvSpPr>
        <p:spPr>
          <a:xfrm>
            <a:off x="7586697" y="1763681"/>
            <a:ext cx="11358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a:t>
            </a:r>
            <a:endParaRPr sz="1800" b="0" i="0" u="none" strike="noStrike" cap="none" baseline="-25000">
              <a:solidFill>
                <a:srgbClr val="000000"/>
              </a:solidFill>
              <a:latin typeface="Consolas"/>
              <a:ea typeface="Consolas"/>
              <a:cs typeface="Consolas"/>
              <a:sym typeface="Consolas"/>
            </a:endParaRPr>
          </a:p>
        </p:txBody>
      </p:sp>
      <p:sp>
        <p:nvSpPr>
          <p:cNvPr id="1025" name="Google Shape;1025;p88"/>
          <p:cNvSpPr txBox="1"/>
          <p:nvPr/>
        </p:nvSpPr>
        <p:spPr>
          <a:xfrm>
            <a:off x="7586697" y="1395268"/>
            <a:ext cx="11358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0.9</a:t>
            </a:r>
            <a:endParaRPr sz="1800" b="0" i="0" u="none" strike="noStrike" cap="none">
              <a:solidFill>
                <a:srgbClr val="000000"/>
              </a:solidFill>
              <a:latin typeface="Consolas"/>
              <a:ea typeface="Consolas"/>
              <a:cs typeface="Consolas"/>
              <a:sym typeface="Consolas"/>
            </a:endParaRPr>
          </a:p>
        </p:txBody>
      </p:sp>
      <p:grpSp>
        <p:nvGrpSpPr>
          <p:cNvPr id="1026" name="Google Shape;1026;p88"/>
          <p:cNvGrpSpPr/>
          <p:nvPr/>
        </p:nvGrpSpPr>
        <p:grpSpPr>
          <a:xfrm>
            <a:off x="6249250" y="1229900"/>
            <a:ext cx="1205700" cy="698988"/>
            <a:chOff x="3969150" y="1387725"/>
            <a:chExt cx="1205700" cy="698988"/>
          </a:xfrm>
        </p:grpSpPr>
        <p:sp>
          <p:nvSpPr>
            <p:cNvPr id="1027" name="Google Shape;1027;p88"/>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88"/>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Arial"/>
                  <a:ea typeface="Arial"/>
                  <a:cs typeface="Arial"/>
                  <a:sym typeface="Arial"/>
                </a:rPr>
                <a:t>Loss</a:t>
              </a:r>
              <a:endParaRPr sz="2400" b="0" i="0" u="none" strike="noStrike" cap="none">
                <a:solidFill>
                  <a:srgbClr val="000000"/>
                </a:solidFill>
                <a:latin typeface="Arial"/>
                <a:ea typeface="Arial"/>
                <a:cs typeface="Arial"/>
                <a:sym typeface="Arial"/>
              </a:endParaRPr>
            </a:p>
          </p:txBody>
        </p:sp>
      </p:grpSp>
      <p:sp>
        <p:nvSpPr>
          <p:cNvPr id="1029" name="Google Shape;1029;p88"/>
          <p:cNvSpPr txBox="1"/>
          <p:nvPr/>
        </p:nvSpPr>
        <p:spPr>
          <a:xfrm>
            <a:off x="311700" y="871075"/>
            <a:ext cx="39999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做 Regression 時可以用</a:t>
            </a:r>
            <a:endParaRPr sz="2400" b="0" i="0" u="none" strike="noStrike" cap="none">
              <a:solidFill>
                <a:srgbClr val="434343"/>
              </a:solidFill>
              <a:latin typeface="Calibri"/>
              <a:ea typeface="Calibri"/>
              <a:cs typeface="Calibri"/>
              <a:sym typeface="Calibri"/>
            </a:endParaRPr>
          </a:p>
        </p:txBody>
      </p:sp>
      <p:sp>
        <p:nvSpPr>
          <p:cNvPr id="1030" name="Google Shape;1030;p88"/>
          <p:cNvSpPr txBox="1"/>
          <p:nvPr/>
        </p:nvSpPr>
        <p:spPr>
          <a:xfrm>
            <a:off x="5072825" y="985950"/>
            <a:ext cx="1135200" cy="360000"/>
          </a:xfrm>
          <a:prstGeom prst="rect">
            <a:avLst/>
          </a:prstGeom>
          <a:noFill/>
          <a:ln>
            <a:noFill/>
          </a:ln>
        </p:spPr>
        <p:txBody>
          <a:bodyPr spcFirstLastPara="1" wrap="square" lIns="91425" tIns="91425" rIns="91425" bIns="91425"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Prediction</a:t>
            </a:r>
            <a:endParaRPr sz="1400" b="0" i="0" u="none" strike="noStrike" cap="none">
              <a:solidFill>
                <a:srgbClr val="000000"/>
              </a:solidFill>
              <a:latin typeface="Arial"/>
              <a:ea typeface="Arial"/>
              <a:cs typeface="Arial"/>
              <a:sym typeface="Arial"/>
            </a:endParaRPr>
          </a:p>
        </p:txBody>
      </p:sp>
      <p:sp>
        <p:nvSpPr>
          <p:cNvPr id="1031" name="Google Shape;1031;p88"/>
          <p:cNvSpPr txBox="1"/>
          <p:nvPr/>
        </p:nvSpPr>
        <p:spPr>
          <a:xfrm>
            <a:off x="7677113" y="985950"/>
            <a:ext cx="954600" cy="360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Answer</a:t>
            </a:r>
            <a:endParaRPr sz="1400" b="0" i="0" u="none" strike="noStrike" cap="none">
              <a:solidFill>
                <a:srgbClr val="000000"/>
              </a:solidFill>
              <a:latin typeface="Arial"/>
              <a:ea typeface="Arial"/>
              <a:cs typeface="Arial"/>
              <a:sym typeface="Arial"/>
            </a:endParaRPr>
          </a:p>
        </p:txBody>
      </p:sp>
      <p:sp>
        <p:nvSpPr>
          <p:cNvPr id="1032" name="Google Shape;1032;p88"/>
          <p:cNvSpPr txBox="1">
            <a:spLocks noGrp="1"/>
          </p:cNvSpPr>
          <p:nvPr>
            <p:ph type="title"/>
          </p:nvPr>
        </p:nvSpPr>
        <p:spPr>
          <a:xfrm>
            <a:off x="311700" y="184325"/>
            <a:ext cx="58059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選擇損失函數(Loss Function)</a:t>
            </a:r>
            <a:endParaRPr/>
          </a:p>
        </p:txBody>
      </p:sp>
      <p:pic>
        <p:nvPicPr>
          <p:cNvPr id="1033" name="Google Shape;1033;p88"/>
          <p:cNvPicPr preferRelativeResize="0"/>
          <p:nvPr/>
        </p:nvPicPr>
        <p:blipFill rotWithShape="1">
          <a:blip r:embed="rId3">
            <a:alphaModFix/>
          </a:blip>
          <a:srcRect/>
          <a:stretch/>
        </p:blipFill>
        <p:spPr>
          <a:xfrm>
            <a:off x="624200" y="2277862"/>
            <a:ext cx="6242150" cy="1068375"/>
          </a:xfrm>
          <a:prstGeom prst="rect">
            <a:avLst/>
          </a:prstGeom>
          <a:noFill/>
          <a:ln>
            <a:noFill/>
          </a:ln>
        </p:spPr>
      </p:pic>
      <p:pic>
        <p:nvPicPr>
          <p:cNvPr id="1034" name="Google Shape;1034;p88"/>
          <p:cNvPicPr preferRelativeResize="0"/>
          <p:nvPr/>
        </p:nvPicPr>
        <p:blipFill rotWithShape="1">
          <a:blip r:embed="rId4">
            <a:alphaModFix/>
          </a:blip>
          <a:srcRect/>
          <a:stretch/>
        </p:blipFill>
        <p:spPr>
          <a:xfrm>
            <a:off x="624200" y="3824875"/>
            <a:ext cx="5911255" cy="9852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89"/>
          <p:cNvSpPr txBox="1">
            <a:spLocks noGrp="1"/>
          </p:cNvSpPr>
          <p:nvPr>
            <p:ph type="title"/>
          </p:nvPr>
        </p:nvSpPr>
        <p:spPr>
          <a:xfrm>
            <a:off x="311700" y="184325"/>
            <a:ext cx="58059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選擇損失函數(Loss Function)</a:t>
            </a:r>
            <a:endParaRPr/>
          </a:p>
        </p:txBody>
      </p:sp>
      <p:sp>
        <p:nvSpPr>
          <p:cNvPr id="1040" name="Google Shape;1040;p89"/>
          <p:cNvSpPr txBox="1">
            <a:spLocks noGrp="1"/>
          </p:cNvSpPr>
          <p:nvPr>
            <p:ph type="body" idx="1"/>
          </p:nvPr>
        </p:nvSpPr>
        <p:spPr>
          <a:xfrm>
            <a:off x="407975" y="1370875"/>
            <a:ext cx="43248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binary_crossentropy</a:t>
            </a:r>
            <a:endParaRPr sz="2400"/>
          </a:p>
        </p:txBody>
      </p:sp>
      <p:grpSp>
        <p:nvGrpSpPr>
          <p:cNvPr id="1041" name="Google Shape;1041;p89"/>
          <p:cNvGrpSpPr/>
          <p:nvPr/>
        </p:nvGrpSpPr>
        <p:grpSpPr>
          <a:xfrm>
            <a:off x="6249250" y="1229900"/>
            <a:ext cx="1205700" cy="698988"/>
            <a:chOff x="3969150" y="1387725"/>
            <a:chExt cx="1205700" cy="698988"/>
          </a:xfrm>
        </p:grpSpPr>
        <p:sp>
          <p:nvSpPr>
            <p:cNvPr id="1042" name="Google Shape;1042;p89"/>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89"/>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Arial"/>
                  <a:ea typeface="Arial"/>
                  <a:cs typeface="Arial"/>
                  <a:sym typeface="Arial"/>
                </a:rPr>
                <a:t>Loss</a:t>
              </a:r>
              <a:endParaRPr sz="2400" b="0" i="0" u="none" strike="noStrike" cap="none">
                <a:solidFill>
                  <a:srgbClr val="000000"/>
                </a:solidFill>
                <a:latin typeface="Arial"/>
                <a:ea typeface="Arial"/>
                <a:cs typeface="Arial"/>
                <a:sym typeface="Arial"/>
              </a:endParaRPr>
            </a:p>
          </p:txBody>
        </p:sp>
      </p:grpSp>
      <p:sp>
        <p:nvSpPr>
          <p:cNvPr id="1044" name="Google Shape;1044;p89"/>
          <p:cNvSpPr txBox="1"/>
          <p:nvPr/>
        </p:nvSpPr>
        <p:spPr>
          <a:xfrm>
            <a:off x="311700" y="871075"/>
            <a:ext cx="44916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面對</a:t>
            </a:r>
            <a:r>
              <a:rPr lang="zh-TW" sz="2400" b="1" i="0" u="none" strike="noStrike" cap="none">
                <a:solidFill>
                  <a:srgbClr val="C00000"/>
                </a:solidFill>
                <a:latin typeface="Calibri"/>
                <a:ea typeface="Calibri"/>
                <a:cs typeface="Calibri"/>
                <a:sym typeface="Calibri"/>
              </a:rPr>
              <a:t>二元</a:t>
            </a:r>
            <a:r>
              <a:rPr lang="zh-TW" sz="2400" b="0" i="0" u="none" strike="noStrike" cap="none">
                <a:solidFill>
                  <a:srgbClr val="434343"/>
                </a:solidFill>
                <a:latin typeface="Calibri"/>
                <a:ea typeface="Calibri"/>
                <a:cs typeface="Calibri"/>
                <a:sym typeface="Calibri"/>
              </a:rPr>
              <a:t>分類問題時可以用</a:t>
            </a:r>
            <a:endParaRPr sz="2400" b="0" i="0" u="none" strike="noStrike" cap="none">
              <a:solidFill>
                <a:srgbClr val="434343"/>
              </a:solidFill>
              <a:latin typeface="Calibri"/>
              <a:ea typeface="Calibri"/>
              <a:cs typeface="Calibri"/>
              <a:sym typeface="Calibri"/>
            </a:endParaRPr>
          </a:p>
        </p:txBody>
      </p:sp>
      <p:grpSp>
        <p:nvGrpSpPr>
          <p:cNvPr id="1045" name="Google Shape;1045;p89"/>
          <p:cNvGrpSpPr/>
          <p:nvPr/>
        </p:nvGrpSpPr>
        <p:grpSpPr>
          <a:xfrm>
            <a:off x="4982325" y="1421400"/>
            <a:ext cx="316000" cy="668134"/>
            <a:chOff x="4982325" y="1421400"/>
            <a:chExt cx="316000" cy="668134"/>
          </a:xfrm>
        </p:grpSpPr>
        <p:pic>
          <p:nvPicPr>
            <p:cNvPr id="1046" name="Google Shape;1046;p89"/>
            <p:cNvPicPr preferRelativeResize="0"/>
            <p:nvPr/>
          </p:nvPicPr>
          <p:blipFill rotWithShape="1">
            <a:blip r:embed="rId3">
              <a:alphaModFix/>
            </a:blip>
            <a:srcRect/>
            <a:stretch/>
          </p:blipFill>
          <p:spPr>
            <a:xfrm>
              <a:off x="4982325" y="1421400"/>
              <a:ext cx="316000" cy="316000"/>
            </a:xfrm>
            <a:prstGeom prst="rect">
              <a:avLst/>
            </a:prstGeom>
            <a:noFill/>
            <a:ln>
              <a:noFill/>
            </a:ln>
          </p:spPr>
        </p:pic>
        <p:pic>
          <p:nvPicPr>
            <p:cNvPr id="1047" name="Google Shape;1047;p89"/>
            <p:cNvPicPr preferRelativeResize="0"/>
            <p:nvPr/>
          </p:nvPicPr>
          <p:blipFill rotWithShape="1">
            <a:blip r:embed="rId4">
              <a:alphaModFix/>
            </a:blip>
            <a:srcRect/>
            <a:stretch/>
          </p:blipFill>
          <p:spPr>
            <a:xfrm>
              <a:off x="4982325" y="1778550"/>
              <a:ext cx="316000" cy="310984"/>
            </a:xfrm>
            <a:prstGeom prst="rect">
              <a:avLst/>
            </a:prstGeom>
            <a:noFill/>
            <a:ln>
              <a:noFill/>
            </a:ln>
          </p:spPr>
        </p:pic>
      </p:grpSp>
      <p:grpSp>
        <p:nvGrpSpPr>
          <p:cNvPr id="1048" name="Google Shape;1048;p89"/>
          <p:cNvGrpSpPr/>
          <p:nvPr/>
        </p:nvGrpSpPr>
        <p:grpSpPr>
          <a:xfrm>
            <a:off x="7738964" y="985948"/>
            <a:ext cx="1135818" cy="1186908"/>
            <a:chOff x="7088948" y="446617"/>
            <a:chExt cx="1296152" cy="1186908"/>
          </a:xfrm>
        </p:grpSpPr>
        <p:sp>
          <p:nvSpPr>
            <p:cNvPr id="1049" name="Google Shape;1049;p89"/>
            <p:cNvSpPr txBox="1"/>
            <p:nvPr/>
          </p:nvSpPr>
          <p:spPr>
            <a:xfrm>
              <a:off x="70889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Answer</a:t>
              </a:r>
              <a:endParaRPr sz="1800" b="0" i="0" u="none" strike="noStrike" cap="none">
                <a:solidFill>
                  <a:srgbClr val="000000"/>
                </a:solidFill>
                <a:latin typeface="Calibri"/>
                <a:ea typeface="Calibri"/>
                <a:cs typeface="Calibri"/>
                <a:sym typeface="Calibri"/>
              </a:endParaRPr>
            </a:p>
          </p:txBody>
        </p:sp>
        <p:sp>
          <p:nvSpPr>
            <p:cNvPr id="1050" name="Google Shape;1050;p89"/>
            <p:cNvSpPr/>
            <p:nvPr/>
          </p:nvSpPr>
          <p:spPr>
            <a:xfrm>
              <a:off x="70889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51" name="Google Shape;1051;p89"/>
            <p:cNvSpPr txBox="1"/>
            <p:nvPr/>
          </p:nvSpPr>
          <p:spPr>
            <a:xfrm>
              <a:off x="7089100" y="855938"/>
              <a:ext cx="12960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a:t>
              </a:r>
              <a:endParaRPr sz="1800" b="0" i="0" u="none" strike="noStrike" cap="none">
                <a:solidFill>
                  <a:srgbClr val="000000"/>
                </a:solidFill>
                <a:latin typeface="Consolas"/>
                <a:ea typeface="Consolas"/>
                <a:cs typeface="Consolas"/>
                <a:sym typeface="Consolas"/>
              </a:endParaRPr>
            </a:p>
          </p:txBody>
        </p:sp>
        <p:sp>
          <p:nvSpPr>
            <p:cNvPr id="1052" name="Google Shape;1052;p89"/>
            <p:cNvSpPr txBox="1"/>
            <p:nvPr/>
          </p:nvSpPr>
          <p:spPr>
            <a:xfrm>
              <a:off x="7089100" y="1224350"/>
              <a:ext cx="12960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a:t>
              </a:r>
              <a:endParaRPr sz="1800" b="0" i="0" u="none" strike="noStrike" cap="none" baseline="-25000">
                <a:solidFill>
                  <a:srgbClr val="000000"/>
                </a:solidFill>
                <a:latin typeface="Consolas"/>
                <a:ea typeface="Consolas"/>
                <a:cs typeface="Consolas"/>
                <a:sym typeface="Consolas"/>
              </a:endParaRPr>
            </a:p>
          </p:txBody>
        </p:sp>
      </p:grpSp>
      <p:grpSp>
        <p:nvGrpSpPr>
          <p:cNvPr id="1053" name="Google Shape;1053;p89"/>
          <p:cNvGrpSpPr/>
          <p:nvPr/>
        </p:nvGrpSpPr>
        <p:grpSpPr>
          <a:xfrm>
            <a:off x="4732775" y="1407750"/>
            <a:ext cx="330813" cy="653619"/>
            <a:chOff x="7586575" y="1421400"/>
            <a:chExt cx="330813" cy="653619"/>
          </a:xfrm>
        </p:grpSpPr>
        <p:pic>
          <p:nvPicPr>
            <p:cNvPr id="1054" name="Google Shape;1054;p89"/>
            <p:cNvPicPr preferRelativeResize="0"/>
            <p:nvPr/>
          </p:nvPicPr>
          <p:blipFill rotWithShape="1">
            <a:blip r:embed="rId5">
              <a:alphaModFix/>
            </a:blip>
            <a:srcRect/>
            <a:stretch/>
          </p:blipFill>
          <p:spPr>
            <a:xfrm>
              <a:off x="7586575" y="1421400"/>
              <a:ext cx="330813" cy="316000"/>
            </a:xfrm>
            <a:prstGeom prst="rect">
              <a:avLst/>
            </a:prstGeom>
            <a:noFill/>
            <a:ln>
              <a:noFill/>
            </a:ln>
          </p:spPr>
        </p:pic>
        <p:pic>
          <p:nvPicPr>
            <p:cNvPr id="1055" name="Google Shape;1055;p89"/>
            <p:cNvPicPr preferRelativeResize="0"/>
            <p:nvPr/>
          </p:nvPicPr>
          <p:blipFill rotWithShape="1">
            <a:blip r:embed="rId6">
              <a:alphaModFix/>
            </a:blip>
            <a:srcRect/>
            <a:stretch/>
          </p:blipFill>
          <p:spPr>
            <a:xfrm>
              <a:off x="7586575" y="1793050"/>
              <a:ext cx="316000" cy="281969"/>
            </a:xfrm>
            <a:prstGeom prst="rect">
              <a:avLst/>
            </a:prstGeom>
            <a:noFill/>
            <a:ln>
              <a:noFill/>
            </a:ln>
          </p:spPr>
        </p:pic>
      </p:grpSp>
      <p:grpSp>
        <p:nvGrpSpPr>
          <p:cNvPr id="1056" name="Google Shape;1056;p89"/>
          <p:cNvGrpSpPr/>
          <p:nvPr/>
        </p:nvGrpSpPr>
        <p:grpSpPr>
          <a:xfrm>
            <a:off x="4982325" y="985942"/>
            <a:ext cx="1135299" cy="1186908"/>
            <a:chOff x="5168048" y="446617"/>
            <a:chExt cx="1296152" cy="1186908"/>
          </a:xfrm>
        </p:grpSpPr>
        <p:sp>
          <p:nvSpPr>
            <p:cNvPr id="1057" name="Google Shape;1057;p89"/>
            <p:cNvSpPr txBox="1"/>
            <p:nvPr/>
          </p:nvSpPr>
          <p:spPr>
            <a:xfrm>
              <a:off x="51680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Prediction</a:t>
              </a:r>
              <a:endParaRPr sz="1800" b="0" i="0" u="none" strike="noStrike" cap="none">
                <a:solidFill>
                  <a:srgbClr val="000000"/>
                </a:solidFill>
                <a:latin typeface="Calibri"/>
                <a:ea typeface="Calibri"/>
                <a:cs typeface="Calibri"/>
                <a:sym typeface="Calibri"/>
              </a:endParaRPr>
            </a:p>
          </p:txBody>
        </p:sp>
        <p:sp>
          <p:nvSpPr>
            <p:cNvPr id="1058" name="Google Shape;1058;p89"/>
            <p:cNvSpPr/>
            <p:nvPr/>
          </p:nvSpPr>
          <p:spPr>
            <a:xfrm>
              <a:off x="51680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59" name="Google Shape;1059;p89"/>
            <p:cNvSpPr txBox="1"/>
            <p:nvPr/>
          </p:nvSpPr>
          <p:spPr>
            <a:xfrm>
              <a:off x="5168200" y="855938"/>
              <a:ext cx="12960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0.9</a:t>
              </a:r>
              <a:endParaRPr sz="1800" b="0" i="0" u="none" strike="noStrike" cap="none">
                <a:solidFill>
                  <a:srgbClr val="000000"/>
                </a:solidFill>
                <a:latin typeface="Consolas"/>
                <a:ea typeface="Consolas"/>
                <a:cs typeface="Consolas"/>
                <a:sym typeface="Consolas"/>
              </a:endParaRPr>
            </a:p>
          </p:txBody>
        </p:sp>
        <p:sp>
          <p:nvSpPr>
            <p:cNvPr id="1060" name="Google Shape;1060;p89"/>
            <p:cNvSpPr txBox="1"/>
            <p:nvPr/>
          </p:nvSpPr>
          <p:spPr>
            <a:xfrm>
              <a:off x="5168200" y="1224350"/>
              <a:ext cx="12960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a:t>
              </a:r>
              <a:endParaRPr sz="1800" b="0" i="0" u="none" strike="noStrike" cap="none" baseline="-25000">
                <a:solidFill>
                  <a:srgbClr val="000000"/>
                </a:solidFill>
                <a:latin typeface="Consolas"/>
                <a:ea typeface="Consolas"/>
                <a:cs typeface="Consolas"/>
                <a:sym typeface="Consolas"/>
              </a:endParaRPr>
            </a:p>
          </p:txBody>
        </p:sp>
      </p:grpSp>
      <p:grpSp>
        <p:nvGrpSpPr>
          <p:cNvPr id="1061" name="Google Shape;1061;p89"/>
          <p:cNvGrpSpPr/>
          <p:nvPr/>
        </p:nvGrpSpPr>
        <p:grpSpPr>
          <a:xfrm>
            <a:off x="7454938" y="1427262"/>
            <a:ext cx="330825" cy="656399"/>
            <a:chOff x="4974913" y="1427262"/>
            <a:chExt cx="330825" cy="656399"/>
          </a:xfrm>
        </p:grpSpPr>
        <p:pic>
          <p:nvPicPr>
            <p:cNvPr id="1062" name="Google Shape;1062;p89"/>
            <p:cNvPicPr preferRelativeResize="0"/>
            <p:nvPr/>
          </p:nvPicPr>
          <p:blipFill rotWithShape="1">
            <a:blip r:embed="rId3">
              <a:alphaModFix/>
            </a:blip>
            <a:srcRect/>
            <a:stretch/>
          </p:blipFill>
          <p:spPr>
            <a:xfrm>
              <a:off x="4974913" y="1427262"/>
              <a:ext cx="330825" cy="330825"/>
            </a:xfrm>
            <a:prstGeom prst="rect">
              <a:avLst/>
            </a:prstGeom>
            <a:noFill/>
            <a:ln>
              <a:noFill/>
            </a:ln>
          </p:spPr>
        </p:pic>
        <p:pic>
          <p:nvPicPr>
            <p:cNvPr id="1063" name="Google Shape;1063;p89"/>
            <p:cNvPicPr preferRelativeResize="0"/>
            <p:nvPr/>
          </p:nvPicPr>
          <p:blipFill rotWithShape="1">
            <a:blip r:embed="rId4">
              <a:alphaModFix/>
            </a:blip>
            <a:srcRect/>
            <a:stretch/>
          </p:blipFill>
          <p:spPr>
            <a:xfrm>
              <a:off x="4974913" y="1758087"/>
              <a:ext cx="330825" cy="325574"/>
            </a:xfrm>
            <a:prstGeom prst="rect">
              <a:avLst/>
            </a:prstGeom>
            <a:noFill/>
            <a:ln>
              <a:noFill/>
            </a:ln>
          </p:spPr>
        </p:pic>
      </p:grpSp>
      <p:grpSp>
        <p:nvGrpSpPr>
          <p:cNvPr id="1064" name="Google Shape;1064;p89"/>
          <p:cNvGrpSpPr/>
          <p:nvPr/>
        </p:nvGrpSpPr>
        <p:grpSpPr>
          <a:xfrm>
            <a:off x="798800" y="2098250"/>
            <a:ext cx="7275421" cy="2145750"/>
            <a:chOff x="798800" y="2098250"/>
            <a:chExt cx="7275421" cy="2145750"/>
          </a:xfrm>
        </p:grpSpPr>
        <p:pic>
          <p:nvPicPr>
            <p:cNvPr id="1065" name="Google Shape;1065;p89"/>
            <p:cNvPicPr preferRelativeResize="0"/>
            <p:nvPr/>
          </p:nvPicPr>
          <p:blipFill rotWithShape="1">
            <a:blip r:embed="rId7">
              <a:alphaModFix/>
            </a:blip>
            <a:srcRect/>
            <a:stretch/>
          </p:blipFill>
          <p:spPr>
            <a:xfrm>
              <a:off x="798800" y="3057100"/>
              <a:ext cx="7275421" cy="1186900"/>
            </a:xfrm>
            <a:prstGeom prst="rect">
              <a:avLst/>
            </a:prstGeom>
            <a:noFill/>
            <a:ln>
              <a:noFill/>
            </a:ln>
          </p:spPr>
        </p:pic>
        <p:pic>
          <p:nvPicPr>
            <p:cNvPr id="1066" name="Google Shape;1066;p89"/>
            <p:cNvPicPr preferRelativeResize="0"/>
            <p:nvPr/>
          </p:nvPicPr>
          <p:blipFill rotWithShape="1">
            <a:blip r:embed="rId8">
              <a:alphaModFix/>
            </a:blip>
            <a:srcRect/>
            <a:stretch/>
          </p:blipFill>
          <p:spPr>
            <a:xfrm>
              <a:off x="798800" y="2098250"/>
              <a:ext cx="4324801" cy="947006"/>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90"/>
          <p:cNvSpPr txBox="1">
            <a:spLocks noGrp="1"/>
          </p:cNvSpPr>
          <p:nvPr>
            <p:ph type="title"/>
          </p:nvPr>
        </p:nvSpPr>
        <p:spPr>
          <a:xfrm>
            <a:off x="311700" y="184325"/>
            <a:ext cx="58107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選擇損失函數(Loss Function)</a:t>
            </a:r>
            <a:endParaRPr/>
          </a:p>
        </p:txBody>
      </p:sp>
      <p:sp>
        <p:nvSpPr>
          <p:cNvPr id="1072" name="Google Shape;1072;p90"/>
          <p:cNvSpPr txBox="1">
            <a:spLocks noGrp="1"/>
          </p:cNvSpPr>
          <p:nvPr>
            <p:ph type="body" idx="1"/>
          </p:nvPr>
        </p:nvSpPr>
        <p:spPr>
          <a:xfrm>
            <a:off x="407975" y="1370875"/>
            <a:ext cx="38625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categorical_crossentropy</a:t>
            </a:r>
            <a:endParaRPr sz="2400"/>
          </a:p>
        </p:txBody>
      </p:sp>
      <p:grpSp>
        <p:nvGrpSpPr>
          <p:cNvPr id="1073" name="Google Shape;1073;p90"/>
          <p:cNvGrpSpPr/>
          <p:nvPr/>
        </p:nvGrpSpPr>
        <p:grpSpPr>
          <a:xfrm>
            <a:off x="4667857" y="757312"/>
            <a:ext cx="1454711" cy="1186908"/>
            <a:chOff x="4732782" y="2467225"/>
            <a:chExt cx="1454711" cy="1186908"/>
          </a:xfrm>
        </p:grpSpPr>
        <p:sp>
          <p:nvSpPr>
            <p:cNvPr id="1074" name="Google Shape;1074;p90"/>
            <p:cNvSpPr txBox="1"/>
            <p:nvPr/>
          </p:nvSpPr>
          <p:spPr>
            <a:xfrm>
              <a:off x="4732793" y="2467225"/>
              <a:ext cx="14547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Prediction</a:t>
              </a:r>
              <a:endParaRPr sz="1800" b="0" i="0" u="none" strike="noStrike" cap="none">
                <a:solidFill>
                  <a:srgbClr val="000000"/>
                </a:solidFill>
                <a:latin typeface="Calibri"/>
                <a:ea typeface="Calibri"/>
                <a:cs typeface="Calibri"/>
                <a:sym typeface="Calibri"/>
              </a:endParaRPr>
            </a:p>
          </p:txBody>
        </p:sp>
        <p:sp>
          <p:nvSpPr>
            <p:cNvPr id="1075" name="Google Shape;1075;p90"/>
            <p:cNvSpPr/>
            <p:nvPr/>
          </p:nvSpPr>
          <p:spPr>
            <a:xfrm>
              <a:off x="4732782" y="2842933"/>
              <a:ext cx="14547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076" name="Google Shape;1076;p90"/>
          <p:cNvGrpSpPr/>
          <p:nvPr/>
        </p:nvGrpSpPr>
        <p:grpSpPr>
          <a:xfrm>
            <a:off x="7519645" y="757339"/>
            <a:ext cx="1430795" cy="1186908"/>
            <a:chOff x="7088948" y="446617"/>
            <a:chExt cx="1296010" cy="1186908"/>
          </a:xfrm>
        </p:grpSpPr>
        <p:sp>
          <p:nvSpPr>
            <p:cNvPr id="1077" name="Google Shape;1077;p90"/>
            <p:cNvSpPr txBox="1"/>
            <p:nvPr/>
          </p:nvSpPr>
          <p:spPr>
            <a:xfrm>
              <a:off x="70889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Answer</a:t>
              </a:r>
              <a:endParaRPr sz="1800" b="0" i="0" u="none" strike="noStrike" cap="none">
                <a:solidFill>
                  <a:srgbClr val="000000"/>
                </a:solidFill>
                <a:latin typeface="Calibri"/>
                <a:ea typeface="Calibri"/>
                <a:cs typeface="Calibri"/>
                <a:sym typeface="Calibri"/>
              </a:endParaRPr>
            </a:p>
          </p:txBody>
        </p:sp>
        <p:sp>
          <p:nvSpPr>
            <p:cNvPr id="1078" name="Google Shape;1078;p90"/>
            <p:cNvSpPr/>
            <p:nvPr/>
          </p:nvSpPr>
          <p:spPr>
            <a:xfrm>
              <a:off x="70889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079" name="Google Shape;1079;p90"/>
          <p:cNvGrpSpPr/>
          <p:nvPr/>
        </p:nvGrpSpPr>
        <p:grpSpPr>
          <a:xfrm>
            <a:off x="6209966" y="1001271"/>
            <a:ext cx="940205" cy="698988"/>
            <a:chOff x="3969150" y="1387725"/>
            <a:chExt cx="1205700" cy="698988"/>
          </a:xfrm>
        </p:grpSpPr>
        <p:sp>
          <p:nvSpPr>
            <p:cNvPr id="1080" name="Google Shape;1080;p90"/>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90"/>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Arial"/>
                  <a:ea typeface="Arial"/>
                  <a:cs typeface="Arial"/>
                  <a:sym typeface="Arial"/>
                </a:rPr>
                <a:t>Loss</a:t>
              </a:r>
              <a:endParaRPr sz="1800" b="0" i="0" u="none" strike="noStrike" cap="none">
                <a:solidFill>
                  <a:srgbClr val="000000"/>
                </a:solidFill>
                <a:latin typeface="Arial"/>
                <a:ea typeface="Arial"/>
                <a:cs typeface="Arial"/>
                <a:sym typeface="Arial"/>
              </a:endParaRPr>
            </a:p>
          </p:txBody>
        </p:sp>
      </p:grpSp>
      <p:sp>
        <p:nvSpPr>
          <p:cNvPr id="1082" name="Google Shape;1082;p90"/>
          <p:cNvSpPr txBox="1"/>
          <p:nvPr/>
        </p:nvSpPr>
        <p:spPr>
          <a:xfrm>
            <a:off x="311700" y="871075"/>
            <a:ext cx="39588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面對</a:t>
            </a:r>
            <a:r>
              <a:rPr lang="zh-TW" sz="2400" b="1" i="0" u="none" strike="noStrike" cap="none">
                <a:solidFill>
                  <a:srgbClr val="C00000"/>
                </a:solidFill>
                <a:latin typeface="Calibri"/>
                <a:ea typeface="Calibri"/>
                <a:cs typeface="Calibri"/>
                <a:sym typeface="Calibri"/>
              </a:rPr>
              <a:t>多元</a:t>
            </a:r>
            <a:r>
              <a:rPr lang="zh-TW" sz="2400" b="0" i="0" u="none" strike="noStrike" cap="none">
                <a:solidFill>
                  <a:srgbClr val="434343"/>
                </a:solidFill>
                <a:latin typeface="Calibri"/>
                <a:ea typeface="Calibri"/>
                <a:cs typeface="Calibri"/>
                <a:sym typeface="Calibri"/>
              </a:rPr>
              <a:t>分類問題時可以用</a:t>
            </a:r>
            <a:endParaRPr sz="2400" b="0" i="0" u="none" strike="noStrike" cap="none">
              <a:solidFill>
                <a:srgbClr val="434343"/>
              </a:solidFill>
              <a:latin typeface="Calibri"/>
              <a:ea typeface="Calibri"/>
              <a:cs typeface="Calibri"/>
              <a:sym typeface="Calibri"/>
            </a:endParaRPr>
          </a:p>
        </p:txBody>
      </p:sp>
      <p:graphicFrame>
        <p:nvGraphicFramePr>
          <p:cNvPr id="1083" name="Google Shape;1083;p90"/>
          <p:cNvGraphicFramePr/>
          <p:nvPr/>
        </p:nvGraphicFramePr>
        <p:xfrm>
          <a:off x="4667850" y="1144138"/>
          <a:ext cx="1454625" cy="802585"/>
        </p:xfrm>
        <a:graphic>
          <a:graphicData uri="http://schemas.openxmlformats.org/drawingml/2006/table">
            <a:tbl>
              <a:tblPr>
                <a:noFill/>
                <a:tableStyleId>{9CEE7E21-7FF2-48F6-9FC8-05549BC23BCA}</a:tableStyleId>
              </a:tblPr>
              <a:tblGrid>
                <a:gridCol w="484875">
                  <a:extLst>
                    <a:ext uri="{9D8B030D-6E8A-4147-A177-3AD203B41FA5}">
                      <a16:colId xmlns:a16="http://schemas.microsoft.com/office/drawing/2014/main" val="20000"/>
                    </a:ext>
                  </a:extLst>
                </a:gridCol>
                <a:gridCol w="484875">
                  <a:extLst>
                    <a:ext uri="{9D8B030D-6E8A-4147-A177-3AD203B41FA5}">
                      <a16:colId xmlns:a16="http://schemas.microsoft.com/office/drawing/2014/main" val="20001"/>
                    </a:ext>
                  </a:extLst>
                </a:gridCol>
                <a:gridCol w="484875">
                  <a:extLst>
                    <a:ext uri="{9D8B030D-6E8A-4147-A177-3AD203B41FA5}">
                      <a16:colId xmlns:a16="http://schemas.microsoft.com/office/drawing/2014/main" val="20002"/>
                    </a:ext>
                  </a:extLst>
                </a:gridCol>
              </a:tblGrid>
              <a:tr h="4063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0.6</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0.3</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37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0.7</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0.2</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aphicFrame>
        <p:nvGraphicFramePr>
          <p:cNvPr id="1084" name="Google Shape;1084;p90"/>
          <p:cNvGraphicFramePr/>
          <p:nvPr/>
        </p:nvGraphicFramePr>
        <p:xfrm>
          <a:off x="7519638" y="1144185"/>
          <a:ext cx="1430775" cy="804510"/>
        </p:xfrm>
        <a:graphic>
          <a:graphicData uri="http://schemas.openxmlformats.org/drawingml/2006/table">
            <a:tbl>
              <a:tblPr>
                <a:noFill/>
                <a:tableStyleId>{9CEE7E21-7FF2-48F6-9FC8-05549BC23BCA}</a:tableStyleId>
              </a:tblPr>
              <a:tblGrid>
                <a:gridCol w="476925">
                  <a:extLst>
                    <a:ext uri="{9D8B030D-6E8A-4147-A177-3AD203B41FA5}">
                      <a16:colId xmlns:a16="http://schemas.microsoft.com/office/drawing/2014/main" val="20000"/>
                    </a:ext>
                  </a:extLst>
                </a:gridCol>
                <a:gridCol w="476925">
                  <a:extLst>
                    <a:ext uri="{9D8B030D-6E8A-4147-A177-3AD203B41FA5}">
                      <a16:colId xmlns:a16="http://schemas.microsoft.com/office/drawing/2014/main" val="20001"/>
                    </a:ext>
                  </a:extLst>
                </a:gridCol>
                <a:gridCol w="476925">
                  <a:extLst>
                    <a:ext uri="{9D8B030D-6E8A-4147-A177-3AD203B41FA5}">
                      <a16:colId xmlns:a16="http://schemas.microsoft.com/office/drawing/2014/main" val="20002"/>
                    </a:ext>
                  </a:extLst>
                </a:gridCol>
              </a:tblGrid>
              <a:tr h="4083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17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pSp>
        <p:nvGrpSpPr>
          <p:cNvPr id="1085" name="Google Shape;1085;p90"/>
          <p:cNvGrpSpPr/>
          <p:nvPr/>
        </p:nvGrpSpPr>
        <p:grpSpPr>
          <a:xfrm>
            <a:off x="7237638" y="1215987"/>
            <a:ext cx="330825" cy="656399"/>
            <a:chOff x="4974913" y="1427262"/>
            <a:chExt cx="330825" cy="656399"/>
          </a:xfrm>
        </p:grpSpPr>
        <p:pic>
          <p:nvPicPr>
            <p:cNvPr id="1086" name="Google Shape;1086;p90"/>
            <p:cNvPicPr preferRelativeResize="0"/>
            <p:nvPr/>
          </p:nvPicPr>
          <p:blipFill rotWithShape="1">
            <a:blip r:embed="rId3">
              <a:alphaModFix/>
            </a:blip>
            <a:srcRect/>
            <a:stretch/>
          </p:blipFill>
          <p:spPr>
            <a:xfrm>
              <a:off x="4974913" y="1427262"/>
              <a:ext cx="330825" cy="330825"/>
            </a:xfrm>
            <a:prstGeom prst="rect">
              <a:avLst/>
            </a:prstGeom>
            <a:noFill/>
            <a:ln>
              <a:noFill/>
            </a:ln>
          </p:spPr>
        </p:pic>
        <p:pic>
          <p:nvPicPr>
            <p:cNvPr id="1087" name="Google Shape;1087;p90"/>
            <p:cNvPicPr preferRelativeResize="0"/>
            <p:nvPr/>
          </p:nvPicPr>
          <p:blipFill rotWithShape="1">
            <a:blip r:embed="rId4">
              <a:alphaModFix/>
            </a:blip>
            <a:srcRect/>
            <a:stretch/>
          </p:blipFill>
          <p:spPr>
            <a:xfrm>
              <a:off x="4974913" y="1758087"/>
              <a:ext cx="330825" cy="325574"/>
            </a:xfrm>
            <a:prstGeom prst="rect">
              <a:avLst/>
            </a:prstGeom>
            <a:noFill/>
            <a:ln>
              <a:noFill/>
            </a:ln>
          </p:spPr>
        </p:pic>
      </p:grpSp>
      <p:grpSp>
        <p:nvGrpSpPr>
          <p:cNvPr id="1088" name="Google Shape;1088;p90"/>
          <p:cNvGrpSpPr/>
          <p:nvPr/>
        </p:nvGrpSpPr>
        <p:grpSpPr>
          <a:xfrm>
            <a:off x="4406588" y="1217363"/>
            <a:ext cx="330813" cy="653619"/>
            <a:chOff x="7586575" y="1421400"/>
            <a:chExt cx="330813" cy="653619"/>
          </a:xfrm>
        </p:grpSpPr>
        <p:pic>
          <p:nvPicPr>
            <p:cNvPr id="1089" name="Google Shape;1089;p90"/>
            <p:cNvPicPr preferRelativeResize="0"/>
            <p:nvPr/>
          </p:nvPicPr>
          <p:blipFill rotWithShape="1">
            <a:blip r:embed="rId5">
              <a:alphaModFix/>
            </a:blip>
            <a:srcRect/>
            <a:stretch/>
          </p:blipFill>
          <p:spPr>
            <a:xfrm>
              <a:off x="7586575" y="1421400"/>
              <a:ext cx="330813" cy="316000"/>
            </a:xfrm>
            <a:prstGeom prst="rect">
              <a:avLst/>
            </a:prstGeom>
            <a:noFill/>
            <a:ln>
              <a:noFill/>
            </a:ln>
          </p:spPr>
        </p:pic>
        <p:pic>
          <p:nvPicPr>
            <p:cNvPr id="1090" name="Google Shape;1090;p90"/>
            <p:cNvPicPr preferRelativeResize="0"/>
            <p:nvPr/>
          </p:nvPicPr>
          <p:blipFill rotWithShape="1">
            <a:blip r:embed="rId6">
              <a:alphaModFix/>
            </a:blip>
            <a:srcRect/>
            <a:stretch/>
          </p:blipFill>
          <p:spPr>
            <a:xfrm>
              <a:off x="7586575" y="1793050"/>
              <a:ext cx="316000" cy="281969"/>
            </a:xfrm>
            <a:prstGeom prst="rect">
              <a:avLst/>
            </a:prstGeom>
            <a:noFill/>
            <a:ln>
              <a:noFill/>
            </a:ln>
          </p:spPr>
        </p:pic>
      </p:grpSp>
      <p:grpSp>
        <p:nvGrpSpPr>
          <p:cNvPr id="1091" name="Google Shape;1091;p90"/>
          <p:cNvGrpSpPr/>
          <p:nvPr/>
        </p:nvGrpSpPr>
        <p:grpSpPr>
          <a:xfrm>
            <a:off x="813775" y="2200701"/>
            <a:ext cx="5308724" cy="2065674"/>
            <a:chOff x="813775" y="2200701"/>
            <a:chExt cx="5308724" cy="2065674"/>
          </a:xfrm>
        </p:grpSpPr>
        <p:pic>
          <p:nvPicPr>
            <p:cNvPr id="1092" name="Google Shape;1092;p90"/>
            <p:cNvPicPr preferRelativeResize="0"/>
            <p:nvPr/>
          </p:nvPicPr>
          <p:blipFill rotWithShape="1">
            <a:blip r:embed="rId7">
              <a:alphaModFix/>
            </a:blip>
            <a:srcRect/>
            <a:stretch/>
          </p:blipFill>
          <p:spPr>
            <a:xfrm>
              <a:off x="813775" y="2200701"/>
              <a:ext cx="2251375" cy="920175"/>
            </a:xfrm>
            <a:prstGeom prst="rect">
              <a:avLst/>
            </a:prstGeom>
            <a:noFill/>
            <a:ln>
              <a:noFill/>
            </a:ln>
          </p:spPr>
        </p:pic>
        <p:pic>
          <p:nvPicPr>
            <p:cNvPr id="1093" name="Google Shape;1093;p90"/>
            <p:cNvPicPr preferRelativeResize="0"/>
            <p:nvPr/>
          </p:nvPicPr>
          <p:blipFill rotWithShape="1">
            <a:blip r:embed="rId8">
              <a:alphaModFix/>
            </a:blip>
            <a:srcRect/>
            <a:stretch/>
          </p:blipFill>
          <p:spPr>
            <a:xfrm>
              <a:off x="813775" y="3120875"/>
              <a:ext cx="5308724" cy="114550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5101A-B420-774D-9F7A-0792CDF9A1AE}"/>
              </a:ext>
            </a:extLst>
          </p:cNvPr>
          <p:cNvSpPr>
            <a:spLocks noGrp="1"/>
          </p:cNvSpPr>
          <p:nvPr>
            <p:ph type="title"/>
          </p:nvPr>
        </p:nvSpPr>
        <p:spPr/>
        <p:txBody>
          <a:bodyPr/>
          <a:lstStyle/>
          <a:p>
            <a:r>
              <a:rPr lang="zh-TW" altLang="en-US" dirty="0"/>
              <a:t>機器學習</a:t>
            </a:r>
            <a:endParaRPr lang="en-US" dirty="0"/>
          </a:p>
        </p:txBody>
      </p:sp>
      <p:sp>
        <p:nvSpPr>
          <p:cNvPr id="4" name="Text Placeholder 1">
            <a:extLst>
              <a:ext uri="{FF2B5EF4-FFF2-40B4-BE49-F238E27FC236}">
                <a16:creationId xmlns:a16="http://schemas.microsoft.com/office/drawing/2014/main" id="{622B0D0E-9B20-DE41-9E14-66703B155402}"/>
              </a:ext>
            </a:extLst>
          </p:cNvPr>
          <p:cNvSpPr>
            <a:spLocks noGrp="1"/>
          </p:cNvSpPr>
          <p:nvPr>
            <p:ph type="body" idx="1"/>
          </p:nvPr>
        </p:nvSpPr>
        <p:spPr>
          <a:xfrm>
            <a:off x="311700" y="1029225"/>
            <a:ext cx="8520600" cy="3416400"/>
          </a:xfrm>
        </p:spPr>
        <p:txBody>
          <a:bodyPr/>
          <a:lstStyle/>
          <a:p>
            <a:r>
              <a:rPr lang="zh-TW" altLang="en-US" dirty="0"/>
              <a:t>機器可以根據資料學習如何將輸入與輸出資料產生關聯，</a:t>
            </a:r>
            <a:r>
              <a:rPr lang="zh-TW" altLang="en-US" b="1" dirty="0">
                <a:solidFill>
                  <a:srgbClr val="FF0000"/>
                </a:solidFill>
              </a:rPr>
              <a:t>機器學習</a:t>
            </a:r>
            <a:r>
              <a:rPr lang="zh-TW" altLang="en-US" dirty="0"/>
              <a:t>是一種學習的演算法，是一種從資料中去學習並找出解決方法。其應用包括搜尋引擎、大數據分析等。</a:t>
            </a:r>
            <a:endParaRPr lang="en-US" dirty="0"/>
          </a:p>
        </p:txBody>
      </p:sp>
      <p:pic>
        <p:nvPicPr>
          <p:cNvPr id="5" name="Picture 4">
            <a:extLst>
              <a:ext uri="{FF2B5EF4-FFF2-40B4-BE49-F238E27FC236}">
                <a16:creationId xmlns:a16="http://schemas.microsoft.com/office/drawing/2014/main" id="{5062FC71-FFFF-704C-8B90-5A7EFA9CF42B}"/>
              </a:ext>
            </a:extLst>
          </p:cNvPr>
          <p:cNvPicPr>
            <a:picLocks noChangeAspect="1"/>
          </p:cNvPicPr>
          <p:nvPr/>
        </p:nvPicPr>
        <p:blipFill>
          <a:blip r:embed="rId3"/>
          <a:stretch>
            <a:fillRect/>
          </a:stretch>
        </p:blipFill>
        <p:spPr>
          <a:xfrm>
            <a:off x="1075761" y="2534540"/>
            <a:ext cx="1911085" cy="1911085"/>
          </a:xfrm>
          <a:prstGeom prst="rect">
            <a:avLst/>
          </a:prstGeom>
        </p:spPr>
      </p:pic>
      <p:pic>
        <p:nvPicPr>
          <p:cNvPr id="6" name="Picture 5">
            <a:extLst>
              <a:ext uri="{FF2B5EF4-FFF2-40B4-BE49-F238E27FC236}">
                <a16:creationId xmlns:a16="http://schemas.microsoft.com/office/drawing/2014/main" id="{B0990807-D729-1C41-AC29-5C42A8C52635}"/>
              </a:ext>
            </a:extLst>
          </p:cNvPr>
          <p:cNvPicPr>
            <a:picLocks noChangeAspect="1"/>
          </p:cNvPicPr>
          <p:nvPr/>
        </p:nvPicPr>
        <p:blipFill>
          <a:blip r:embed="rId4"/>
          <a:stretch>
            <a:fillRect/>
          </a:stretch>
        </p:blipFill>
        <p:spPr>
          <a:xfrm>
            <a:off x="3404670" y="2682237"/>
            <a:ext cx="2334660" cy="1550214"/>
          </a:xfrm>
          <a:prstGeom prst="rect">
            <a:avLst/>
          </a:prstGeom>
        </p:spPr>
      </p:pic>
      <p:cxnSp>
        <p:nvCxnSpPr>
          <p:cNvPr id="7" name="Elbow Connector 6">
            <a:extLst>
              <a:ext uri="{FF2B5EF4-FFF2-40B4-BE49-F238E27FC236}">
                <a16:creationId xmlns:a16="http://schemas.microsoft.com/office/drawing/2014/main" id="{8D255990-2ADB-EB43-9281-BCD54409C97B}"/>
              </a:ext>
            </a:extLst>
          </p:cNvPr>
          <p:cNvCxnSpPr>
            <a:cxnSpLocks/>
            <a:stCxn id="6" idx="3"/>
          </p:cNvCxnSpPr>
          <p:nvPr/>
        </p:nvCxnSpPr>
        <p:spPr>
          <a:xfrm flipV="1">
            <a:off x="5739330" y="3051380"/>
            <a:ext cx="1266310" cy="405964"/>
          </a:xfrm>
          <a:prstGeom prst="bentConnector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0B355E78-556D-A849-8CDC-666CBD584609}"/>
              </a:ext>
            </a:extLst>
          </p:cNvPr>
          <p:cNvCxnSpPr>
            <a:cxnSpLocks/>
          </p:cNvCxnSpPr>
          <p:nvPr/>
        </p:nvCxnSpPr>
        <p:spPr>
          <a:xfrm>
            <a:off x="5747281" y="3457344"/>
            <a:ext cx="1257166" cy="369143"/>
          </a:xfrm>
          <a:prstGeom prst="bentConnector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C8ECE001-FB93-CA47-B98C-248AD94E1336}"/>
              </a:ext>
            </a:extLst>
          </p:cNvPr>
          <p:cNvSpPr/>
          <p:nvPr/>
        </p:nvSpPr>
        <p:spPr>
          <a:xfrm>
            <a:off x="7124512" y="2884118"/>
            <a:ext cx="900551" cy="405965"/>
          </a:xfrm>
          <a:prstGeom prst="roundRect">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3269FB-D547-2A45-88D5-8CFB586EA92E}"/>
              </a:ext>
            </a:extLst>
          </p:cNvPr>
          <p:cNvSpPr/>
          <p:nvPr/>
        </p:nvSpPr>
        <p:spPr>
          <a:xfrm>
            <a:off x="7213149" y="2933211"/>
            <a:ext cx="723275" cy="307777"/>
          </a:xfrm>
          <a:prstGeom prst="rect">
            <a:avLst/>
          </a:prstGeom>
        </p:spPr>
        <p:txBody>
          <a:bodyPr wrap="none">
            <a:spAutoFit/>
          </a:bodyPr>
          <a:lstStyle/>
          <a:p>
            <a:r>
              <a:rPr lang="zh-CN" altLang="en-US" dirty="0"/>
              <a:t>大箱子</a:t>
            </a:r>
            <a:endParaRPr lang="en-US" dirty="0"/>
          </a:p>
        </p:txBody>
      </p:sp>
      <p:sp>
        <p:nvSpPr>
          <p:cNvPr id="11" name="Rounded Rectangle 10">
            <a:extLst>
              <a:ext uri="{FF2B5EF4-FFF2-40B4-BE49-F238E27FC236}">
                <a16:creationId xmlns:a16="http://schemas.microsoft.com/office/drawing/2014/main" id="{16138485-700F-0540-8E99-AA96AD1E2F6B}"/>
              </a:ext>
            </a:extLst>
          </p:cNvPr>
          <p:cNvSpPr/>
          <p:nvPr/>
        </p:nvSpPr>
        <p:spPr>
          <a:xfrm>
            <a:off x="7124512" y="3598993"/>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AC85600-8678-2048-AAC8-3AA223A3791B}"/>
              </a:ext>
            </a:extLst>
          </p:cNvPr>
          <p:cNvSpPr/>
          <p:nvPr/>
        </p:nvSpPr>
        <p:spPr>
          <a:xfrm>
            <a:off x="7206636" y="3648088"/>
            <a:ext cx="723275" cy="307777"/>
          </a:xfrm>
          <a:prstGeom prst="rect">
            <a:avLst/>
          </a:prstGeom>
        </p:spPr>
        <p:txBody>
          <a:bodyPr wrap="square">
            <a:spAutoFit/>
          </a:bodyPr>
          <a:lstStyle/>
          <a:p>
            <a:r>
              <a:rPr lang="zh-TW" altLang="en-US" dirty="0"/>
              <a:t>小箱子</a:t>
            </a:r>
            <a:endParaRPr lang="en-US" dirty="0"/>
          </a:p>
        </p:txBody>
      </p:sp>
    </p:spTree>
    <p:extLst>
      <p:ext uri="{BB962C8B-B14F-4D97-AF65-F5344CB8AC3E}">
        <p14:creationId xmlns:p14="http://schemas.microsoft.com/office/powerpoint/2010/main" val="18179582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9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solidFill>
                  <a:srgbClr val="1D6DA7"/>
                </a:solidFill>
              </a:rPr>
              <a:t>比較不同</a:t>
            </a:r>
            <a:r>
              <a:rPr lang="zh-TW"/>
              <a:t>Loss Function</a:t>
            </a:r>
            <a:r>
              <a:rPr lang="zh-TW">
                <a:solidFill>
                  <a:srgbClr val="1D6DA7"/>
                </a:solidFill>
              </a:rPr>
              <a:t>對訓練結果之差異</a:t>
            </a:r>
            <a:endParaRPr/>
          </a:p>
        </p:txBody>
      </p:sp>
      <p:sp>
        <p:nvSpPr>
          <p:cNvPr id="1099" name="Google Shape;1099;p91"/>
          <p:cNvSpPr txBox="1"/>
          <p:nvPr/>
        </p:nvSpPr>
        <p:spPr>
          <a:xfrm>
            <a:off x="5667325" y="350625"/>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rgbClr val="00B0F0"/>
              </a:solidFill>
              <a:latin typeface="Calibri"/>
              <a:ea typeface="Calibri"/>
              <a:cs typeface="Calibri"/>
              <a:sym typeface="Calibri"/>
            </a:endParaRPr>
          </a:p>
        </p:txBody>
      </p:sp>
      <p:pic>
        <p:nvPicPr>
          <p:cNvPr id="1100" name="Google Shape;1100;p91"/>
          <p:cNvPicPr preferRelativeResize="0"/>
          <p:nvPr/>
        </p:nvPicPr>
        <p:blipFill rotWithShape="1">
          <a:blip r:embed="rId3">
            <a:alphaModFix/>
          </a:blip>
          <a:srcRect/>
          <a:stretch/>
        </p:blipFill>
        <p:spPr>
          <a:xfrm>
            <a:off x="990600" y="893625"/>
            <a:ext cx="7162800" cy="4057650"/>
          </a:xfrm>
          <a:prstGeom prst="rect">
            <a:avLst/>
          </a:prstGeom>
          <a:noFill/>
          <a:ln>
            <a:noFill/>
          </a:ln>
        </p:spPr>
      </p:pic>
      <p:sp>
        <p:nvSpPr>
          <p:cNvPr id="1101" name="Google Shape;1101;p91"/>
          <p:cNvSpPr txBox="1"/>
          <p:nvPr/>
        </p:nvSpPr>
        <p:spPr>
          <a:xfrm>
            <a:off x="6291150" y="4707800"/>
            <a:ext cx="28530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Arial"/>
                <a:ea typeface="Arial"/>
                <a:cs typeface="Arial"/>
                <a:sym typeface="Arial"/>
                <a:hlinkClick r:id="rId4"/>
              </a:rPr>
              <a:t>ex03_loss-function.ipynb</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92"/>
          <p:cNvSpPr txBox="1"/>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400"/>
              <a:buFont typeface="Arial"/>
              <a:buNone/>
            </a:pPr>
            <a:r>
              <a:rPr lang="zh-TW" sz="3400" b="0" i="0" u="none" strike="noStrike" cap="none">
                <a:solidFill>
                  <a:srgbClr val="1D6DA7"/>
                </a:solidFill>
                <a:latin typeface="Calibri"/>
                <a:ea typeface="Calibri"/>
                <a:cs typeface="Calibri"/>
                <a:sym typeface="Calibri"/>
              </a:rPr>
              <a:t>不同Loss Function對參數空間的差異</a:t>
            </a:r>
            <a:endParaRPr sz="3400" b="0" i="0" u="none" strike="noStrike" cap="none">
              <a:solidFill>
                <a:srgbClr val="1D6DA7"/>
              </a:solidFill>
              <a:latin typeface="Calibri"/>
              <a:ea typeface="Calibri"/>
              <a:cs typeface="Calibri"/>
              <a:sym typeface="Calibri"/>
            </a:endParaRPr>
          </a:p>
        </p:txBody>
      </p:sp>
      <p:pic>
        <p:nvPicPr>
          <p:cNvPr id="1107" name="Google Shape;1107;p92"/>
          <p:cNvPicPr preferRelativeResize="0"/>
          <p:nvPr/>
        </p:nvPicPr>
        <p:blipFill rotWithShape="1">
          <a:blip r:embed="rId3">
            <a:alphaModFix/>
          </a:blip>
          <a:srcRect/>
          <a:stretch/>
        </p:blipFill>
        <p:spPr>
          <a:xfrm>
            <a:off x="1920868" y="883575"/>
            <a:ext cx="5302256" cy="4052839"/>
          </a:xfrm>
          <a:prstGeom prst="rect">
            <a:avLst/>
          </a:prstGeom>
          <a:noFill/>
          <a:ln>
            <a:noFill/>
          </a:ln>
        </p:spPr>
      </p:pic>
      <p:grpSp>
        <p:nvGrpSpPr>
          <p:cNvPr id="1108" name="Google Shape;1108;p92"/>
          <p:cNvGrpSpPr/>
          <p:nvPr/>
        </p:nvGrpSpPr>
        <p:grpSpPr>
          <a:xfrm>
            <a:off x="2532275" y="2276176"/>
            <a:ext cx="747618" cy="924919"/>
            <a:chOff x="2608450" y="2366601"/>
            <a:chExt cx="747618" cy="924919"/>
          </a:xfrm>
        </p:grpSpPr>
        <p:sp>
          <p:nvSpPr>
            <p:cNvPr id="1109" name="Google Shape;1109;p92"/>
            <p:cNvSpPr/>
            <p:nvPr/>
          </p:nvSpPr>
          <p:spPr>
            <a:xfrm>
              <a:off x="2608450" y="2366601"/>
              <a:ext cx="144000" cy="144000"/>
            </a:xfrm>
            <a:prstGeom prst="ellipse">
              <a:avLst/>
            </a:prstGeom>
            <a:solidFill>
              <a:srgbClr val="0070C0"/>
            </a:solidFill>
            <a:ln w="19050" cap="flat" cmpd="sng">
              <a:solidFill>
                <a:srgbClr val="0070C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110" name="Google Shape;1110;p92"/>
            <p:cNvCxnSpPr/>
            <p:nvPr/>
          </p:nvCxnSpPr>
          <p:spPr>
            <a:xfrm>
              <a:off x="2676268" y="2434420"/>
              <a:ext cx="679800" cy="857100"/>
            </a:xfrm>
            <a:prstGeom prst="straightConnector1">
              <a:avLst/>
            </a:prstGeom>
            <a:noFill/>
            <a:ln w="38100" cap="flat" cmpd="sng">
              <a:solidFill>
                <a:srgbClr val="0070C0"/>
              </a:solidFill>
              <a:prstDash val="solid"/>
              <a:round/>
              <a:headEnd type="none" w="sm" len="sm"/>
              <a:tailEnd type="triangle" w="med" len="med"/>
            </a:ln>
          </p:spPr>
        </p:cxnSp>
      </p:grpSp>
      <p:sp>
        <p:nvSpPr>
          <p:cNvPr id="1111" name="Google Shape;1111;p92"/>
          <p:cNvSpPr/>
          <p:nvPr/>
        </p:nvSpPr>
        <p:spPr>
          <a:xfrm>
            <a:off x="2532276" y="3701973"/>
            <a:ext cx="144000" cy="144000"/>
          </a:xfrm>
          <a:prstGeom prst="ellipse">
            <a:avLst/>
          </a:prstGeom>
          <a:solidFill>
            <a:srgbClr val="92D050"/>
          </a:solid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112" name="Google Shape;1112;p92"/>
          <p:cNvCxnSpPr>
            <a:stCxn id="1111" idx="6"/>
          </p:cNvCxnSpPr>
          <p:nvPr/>
        </p:nvCxnSpPr>
        <p:spPr>
          <a:xfrm rot="10800000" flipH="1">
            <a:off x="2676276" y="3722073"/>
            <a:ext cx="559500" cy="51900"/>
          </a:xfrm>
          <a:prstGeom prst="straightConnector1">
            <a:avLst/>
          </a:prstGeom>
          <a:noFill/>
          <a:ln w="38100" cap="flat" cmpd="sng">
            <a:solidFill>
              <a:srgbClr val="92D050"/>
            </a:solidFill>
            <a:prstDash val="solid"/>
            <a:round/>
            <a:headEnd type="none" w="sm" len="sm"/>
            <a:tailEnd type="triangle" w="med" len="med"/>
          </a:ln>
        </p:spPr>
      </p:cxnSp>
      <p:sp>
        <p:nvSpPr>
          <p:cNvPr id="1113" name="Google Shape;1113;p92"/>
          <p:cNvSpPr txBox="1"/>
          <p:nvPr/>
        </p:nvSpPr>
        <p:spPr>
          <a:xfrm>
            <a:off x="687000" y="2089500"/>
            <a:ext cx="1557900" cy="4320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800"/>
              <a:buFont typeface="Arial"/>
              <a:buNone/>
            </a:pPr>
            <a:r>
              <a:rPr lang="zh-TW" sz="1800" b="1" i="0" u="none" strike="noStrike" cap="none">
                <a:solidFill>
                  <a:srgbClr val="666666"/>
                </a:solidFill>
                <a:latin typeface="Calibri"/>
                <a:ea typeface="Calibri"/>
                <a:cs typeface="Calibri"/>
                <a:sym typeface="Calibri"/>
              </a:rPr>
              <a:t>Cross-entropy</a:t>
            </a:r>
            <a:endParaRPr sz="1800" b="1" i="0" u="none" strike="noStrike" cap="none">
              <a:solidFill>
                <a:srgbClr val="666666"/>
              </a:solidFill>
              <a:latin typeface="Calibri"/>
              <a:ea typeface="Calibri"/>
              <a:cs typeface="Calibri"/>
              <a:sym typeface="Calibri"/>
            </a:endParaRPr>
          </a:p>
        </p:txBody>
      </p:sp>
      <p:sp>
        <p:nvSpPr>
          <p:cNvPr id="1114" name="Google Shape;1114;p92"/>
          <p:cNvSpPr txBox="1"/>
          <p:nvPr/>
        </p:nvSpPr>
        <p:spPr>
          <a:xfrm>
            <a:off x="653847" y="3557975"/>
            <a:ext cx="1624200" cy="4320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800"/>
              <a:buFont typeface="Arial"/>
              <a:buNone/>
            </a:pPr>
            <a:r>
              <a:rPr lang="zh-TW" sz="1800" b="1" i="0" u="none" strike="noStrike" cap="none">
                <a:solidFill>
                  <a:srgbClr val="FF0000"/>
                </a:solidFill>
                <a:latin typeface="Calibri"/>
                <a:ea typeface="Calibri"/>
                <a:cs typeface="Calibri"/>
                <a:sym typeface="Calibri"/>
              </a:rPr>
              <a:t>Squared error</a:t>
            </a:r>
            <a:endParaRPr sz="1800" b="1" i="0" u="none" strike="noStrike" cap="none">
              <a:solidFill>
                <a:srgbClr val="FF0000"/>
              </a:solidFill>
              <a:latin typeface="Calibri"/>
              <a:ea typeface="Calibri"/>
              <a:cs typeface="Calibri"/>
              <a:sym typeface="Calibri"/>
            </a:endParaRPr>
          </a:p>
        </p:txBody>
      </p:sp>
      <p:sp>
        <p:nvSpPr>
          <p:cNvPr id="1115" name="Google Shape;1115;p92"/>
          <p:cNvSpPr txBox="1"/>
          <p:nvPr/>
        </p:nvSpPr>
        <p:spPr>
          <a:xfrm>
            <a:off x="7856175" y="4666700"/>
            <a:ext cx="1147200" cy="269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圖片來源</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9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solidFill>
                  <a:srgbClr val="1D6DA7"/>
                </a:solidFill>
              </a:rPr>
              <a:t>如何選擇 Loss function?</a:t>
            </a:r>
            <a:endParaRPr dirty="0"/>
          </a:p>
        </p:txBody>
      </p:sp>
      <p:sp>
        <p:nvSpPr>
          <p:cNvPr id="1121" name="Google Shape;1121;p93"/>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dirty="0"/>
              <a:t>分類問題 (Classification) </a:t>
            </a:r>
            <a:endParaRPr sz="3000" dirty="0"/>
          </a:p>
          <a:p>
            <a:pPr marL="914400" lvl="1" indent="-381000" algn="l" rtl="0">
              <a:lnSpc>
                <a:spcPct val="115000"/>
              </a:lnSpc>
              <a:spcBef>
                <a:spcPts val="0"/>
              </a:spcBef>
              <a:spcAft>
                <a:spcPts val="0"/>
              </a:spcAft>
              <a:buSzPts val="2400"/>
              <a:buChar char="●"/>
            </a:pPr>
            <a:r>
              <a:rPr lang="zh-TW" sz="2400" dirty="0"/>
              <a:t>cross-entropy</a:t>
            </a:r>
            <a:endParaRPr sz="2400" dirty="0"/>
          </a:p>
          <a:p>
            <a:pPr marL="914400" lvl="1" indent="-381000" algn="l" rtl="0">
              <a:lnSpc>
                <a:spcPct val="115000"/>
              </a:lnSpc>
              <a:spcBef>
                <a:spcPts val="0"/>
              </a:spcBef>
              <a:spcAft>
                <a:spcPts val="0"/>
              </a:spcAft>
              <a:buSzPts val="2400"/>
              <a:buChar char="●"/>
            </a:pPr>
            <a:r>
              <a:rPr lang="zh-TW" sz="2400" dirty="0"/>
              <a:t>搭配 softmax 作為輸出層的啟動函數(Activation function)</a:t>
            </a:r>
            <a:endParaRPr sz="2400" dirty="0"/>
          </a:p>
          <a:p>
            <a:pPr marL="457200" lvl="0" indent="-419100" algn="l" rtl="0">
              <a:lnSpc>
                <a:spcPct val="115000"/>
              </a:lnSpc>
              <a:spcBef>
                <a:spcPts val="0"/>
              </a:spcBef>
              <a:spcAft>
                <a:spcPts val="0"/>
              </a:spcAft>
              <a:buSzPts val="3000"/>
              <a:buChar char="●"/>
            </a:pPr>
            <a:r>
              <a:rPr lang="zh-TW" sz="3000" dirty="0"/>
              <a:t>迴歸問題 (Regression) </a:t>
            </a:r>
            <a:endParaRPr sz="3000" dirty="0"/>
          </a:p>
          <a:p>
            <a:pPr marL="914400" lvl="1" indent="-381000" algn="l" rtl="0">
              <a:lnSpc>
                <a:spcPct val="115000"/>
              </a:lnSpc>
              <a:spcBef>
                <a:spcPts val="0"/>
              </a:spcBef>
              <a:spcAft>
                <a:spcPts val="0"/>
              </a:spcAft>
              <a:buSzPts val="2400"/>
              <a:buChar char="●"/>
            </a:pPr>
            <a:r>
              <a:rPr lang="zh-TW" sz="2400" dirty="0"/>
              <a:t>mean squared error (MSE)</a:t>
            </a:r>
            <a:endParaRPr sz="2400" dirty="0"/>
          </a:p>
          <a:p>
            <a:pPr marL="914400" lvl="1" indent="-381000" algn="l" rtl="0">
              <a:lnSpc>
                <a:spcPct val="115000"/>
              </a:lnSpc>
              <a:spcBef>
                <a:spcPts val="0"/>
              </a:spcBef>
              <a:spcAft>
                <a:spcPts val="0"/>
              </a:spcAft>
              <a:buSzPts val="2400"/>
              <a:buChar char="●"/>
            </a:pPr>
            <a:r>
              <a:rPr lang="zh-TW" sz="2400" dirty="0"/>
              <a:t>mean absolute error (MAE)</a:t>
            </a:r>
            <a:endParaRPr sz="2400" dirty="0"/>
          </a:p>
          <a:p>
            <a:pPr marL="914400" lvl="1" indent="-381000" algn="l" rtl="0">
              <a:lnSpc>
                <a:spcPct val="115000"/>
              </a:lnSpc>
              <a:spcBef>
                <a:spcPts val="0"/>
              </a:spcBef>
              <a:spcAft>
                <a:spcPts val="0"/>
              </a:spcAft>
              <a:buSzPts val="2400"/>
              <a:buChar char="●"/>
            </a:pPr>
            <a:r>
              <a:rPr lang="zh-TW" sz="2400" dirty="0"/>
              <a:t>搭配線性函數作為輸出層的啟動函數(Activation function)</a:t>
            </a:r>
            <a:endParaRPr sz="24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94"/>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開始</a:t>
            </a:r>
            <a:r>
              <a:rPr lang="zh-TW"/>
              <a:t>實作 </a:t>
            </a:r>
            <a:r>
              <a:rPr lang="zh-TW" u="sng">
                <a:solidFill>
                  <a:schemeClr val="hlink"/>
                </a:solidFill>
                <a:hlinkClick r:id="rId3"/>
              </a:rPr>
              <a:t>ex3</a:t>
            </a:r>
            <a:r>
              <a:rPr lang="zh-TW"/>
              <a:t> 囉～</a:t>
            </a:r>
            <a:endParaRPr sz="4200">
              <a:latin typeface="Calibri"/>
              <a:ea typeface="Calibri"/>
              <a:cs typeface="Calibri"/>
              <a:sym typeface="Calibri"/>
            </a:endParaRPr>
          </a:p>
        </p:txBody>
      </p:sp>
      <p:sp>
        <p:nvSpPr>
          <p:cNvPr id="1127" name="Google Shape;1127;p94"/>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看看能不能在5分鐘內比較不同 </a:t>
            </a:r>
            <a:endParaRPr sz="36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loss function 對訓練結果之差異</a:t>
            </a:r>
            <a:endParaRPr sz="3600" b="0" i="0" u="none" strike="noStrike" cap="none">
              <a:solidFill>
                <a:schemeClr val="dk2"/>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95"/>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133" name="Google Shape;1133;p95"/>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134" name="Google Shape;1134;p9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training set: Learning Rate</a:t>
            </a:r>
            <a:endParaRPr/>
          </a:p>
        </p:txBody>
      </p:sp>
      <p:sp>
        <p:nvSpPr>
          <p:cNvPr id="1135" name="Google Shape;1135;p95"/>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36" name="Google Shape;1136;p95"/>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137" name="Google Shape;1137;p95"/>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38" name="Google Shape;1138;p95"/>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139" name="Google Shape;1139;p95"/>
          <p:cNvGrpSpPr/>
          <p:nvPr/>
        </p:nvGrpSpPr>
        <p:grpSpPr>
          <a:xfrm>
            <a:off x="5150700" y="944450"/>
            <a:ext cx="3014700" cy="839850"/>
            <a:chOff x="4804500" y="1912225"/>
            <a:chExt cx="3014700" cy="839850"/>
          </a:xfrm>
        </p:grpSpPr>
        <p:sp>
          <p:nvSpPr>
            <p:cNvPr id="1140" name="Google Shape;1140;p95"/>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141" name="Google Shape;1141;p95"/>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142" name="Google Shape;1142;p95"/>
          <p:cNvGrpSpPr/>
          <p:nvPr/>
        </p:nvGrpSpPr>
        <p:grpSpPr>
          <a:xfrm>
            <a:off x="978599" y="2446362"/>
            <a:ext cx="3014716" cy="2590800"/>
            <a:chOff x="1183700" y="2469482"/>
            <a:chExt cx="4229400" cy="2590800"/>
          </a:xfrm>
        </p:grpSpPr>
        <p:sp>
          <p:nvSpPr>
            <p:cNvPr id="1143" name="Google Shape;1143;p95"/>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44" name="Google Shape;1144;p95"/>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145" name="Google Shape;1145;p95"/>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146" name="Google Shape;1146;p95"/>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147" name="Google Shape;1147;p95"/>
            <p:cNvSpPr/>
            <p:nvPr/>
          </p:nvSpPr>
          <p:spPr>
            <a:xfrm>
              <a:off x="1455997" y="3259797"/>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148" name="Google Shape;1148;p95"/>
          <p:cNvSpPr txBox="1"/>
          <p:nvPr/>
        </p:nvSpPr>
        <p:spPr>
          <a:xfrm>
            <a:off x="6469200" y="4707800"/>
            <a:ext cx="26748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zh-TW" sz="1800" b="0" i="0" u="sng" strike="noStrike" cap="none">
                <a:solidFill>
                  <a:schemeClr val="hlink"/>
                </a:solidFill>
                <a:latin typeface="Calibri"/>
                <a:ea typeface="Calibri"/>
                <a:cs typeface="Calibri"/>
                <a:sym typeface="Calibri"/>
                <a:hlinkClick r:id="rId3"/>
              </a:rPr>
              <a:t>ex04_learning-rate.ipynb</a:t>
            </a:r>
            <a:endParaRPr sz="1800" b="0" i="0" u="none" strike="noStrike" cap="none">
              <a:solidFill>
                <a:srgbClr val="000000"/>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9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學習率(</a:t>
            </a:r>
            <a:r>
              <a:rPr lang="en-US" altLang="zh-TW" dirty="0"/>
              <a:t>L</a:t>
            </a:r>
            <a:r>
              <a:rPr lang="zh-TW" dirty="0"/>
              <a:t>earning </a:t>
            </a:r>
            <a:r>
              <a:rPr lang="en-US" altLang="zh-TW" dirty="0"/>
              <a:t>R</a:t>
            </a:r>
            <a:r>
              <a:rPr lang="zh-TW" dirty="0"/>
              <a:t>ate)的調整</a:t>
            </a:r>
            <a:endParaRPr dirty="0"/>
          </a:p>
        </p:txBody>
      </p:sp>
      <p:sp>
        <p:nvSpPr>
          <p:cNvPr id="1154" name="Google Shape;1154;p96"/>
          <p:cNvSpPr txBox="1">
            <a:spLocks noGrp="1"/>
          </p:cNvSpPr>
          <p:nvPr>
            <p:ph type="body" idx="1"/>
          </p:nvPr>
        </p:nvSpPr>
        <p:spPr>
          <a:xfrm>
            <a:off x="311700" y="3195776"/>
            <a:ext cx="8520600" cy="97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a:solidFill>
                  <a:srgbClr val="434343"/>
                </a:solidFill>
              </a:rPr>
              <a:t>試著改變 learning rate，挑選出最好的 learning rate。</a:t>
            </a:r>
            <a:endParaRPr sz="2400">
              <a:solidFill>
                <a:srgbClr val="434343"/>
              </a:solidFill>
            </a:endParaRPr>
          </a:p>
          <a:p>
            <a:pPr marL="0" lvl="0" indent="0" algn="l" rtl="0">
              <a:lnSpc>
                <a:spcPct val="115000"/>
              </a:lnSpc>
              <a:spcBef>
                <a:spcPts val="0"/>
              </a:spcBef>
              <a:spcAft>
                <a:spcPts val="0"/>
              </a:spcAft>
              <a:buClr>
                <a:schemeClr val="dk1"/>
              </a:buClr>
              <a:buSzPts val="1100"/>
              <a:buFont typeface="Arial"/>
              <a:buNone/>
            </a:pPr>
            <a:r>
              <a:rPr lang="zh-TW" sz="2400">
                <a:solidFill>
                  <a:srgbClr val="434343"/>
                </a:solidFill>
              </a:rPr>
              <a:t>建議一次降一個數量級，如: 0.1, 0.01, 0.001, …...</a:t>
            </a:r>
            <a:endParaRPr sz="2400">
              <a:solidFill>
                <a:srgbClr val="434343"/>
              </a:solidFill>
            </a:endParaRPr>
          </a:p>
          <a:p>
            <a:pPr marL="0" lvl="0" indent="0" algn="l" rtl="0">
              <a:lnSpc>
                <a:spcPct val="115000"/>
              </a:lnSpc>
              <a:spcBef>
                <a:spcPts val="0"/>
              </a:spcBef>
              <a:spcAft>
                <a:spcPts val="1600"/>
              </a:spcAft>
              <a:buSzPts val="1800"/>
              <a:buNone/>
            </a:pPr>
            <a:endParaRPr/>
          </a:p>
        </p:txBody>
      </p:sp>
      <p:sp>
        <p:nvSpPr>
          <p:cNvPr id="1155" name="Google Shape;1155;p96"/>
          <p:cNvSpPr txBox="1"/>
          <p:nvPr/>
        </p:nvSpPr>
        <p:spPr>
          <a:xfrm>
            <a:off x="366900" y="1210200"/>
            <a:ext cx="8410200" cy="1199100"/>
          </a:xfrm>
          <a:prstGeom prst="rect">
            <a:avLst/>
          </a:prstGeom>
          <a:solidFill>
            <a:schemeClr val="lt2"/>
          </a:soli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89998" marR="0" lvl="0" indent="0" algn="l" rtl="0">
              <a:lnSpc>
                <a:spcPct val="100000"/>
              </a:lnSpc>
              <a:spcBef>
                <a:spcPts val="0"/>
              </a:spcBef>
              <a:spcAft>
                <a:spcPts val="0"/>
              </a:spcAft>
              <a:buClr>
                <a:srgbClr val="000000"/>
              </a:buClr>
              <a:buSzPts val="2200"/>
              <a:buFont typeface="Arial"/>
              <a:buNone/>
            </a:pPr>
            <a:r>
              <a:rPr lang="zh-TW" sz="2200" b="0" i="1" u="none" strike="noStrike" cap="none">
                <a:solidFill>
                  <a:srgbClr val="FF9900"/>
                </a:solidFill>
                <a:latin typeface="Consolas"/>
                <a:ea typeface="Consolas"/>
                <a:cs typeface="Consolas"/>
                <a:sym typeface="Consolas"/>
              </a:rPr>
              <a:t># </a:t>
            </a:r>
            <a:r>
              <a:rPr lang="zh-TW" sz="2200" b="0" i="0" u="none" strike="noStrike" cap="none">
                <a:solidFill>
                  <a:srgbClr val="FF9900"/>
                </a:solidFill>
                <a:latin typeface="Consolas"/>
                <a:ea typeface="Consolas"/>
                <a:cs typeface="Consolas"/>
                <a:sym typeface="Consolas"/>
              </a:rPr>
              <a:t>指定 optimizier</a:t>
            </a:r>
            <a:r>
              <a:rPr lang="zh-TW" sz="2200" b="0" i="0" u="none" strike="noStrike" cap="none">
                <a:solidFill>
                  <a:srgbClr val="92D050"/>
                </a:solidFill>
                <a:latin typeface="Consolas"/>
                <a:ea typeface="Consolas"/>
                <a:cs typeface="Consolas"/>
                <a:sym typeface="Consolas"/>
              </a:rPr>
              <a:t> </a:t>
            </a:r>
            <a:endParaRPr sz="2200" b="0" i="0" u="none" strike="noStrike" cap="none">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2200"/>
              <a:buFont typeface="Arial"/>
              <a:buNone/>
            </a:pPr>
            <a:r>
              <a:rPr lang="zh-TW" sz="2200" b="0" i="0" u="none" strike="noStrike" cap="none">
                <a:solidFill>
                  <a:srgbClr val="FF0000"/>
                </a:solidFill>
                <a:latin typeface="Consolas"/>
                <a:ea typeface="Consolas"/>
                <a:cs typeface="Consolas"/>
                <a:sym typeface="Consolas"/>
              </a:rPr>
              <a:t>from</a:t>
            </a:r>
            <a:r>
              <a:rPr lang="zh-TW" sz="2200" b="0" i="0" u="none" strike="noStrike" cap="none">
                <a:solidFill>
                  <a:srgbClr val="FFFFFF"/>
                </a:solidFill>
                <a:latin typeface="Consolas"/>
                <a:ea typeface="Consolas"/>
                <a:cs typeface="Consolas"/>
                <a:sym typeface="Consolas"/>
              </a:rPr>
              <a:t> </a:t>
            </a:r>
            <a:r>
              <a:rPr lang="zh-TW" sz="2200" b="0" i="0" u="none" strike="noStrike" cap="none">
                <a:solidFill>
                  <a:srgbClr val="434343"/>
                </a:solidFill>
                <a:latin typeface="Consolas"/>
                <a:ea typeface="Consolas"/>
                <a:cs typeface="Consolas"/>
                <a:sym typeface="Consolas"/>
              </a:rPr>
              <a:t>keras.optimizers</a:t>
            </a:r>
            <a:r>
              <a:rPr lang="zh-TW" sz="2200" b="0" i="0" u="none" strike="noStrike" cap="none">
                <a:solidFill>
                  <a:srgbClr val="FFFFFF"/>
                </a:solidFill>
                <a:latin typeface="Consolas"/>
                <a:ea typeface="Consolas"/>
                <a:cs typeface="Consolas"/>
                <a:sym typeface="Consolas"/>
              </a:rPr>
              <a:t> </a:t>
            </a:r>
            <a:r>
              <a:rPr lang="zh-TW" sz="2200" b="0" i="0" u="none" strike="noStrike" cap="none">
                <a:solidFill>
                  <a:srgbClr val="FF0000"/>
                </a:solidFill>
                <a:latin typeface="Consolas"/>
                <a:ea typeface="Consolas"/>
                <a:cs typeface="Consolas"/>
                <a:sym typeface="Consolas"/>
              </a:rPr>
              <a:t>import</a:t>
            </a:r>
            <a:r>
              <a:rPr lang="zh-TW" sz="2200" b="0" i="0" u="none" strike="noStrike" cap="none">
                <a:solidFill>
                  <a:srgbClr val="FFFFFF"/>
                </a:solidFill>
                <a:latin typeface="Consolas"/>
                <a:ea typeface="Consolas"/>
                <a:cs typeface="Consolas"/>
                <a:sym typeface="Consolas"/>
              </a:rPr>
              <a:t> </a:t>
            </a:r>
            <a:r>
              <a:rPr lang="zh-TW" sz="2200" b="0" i="0" u="none" strike="noStrike" cap="none">
                <a:solidFill>
                  <a:srgbClr val="434343"/>
                </a:solidFill>
                <a:latin typeface="Consolas"/>
                <a:ea typeface="Consolas"/>
                <a:cs typeface="Consolas"/>
                <a:sym typeface="Consolas"/>
              </a:rPr>
              <a:t>SGD</a:t>
            </a:r>
            <a:endParaRPr sz="2200" b="0" i="0" u="none" strike="noStrike" cap="none">
              <a:solidFill>
                <a:srgbClr val="434343"/>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2200"/>
              <a:buFont typeface="Arial"/>
              <a:buNone/>
            </a:pPr>
            <a:r>
              <a:rPr lang="zh-TW" sz="2200" b="0" i="0" u="none" strike="noStrike" cap="none">
                <a:solidFill>
                  <a:srgbClr val="434343"/>
                </a:solidFill>
                <a:latin typeface="Consolas"/>
                <a:ea typeface="Consolas"/>
                <a:cs typeface="Consolas"/>
                <a:sym typeface="Consolas"/>
              </a:rPr>
              <a:t>SGD(</a:t>
            </a:r>
            <a:r>
              <a:rPr lang="zh-TW" sz="2200" b="0" i="0" u="none" strike="noStrike" cap="none">
                <a:solidFill>
                  <a:srgbClr val="FF6600"/>
                </a:solidFill>
                <a:latin typeface="Consolas"/>
                <a:ea typeface="Consolas"/>
                <a:cs typeface="Consolas"/>
                <a:sym typeface="Consolas"/>
              </a:rPr>
              <a:t>lr</a:t>
            </a:r>
            <a:r>
              <a:rPr lang="zh-TW" sz="2200" b="0" i="0" u="none" strike="noStrike" cap="none">
                <a:solidFill>
                  <a:srgbClr val="434343"/>
                </a:solidFill>
                <a:latin typeface="Consolas"/>
                <a:ea typeface="Consolas"/>
                <a:cs typeface="Consolas"/>
                <a:sym typeface="Consolas"/>
              </a:rPr>
              <a:t>=</a:t>
            </a:r>
            <a:r>
              <a:rPr lang="zh-TW" sz="2200" b="0" i="0" u="none" strike="noStrike" cap="none">
                <a:solidFill>
                  <a:srgbClr val="A366FF"/>
                </a:solidFill>
                <a:latin typeface="Consolas"/>
                <a:ea typeface="Consolas"/>
                <a:cs typeface="Consolas"/>
                <a:sym typeface="Consolas"/>
              </a:rPr>
              <a:t>0.01</a:t>
            </a:r>
            <a:r>
              <a:rPr lang="zh-TW" sz="2200" b="0" i="0" u="none" strike="noStrike" cap="none">
                <a:solidFill>
                  <a:srgbClr val="434343"/>
                </a:solidFill>
                <a:latin typeface="Consolas"/>
                <a:ea typeface="Consolas"/>
                <a:cs typeface="Consolas"/>
                <a:sym typeface="Consolas"/>
              </a:rPr>
              <a:t>, </a:t>
            </a:r>
            <a:r>
              <a:rPr lang="zh-TW" sz="2200" b="0" i="0" u="none" strike="noStrike" cap="none">
                <a:solidFill>
                  <a:srgbClr val="FF6600"/>
                </a:solidFill>
                <a:latin typeface="Consolas"/>
                <a:ea typeface="Consolas"/>
                <a:cs typeface="Consolas"/>
                <a:sym typeface="Consolas"/>
              </a:rPr>
              <a:t>momentum</a:t>
            </a:r>
            <a:r>
              <a:rPr lang="zh-TW" sz="2200" b="0" i="0" u="none" strike="noStrike" cap="none">
                <a:solidFill>
                  <a:srgbClr val="434343"/>
                </a:solidFill>
                <a:latin typeface="Consolas"/>
                <a:ea typeface="Consolas"/>
                <a:cs typeface="Consolas"/>
                <a:sym typeface="Consolas"/>
              </a:rPr>
              <a:t>=</a:t>
            </a:r>
            <a:r>
              <a:rPr lang="zh-TW" sz="2200" b="0" i="0" u="none" strike="noStrike" cap="none">
                <a:solidFill>
                  <a:srgbClr val="A366FF"/>
                </a:solidFill>
                <a:latin typeface="Consolas"/>
                <a:ea typeface="Consolas"/>
                <a:cs typeface="Consolas"/>
                <a:sym typeface="Consolas"/>
              </a:rPr>
              <a:t>0.0</a:t>
            </a:r>
            <a:r>
              <a:rPr lang="zh-TW" sz="2200" b="0" i="0" u="none" strike="noStrike" cap="none">
                <a:solidFill>
                  <a:srgbClr val="434343"/>
                </a:solidFill>
                <a:latin typeface="Consolas"/>
                <a:ea typeface="Consolas"/>
                <a:cs typeface="Consolas"/>
                <a:sym typeface="Consolas"/>
              </a:rPr>
              <a:t>, </a:t>
            </a:r>
            <a:r>
              <a:rPr lang="zh-TW" sz="2200" b="0" i="0" u="none" strike="noStrike" cap="none">
                <a:solidFill>
                  <a:srgbClr val="FF6600"/>
                </a:solidFill>
                <a:latin typeface="Consolas"/>
                <a:ea typeface="Consolas"/>
                <a:cs typeface="Consolas"/>
                <a:sym typeface="Consolas"/>
              </a:rPr>
              <a:t>decay</a:t>
            </a:r>
            <a:r>
              <a:rPr lang="zh-TW" sz="2200" b="0" i="0" u="none" strike="noStrike" cap="none">
                <a:solidFill>
                  <a:srgbClr val="434343"/>
                </a:solidFill>
                <a:latin typeface="Consolas"/>
                <a:ea typeface="Consolas"/>
                <a:cs typeface="Consolas"/>
                <a:sym typeface="Consolas"/>
              </a:rPr>
              <a:t>=</a:t>
            </a:r>
            <a:r>
              <a:rPr lang="zh-TW" sz="2200" b="0" i="0" u="none" strike="noStrike" cap="none">
                <a:solidFill>
                  <a:srgbClr val="A366FF"/>
                </a:solidFill>
                <a:latin typeface="Consolas"/>
                <a:ea typeface="Consolas"/>
                <a:cs typeface="Consolas"/>
                <a:sym typeface="Consolas"/>
              </a:rPr>
              <a:t>0.0</a:t>
            </a:r>
            <a:r>
              <a:rPr lang="zh-TW" sz="2200" b="0" i="0" u="none" strike="noStrike" cap="none">
                <a:solidFill>
                  <a:srgbClr val="434343"/>
                </a:solidFill>
                <a:latin typeface="Consolas"/>
                <a:ea typeface="Consolas"/>
                <a:cs typeface="Consolas"/>
                <a:sym typeface="Consolas"/>
              </a:rPr>
              <a:t>, </a:t>
            </a:r>
            <a:r>
              <a:rPr lang="zh-TW" sz="2200" b="0" i="0" u="none" strike="noStrike" cap="none">
                <a:solidFill>
                  <a:srgbClr val="FF6600"/>
                </a:solidFill>
                <a:latin typeface="Consolas"/>
                <a:ea typeface="Consolas"/>
                <a:cs typeface="Consolas"/>
                <a:sym typeface="Consolas"/>
              </a:rPr>
              <a:t>nesterov</a:t>
            </a:r>
            <a:r>
              <a:rPr lang="zh-TW" sz="2200" b="0" i="0" u="none" strike="noStrike" cap="none">
                <a:solidFill>
                  <a:srgbClr val="434343"/>
                </a:solidFill>
                <a:latin typeface="Consolas"/>
                <a:ea typeface="Consolas"/>
                <a:cs typeface="Consolas"/>
                <a:sym typeface="Consolas"/>
              </a:rPr>
              <a:t>=</a:t>
            </a:r>
            <a:r>
              <a:rPr lang="zh-TW" sz="2200" b="0" i="0" u="none" strike="noStrike" cap="none">
                <a:solidFill>
                  <a:srgbClr val="A366FF"/>
                </a:solidFill>
                <a:latin typeface="Consolas"/>
                <a:ea typeface="Consolas"/>
                <a:cs typeface="Consolas"/>
                <a:sym typeface="Consolas"/>
              </a:rPr>
              <a:t>False</a:t>
            </a:r>
            <a:r>
              <a:rPr lang="zh-TW" sz="2200" b="0" i="0" u="none" strike="noStrike" cap="none">
                <a:solidFill>
                  <a:srgbClr val="434343"/>
                </a:solidFill>
                <a:latin typeface="Consolas"/>
                <a:ea typeface="Consolas"/>
                <a:cs typeface="Consolas"/>
                <a:sym typeface="Consolas"/>
              </a:rPr>
              <a:t>)</a:t>
            </a:r>
            <a:endParaRPr sz="2200" b="0" i="0" u="none" strike="noStrike" cap="none">
              <a:solidFill>
                <a:srgbClr val="434343"/>
              </a:solidFill>
              <a:latin typeface="Consolas"/>
              <a:ea typeface="Consolas"/>
              <a:cs typeface="Consolas"/>
              <a:sym typeface="Consolas"/>
            </a:endParaRPr>
          </a:p>
        </p:txBody>
      </p:sp>
      <p:sp>
        <p:nvSpPr>
          <p:cNvPr id="1156" name="Google Shape;1156;p96"/>
          <p:cNvSpPr/>
          <p:nvPr/>
        </p:nvSpPr>
        <p:spPr>
          <a:xfrm>
            <a:off x="1135525" y="1896650"/>
            <a:ext cx="1125300" cy="384900"/>
          </a:xfrm>
          <a:prstGeom prst="rect">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57" name="Google Shape;1157;p96"/>
          <p:cNvSpPr/>
          <p:nvPr/>
        </p:nvSpPr>
        <p:spPr>
          <a:xfrm>
            <a:off x="1482177" y="2281549"/>
            <a:ext cx="432000" cy="864000"/>
          </a:xfrm>
          <a:prstGeom prst="downArrow">
            <a:avLst>
              <a:gd name="adj1" fmla="val 50000"/>
              <a:gd name="adj2" fmla="val 50000"/>
            </a:avLst>
          </a:prstGeom>
          <a:solidFill>
            <a:srgbClr val="FF0066"/>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58" name="Google Shape;1158;p96"/>
          <p:cNvSpPr txBox="1"/>
          <p:nvPr/>
        </p:nvSpPr>
        <p:spPr>
          <a:xfrm>
            <a:off x="6515350" y="4725485"/>
            <a:ext cx="26286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3"/>
              </a:rPr>
              <a:t>ex04_learning-rate.ipynb</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9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比較不同Learning Rate對訓練結果之差異</a:t>
            </a:r>
            <a:endParaRPr dirty="0"/>
          </a:p>
        </p:txBody>
      </p:sp>
      <p:pic>
        <p:nvPicPr>
          <p:cNvPr id="1164" name="Google Shape;1164;p97"/>
          <p:cNvPicPr preferRelativeResize="0"/>
          <p:nvPr/>
        </p:nvPicPr>
        <p:blipFill rotWithShape="1">
          <a:blip r:embed="rId3">
            <a:alphaModFix/>
          </a:blip>
          <a:srcRect/>
          <a:stretch/>
        </p:blipFill>
        <p:spPr>
          <a:xfrm>
            <a:off x="219363" y="761325"/>
            <a:ext cx="6114474" cy="3876150"/>
          </a:xfrm>
          <a:prstGeom prst="rect">
            <a:avLst/>
          </a:prstGeom>
          <a:noFill/>
          <a:ln w="9525" cap="flat" cmpd="sng">
            <a:solidFill>
              <a:srgbClr val="B7B7B7"/>
            </a:solidFill>
            <a:prstDash val="solid"/>
            <a:round/>
            <a:headEnd type="none" w="sm" len="sm"/>
            <a:tailEnd type="none" w="sm" len="sm"/>
          </a:ln>
        </p:spPr>
      </p:pic>
      <p:sp>
        <p:nvSpPr>
          <p:cNvPr id="1165" name="Google Shape;1165;p97"/>
          <p:cNvSpPr/>
          <p:nvPr/>
        </p:nvSpPr>
        <p:spPr>
          <a:xfrm>
            <a:off x="1345750" y="3784000"/>
            <a:ext cx="1529100" cy="7134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66" name="Google Shape;1166;p97"/>
          <p:cNvSpPr txBox="1"/>
          <p:nvPr/>
        </p:nvSpPr>
        <p:spPr>
          <a:xfrm>
            <a:off x="756750" y="4637475"/>
            <a:ext cx="5039700" cy="402600"/>
          </a:xfrm>
          <a:prstGeom prst="rect">
            <a:avLst/>
          </a:prstGeom>
          <a:solidFill>
            <a:srgbClr val="F6C7CF"/>
          </a:solidFill>
          <a:ln w="38100" cap="flat" cmpd="sng">
            <a:solidFill>
              <a:srgbClr val="FF0066"/>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alibri"/>
                <a:ea typeface="Calibri"/>
                <a:cs typeface="Calibri"/>
                <a:sym typeface="Calibri"/>
              </a:rPr>
              <a:t>觀察 loss，這樣的震盪表示學習率可能太大</a:t>
            </a:r>
            <a:endParaRPr sz="1400" b="0" i="0" u="none" strike="noStrike" cap="none">
              <a:solidFill>
                <a:srgbClr val="000000"/>
              </a:solidFill>
              <a:latin typeface="Calibri"/>
              <a:ea typeface="Calibri"/>
              <a:cs typeface="Calibri"/>
              <a:sym typeface="Calibri"/>
            </a:endParaRPr>
          </a:p>
        </p:txBody>
      </p:sp>
      <p:pic>
        <p:nvPicPr>
          <p:cNvPr id="1167" name="Google Shape;1167;p97"/>
          <p:cNvPicPr preferRelativeResize="0"/>
          <p:nvPr/>
        </p:nvPicPr>
        <p:blipFill rotWithShape="1">
          <a:blip r:embed="rId4">
            <a:alphaModFix/>
          </a:blip>
          <a:srcRect/>
          <a:stretch/>
        </p:blipFill>
        <p:spPr>
          <a:xfrm>
            <a:off x="6377074" y="1490635"/>
            <a:ext cx="2667051" cy="2746065"/>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98"/>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開始</a:t>
            </a:r>
            <a:r>
              <a:rPr lang="zh-TW"/>
              <a:t>實作 </a:t>
            </a:r>
            <a:r>
              <a:rPr lang="zh-TW" u="sng">
                <a:solidFill>
                  <a:schemeClr val="hlink"/>
                </a:solidFill>
                <a:hlinkClick r:id="rId3"/>
              </a:rPr>
              <a:t>ex4</a:t>
            </a:r>
            <a:r>
              <a:rPr lang="zh-TW"/>
              <a:t> 囉～</a:t>
            </a:r>
            <a:endParaRPr sz="4000">
              <a:latin typeface="Calibri"/>
              <a:ea typeface="Calibri"/>
              <a:cs typeface="Calibri"/>
              <a:sym typeface="Calibri"/>
            </a:endParaRPr>
          </a:p>
        </p:txBody>
      </p:sp>
      <p:sp>
        <p:nvSpPr>
          <p:cNvPr id="1173" name="Google Shape;1173;p98"/>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dirty="0">
                <a:solidFill>
                  <a:schemeClr val="dk2"/>
                </a:solidFill>
                <a:latin typeface="Calibri"/>
                <a:ea typeface="Calibri"/>
                <a:cs typeface="Calibri"/>
                <a:sym typeface="Calibri"/>
              </a:rPr>
              <a:t>看看能不能在5分鐘內比較不同  </a:t>
            </a:r>
            <a:r>
              <a:rPr lang="en-US" altLang="zh-TW" sz="3600" b="0" i="0" u="none" strike="noStrike" cap="none" dirty="0">
                <a:solidFill>
                  <a:schemeClr val="dk2"/>
                </a:solidFill>
                <a:latin typeface="Calibri"/>
                <a:ea typeface="Calibri"/>
                <a:cs typeface="Calibri"/>
                <a:sym typeface="Calibri"/>
              </a:rPr>
              <a:t>L</a:t>
            </a:r>
            <a:r>
              <a:rPr lang="zh-TW" sz="3600" b="0" i="0" u="none" strike="noStrike" cap="none" dirty="0">
                <a:solidFill>
                  <a:schemeClr val="dk2"/>
                </a:solidFill>
                <a:latin typeface="Calibri"/>
                <a:ea typeface="Calibri"/>
                <a:cs typeface="Calibri"/>
                <a:sym typeface="Calibri"/>
              </a:rPr>
              <a:t>earning </a:t>
            </a:r>
            <a:r>
              <a:rPr lang="en-US" altLang="zh-TW" sz="3600" dirty="0">
                <a:solidFill>
                  <a:schemeClr val="dk2"/>
                </a:solidFill>
                <a:latin typeface="Calibri"/>
                <a:ea typeface="Calibri"/>
                <a:cs typeface="Calibri"/>
                <a:sym typeface="Calibri"/>
              </a:rPr>
              <a:t>R</a:t>
            </a:r>
            <a:r>
              <a:rPr lang="zh-TW" sz="3600" b="0" i="0" u="none" strike="noStrike" cap="none" dirty="0">
                <a:solidFill>
                  <a:schemeClr val="dk2"/>
                </a:solidFill>
                <a:latin typeface="Calibri"/>
                <a:ea typeface="Calibri"/>
                <a:cs typeface="Calibri"/>
                <a:sym typeface="Calibri"/>
              </a:rPr>
              <a:t>ate 對訓練結果之差異</a:t>
            </a:r>
            <a:endParaRPr sz="3600"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99"/>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179" name="Google Shape;1179;p99"/>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180" name="Google Shape;1180;p99"/>
          <p:cNvSpPr txBox="1">
            <a:spLocks noGrp="1"/>
          </p:cNvSpPr>
          <p:nvPr>
            <p:ph type="title"/>
          </p:nvPr>
        </p:nvSpPr>
        <p:spPr>
          <a:xfrm>
            <a:off x="162525" y="180225"/>
            <a:ext cx="89814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training set: Activation Function</a:t>
            </a:r>
            <a:endParaRPr/>
          </a:p>
        </p:txBody>
      </p:sp>
      <p:sp>
        <p:nvSpPr>
          <p:cNvPr id="1181" name="Google Shape;1181;p99"/>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2" name="Google Shape;1182;p99"/>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183" name="Google Shape;1183;p99"/>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4" name="Google Shape;1184;p99"/>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185" name="Google Shape;1185;p99"/>
          <p:cNvGrpSpPr/>
          <p:nvPr/>
        </p:nvGrpSpPr>
        <p:grpSpPr>
          <a:xfrm>
            <a:off x="5150700" y="944450"/>
            <a:ext cx="3014700" cy="839850"/>
            <a:chOff x="4804500" y="1912225"/>
            <a:chExt cx="3014700" cy="839850"/>
          </a:xfrm>
        </p:grpSpPr>
        <p:sp>
          <p:nvSpPr>
            <p:cNvPr id="1186" name="Google Shape;1186;p99"/>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187" name="Google Shape;1187;p99"/>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188" name="Google Shape;1188;p99"/>
          <p:cNvGrpSpPr/>
          <p:nvPr/>
        </p:nvGrpSpPr>
        <p:grpSpPr>
          <a:xfrm>
            <a:off x="978599" y="2446362"/>
            <a:ext cx="3014716" cy="2590800"/>
            <a:chOff x="1183700" y="2469482"/>
            <a:chExt cx="4229400" cy="2590800"/>
          </a:xfrm>
        </p:grpSpPr>
        <p:sp>
          <p:nvSpPr>
            <p:cNvPr id="1189" name="Google Shape;1189;p99"/>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90" name="Google Shape;1190;p99"/>
            <p:cNvSpPr/>
            <p:nvPr/>
          </p:nvSpPr>
          <p:spPr>
            <a:xfrm>
              <a:off x="1448042" y="3904176"/>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191" name="Google Shape;1191;p99"/>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192" name="Google Shape;1192;p99"/>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193" name="Google Shape;1193;p99"/>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194" name="Google Shape;1194;p99"/>
          <p:cNvSpPr txBox="1"/>
          <p:nvPr/>
        </p:nvSpPr>
        <p:spPr>
          <a:xfrm>
            <a:off x="5667300" y="470354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zh-TW" sz="2000" b="0" i="0" u="sng" strike="noStrike" cap="none">
                <a:solidFill>
                  <a:schemeClr val="hlink"/>
                </a:solidFill>
                <a:latin typeface="Calibri"/>
                <a:ea typeface="Calibri"/>
                <a:cs typeface="Calibri"/>
                <a:sym typeface="Calibri"/>
                <a:hlinkClick r:id="rId3"/>
              </a:rPr>
              <a:t>ex05_activation-function.ipynb</a:t>
            </a:r>
            <a:endParaRPr sz="1800" b="0" i="0" u="none" strike="noStrike" cap="none">
              <a:solidFill>
                <a:srgbClr val="00B0F0"/>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0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常用的啟動函數(Activation function)</a:t>
            </a:r>
            <a:endParaRPr/>
          </a:p>
        </p:txBody>
      </p:sp>
      <p:graphicFrame>
        <p:nvGraphicFramePr>
          <p:cNvPr id="1200" name="Google Shape;1200;p100"/>
          <p:cNvGraphicFramePr/>
          <p:nvPr/>
        </p:nvGraphicFramePr>
        <p:xfrm>
          <a:off x="952500" y="1771650"/>
          <a:ext cx="7156850" cy="1512350"/>
        </p:xfrm>
        <a:graphic>
          <a:graphicData uri="http://schemas.openxmlformats.org/drawingml/2006/table">
            <a:tbl>
              <a:tblPr>
                <a:noFill/>
                <a:tableStyleId>{9CEE7E21-7FF2-48F6-9FC8-05549BC23BCA}</a:tableStyleId>
              </a:tblPr>
              <a:tblGrid>
                <a:gridCol w="1411700">
                  <a:extLst>
                    <a:ext uri="{9D8B030D-6E8A-4147-A177-3AD203B41FA5}">
                      <a16:colId xmlns:a16="http://schemas.microsoft.com/office/drawing/2014/main" val="20000"/>
                    </a:ext>
                  </a:extLst>
                </a:gridCol>
                <a:gridCol w="5745150">
                  <a:extLst>
                    <a:ext uri="{9D8B030D-6E8A-4147-A177-3AD203B41FA5}">
                      <a16:colId xmlns:a16="http://schemas.microsoft.com/office/drawing/2014/main" val="20001"/>
                    </a:ext>
                  </a:extLst>
                </a:gridCol>
              </a:tblGrid>
              <a:tr h="756175">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t>Sigmoid </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t>很常被使用，但容易有梯度消失的問題</a:t>
                      </a:r>
                      <a:endParaRPr sz="1800" u="none" strike="noStrike" cap="none"/>
                    </a:p>
                  </a:txBody>
                  <a:tcPr marL="91425" marR="91425" marT="91425" marB="91425"/>
                </a:tc>
                <a:extLst>
                  <a:ext uri="{0D108BD9-81ED-4DB2-BD59-A6C34878D82A}">
                    <a16:rowId xmlns:a16="http://schemas.microsoft.com/office/drawing/2014/main" val="10000"/>
                  </a:ext>
                </a:extLst>
              </a:tr>
              <a:tr h="756175">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dirty="0"/>
                        <a:t>Relu</a:t>
                      </a:r>
                      <a:endParaRPr sz="1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dirty="0"/>
                        <a:t>計算速度快，不會有梯度消失的問題，目前廣泛被使用</a:t>
                      </a:r>
                      <a:endParaRPr sz="1800" u="none" strike="noStrike" cap="none" dirty="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B7EB5-8DBA-9B41-A809-3BB5F5D050AB}"/>
              </a:ext>
            </a:extLst>
          </p:cNvPr>
          <p:cNvSpPr>
            <a:spLocks noGrp="1"/>
          </p:cNvSpPr>
          <p:nvPr>
            <p:ph type="title"/>
          </p:nvPr>
        </p:nvSpPr>
        <p:spPr/>
        <p:txBody>
          <a:bodyPr/>
          <a:lstStyle/>
          <a:p>
            <a:r>
              <a:rPr lang="zh-TW" altLang="en-US" dirty="0"/>
              <a:t>深度學習</a:t>
            </a:r>
            <a:endParaRPr lang="en-US" dirty="0"/>
          </a:p>
        </p:txBody>
      </p:sp>
      <p:sp>
        <p:nvSpPr>
          <p:cNvPr id="4" name="Text Placeholder 1">
            <a:extLst>
              <a:ext uri="{FF2B5EF4-FFF2-40B4-BE49-F238E27FC236}">
                <a16:creationId xmlns:a16="http://schemas.microsoft.com/office/drawing/2014/main" id="{D827772F-48F1-234C-99A1-81D7FBD5ED22}"/>
              </a:ext>
            </a:extLst>
          </p:cNvPr>
          <p:cNvSpPr>
            <a:spLocks noGrp="1"/>
          </p:cNvSpPr>
          <p:nvPr>
            <p:ph type="body" idx="1"/>
          </p:nvPr>
        </p:nvSpPr>
        <p:spPr>
          <a:xfrm>
            <a:off x="311700" y="1029225"/>
            <a:ext cx="8520600" cy="3416400"/>
          </a:xfrm>
        </p:spPr>
        <p:txBody>
          <a:bodyPr/>
          <a:lstStyle/>
          <a:p>
            <a:r>
              <a:rPr lang="zh-TW" altLang="en-US" dirty="0"/>
              <a:t>機器可以自行學習並且理解機器學習時用以表示資料的「特徵值」，因此又稱為「特徵表達學習」，其應用包括：影像分類、手寫數字辨識</a:t>
            </a:r>
            <a:r>
              <a:rPr lang="zh-CN" altLang="en-US" dirty="0"/>
              <a:t>等</a:t>
            </a:r>
            <a:r>
              <a:rPr lang="zh-TW" altLang="en-US" dirty="0"/>
              <a:t>。</a:t>
            </a:r>
            <a:endParaRPr lang="en-US" dirty="0"/>
          </a:p>
        </p:txBody>
      </p:sp>
      <p:pic>
        <p:nvPicPr>
          <p:cNvPr id="5" name="Picture 4">
            <a:extLst>
              <a:ext uri="{FF2B5EF4-FFF2-40B4-BE49-F238E27FC236}">
                <a16:creationId xmlns:a16="http://schemas.microsoft.com/office/drawing/2014/main" id="{ED9489FE-B5F7-9B4E-AA3C-7496308B03ED}"/>
              </a:ext>
            </a:extLst>
          </p:cNvPr>
          <p:cNvPicPr>
            <a:picLocks noChangeAspect="1"/>
          </p:cNvPicPr>
          <p:nvPr/>
        </p:nvPicPr>
        <p:blipFill>
          <a:blip r:embed="rId3"/>
          <a:stretch>
            <a:fillRect/>
          </a:stretch>
        </p:blipFill>
        <p:spPr>
          <a:xfrm>
            <a:off x="1469898" y="1965959"/>
            <a:ext cx="2705575" cy="2705575"/>
          </a:xfrm>
          <a:prstGeom prst="rect">
            <a:avLst/>
          </a:prstGeom>
        </p:spPr>
      </p:pic>
      <p:cxnSp>
        <p:nvCxnSpPr>
          <p:cNvPr id="6" name="Elbow Connector 5">
            <a:extLst>
              <a:ext uri="{FF2B5EF4-FFF2-40B4-BE49-F238E27FC236}">
                <a16:creationId xmlns:a16="http://schemas.microsoft.com/office/drawing/2014/main" id="{47623B88-6471-1D45-8F08-10C8CE062B82}"/>
              </a:ext>
            </a:extLst>
          </p:cNvPr>
          <p:cNvCxnSpPr>
            <a:cxnSpLocks/>
          </p:cNvCxnSpPr>
          <p:nvPr/>
        </p:nvCxnSpPr>
        <p:spPr>
          <a:xfrm flipV="1">
            <a:off x="4303489" y="2571750"/>
            <a:ext cx="1525677" cy="878796"/>
          </a:xfrm>
          <a:prstGeom prst="bentConnector3">
            <a:avLst>
              <a:gd name="adj1" fmla="val 58728"/>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C71B2907-5197-4644-B7D6-711E48268912}"/>
              </a:ext>
            </a:extLst>
          </p:cNvPr>
          <p:cNvCxnSpPr>
            <a:cxnSpLocks/>
          </p:cNvCxnSpPr>
          <p:nvPr/>
        </p:nvCxnSpPr>
        <p:spPr>
          <a:xfrm>
            <a:off x="4257597" y="3450546"/>
            <a:ext cx="1571569" cy="746550"/>
          </a:xfrm>
          <a:prstGeom prst="bentConnector3">
            <a:avLst>
              <a:gd name="adj1" fmla="val 596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C1647ED3-9B16-D942-87E5-EC2903D48BFF}"/>
              </a:ext>
            </a:extLst>
          </p:cNvPr>
          <p:cNvSpPr/>
          <p:nvPr/>
        </p:nvSpPr>
        <p:spPr>
          <a:xfrm>
            <a:off x="5957182" y="2368767"/>
            <a:ext cx="900551" cy="405965"/>
          </a:xfrm>
          <a:prstGeom prst="roundRect">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5D34E5A-898A-D941-AB37-F4D5BA41E737}"/>
              </a:ext>
            </a:extLst>
          </p:cNvPr>
          <p:cNvSpPr/>
          <p:nvPr/>
        </p:nvSpPr>
        <p:spPr>
          <a:xfrm>
            <a:off x="6045819" y="2417860"/>
            <a:ext cx="681597" cy="307777"/>
          </a:xfrm>
          <a:prstGeom prst="rect">
            <a:avLst/>
          </a:prstGeom>
        </p:spPr>
        <p:txBody>
          <a:bodyPr wrap="none">
            <a:spAutoFit/>
          </a:bodyPr>
          <a:lstStyle/>
          <a:p>
            <a:r>
              <a:rPr lang="en-US" altLang="zh-CN" dirty="0"/>
              <a:t>Item 1</a:t>
            </a:r>
            <a:endParaRPr lang="en-US" dirty="0"/>
          </a:p>
        </p:txBody>
      </p:sp>
      <p:sp>
        <p:nvSpPr>
          <p:cNvPr id="10" name="Rounded Rectangle 9">
            <a:extLst>
              <a:ext uri="{FF2B5EF4-FFF2-40B4-BE49-F238E27FC236}">
                <a16:creationId xmlns:a16="http://schemas.microsoft.com/office/drawing/2014/main" id="{4B07FAD5-0DFB-DD4E-BC3E-E160A84464FB}"/>
              </a:ext>
            </a:extLst>
          </p:cNvPr>
          <p:cNvSpPr/>
          <p:nvPr/>
        </p:nvSpPr>
        <p:spPr>
          <a:xfrm>
            <a:off x="5957182" y="3994022"/>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3D3795-4D8B-F14D-8234-857CCE23DE6C}"/>
              </a:ext>
            </a:extLst>
          </p:cNvPr>
          <p:cNvSpPr/>
          <p:nvPr/>
        </p:nvSpPr>
        <p:spPr>
          <a:xfrm>
            <a:off x="6039306" y="4043117"/>
            <a:ext cx="723275" cy="307777"/>
          </a:xfrm>
          <a:prstGeom prst="rect">
            <a:avLst/>
          </a:prstGeom>
        </p:spPr>
        <p:txBody>
          <a:bodyPr wrap="square">
            <a:spAutoFit/>
          </a:bodyPr>
          <a:lstStyle/>
          <a:p>
            <a:r>
              <a:rPr lang="en-US" altLang="zh-TW" dirty="0"/>
              <a:t>Item 3</a:t>
            </a:r>
            <a:endParaRPr lang="en-US" dirty="0"/>
          </a:p>
        </p:txBody>
      </p:sp>
      <p:sp>
        <p:nvSpPr>
          <p:cNvPr id="12" name="Rounded Rectangle 11">
            <a:extLst>
              <a:ext uri="{FF2B5EF4-FFF2-40B4-BE49-F238E27FC236}">
                <a16:creationId xmlns:a16="http://schemas.microsoft.com/office/drawing/2014/main" id="{5D6445A3-F5F9-024B-A04F-5C12BCAC7D9B}"/>
              </a:ext>
            </a:extLst>
          </p:cNvPr>
          <p:cNvSpPr/>
          <p:nvPr/>
        </p:nvSpPr>
        <p:spPr>
          <a:xfrm>
            <a:off x="5957182" y="3250773"/>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1347E6-DEBF-6E45-B8F7-531061B20FA5}"/>
              </a:ext>
            </a:extLst>
          </p:cNvPr>
          <p:cNvSpPr/>
          <p:nvPr/>
        </p:nvSpPr>
        <p:spPr>
          <a:xfrm>
            <a:off x="6039306" y="3299868"/>
            <a:ext cx="723275" cy="307777"/>
          </a:xfrm>
          <a:prstGeom prst="rect">
            <a:avLst/>
          </a:prstGeom>
        </p:spPr>
        <p:txBody>
          <a:bodyPr wrap="square">
            <a:spAutoFit/>
          </a:bodyPr>
          <a:lstStyle/>
          <a:p>
            <a:r>
              <a:rPr lang="en-US" altLang="zh-TW" dirty="0"/>
              <a:t>Item 2</a:t>
            </a:r>
            <a:endParaRPr lang="en-US" dirty="0"/>
          </a:p>
        </p:txBody>
      </p:sp>
      <p:cxnSp>
        <p:nvCxnSpPr>
          <p:cNvPr id="14" name="Straight Arrow Connector 13">
            <a:extLst>
              <a:ext uri="{FF2B5EF4-FFF2-40B4-BE49-F238E27FC236}">
                <a16:creationId xmlns:a16="http://schemas.microsoft.com/office/drawing/2014/main" id="{12AC382B-B683-324E-BF22-656641BCFEE4}"/>
              </a:ext>
            </a:extLst>
          </p:cNvPr>
          <p:cNvCxnSpPr>
            <a:cxnSpLocks/>
          </p:cNvCxnSpPr>
          <p:nvPr/>
        </p:nvCxnSpPr>
        <p:spPr>
          <a:xfrm>
            <a:off x="5204129" y="3450546"/>
            <a:ext cx="62503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0476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01"/>
          <p:cNvSpPr txBox="1"/>
          <p:nvPr/>
        </p:nvSpPr>
        <p:spPr>
          <a:xfrm>
            <a:off x="593050" y="847250"/>
            <a:ext cx="3312300" cy="41223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20000"/>
              </a:lnSpc>
              <a:spcBef>
                <a:spcPts val="0"/>
              </a:spcBef>
              <a:spcAft>
                <a:spcPts val="0"/>
              </a:spcAft>
              <a:buClr>
                <a:srgbClr val="FF7C80"/>
              </a:buClr>
              <a:buSzPts val="2400"/>
              <a:buFont typeface="Consolas"/>
              <a:buChar char="•"/>
            </a:pPr>
            <a:r>
              <a:rPr lang="zh-TW" sz="2400" b="0" i="0" u="none" strike="noStrike" cap="none">
                <a:solidFill>
                  <a:srgbClr val="000000"/>
                </a:solidFill>
                <a:latin typeface="Consolas"/>
                <a:ea typeface="Consolas"/>
                <a:cs typeface="Consolas"/>
                <a:sym typeface="Consolas"/>
              </a:rPr>
              <a:t>Sigmoid</a:t>
            </a:r>
            <a:endParaRPr sz="2400" b="0" i="0" u="none" strike="noStrike" cap="none">
              <a:solidFill>
                <a:srgbClr val="000000"/>
              </a:solidFill>
              <a:latin typeface="Consolas"/>
              <a:ea typeface="Consolas"/>
              <a:cs typeface="Consolas"/>
              <a:sym typeface="Consolas"/>
            </a:endParaRPr>
          </a:p>
          <a:p>
            <a:pPr marL="742950" marR="0" lvl="1" indent="-323850" algn="l" rtl="0">
              <a:lnSpc>
                <a:spcPct val="120000"/>
              </a:lnSpc>
              <a:spcBef>
                <a:spcPts val="480"/>
              </a:spcBef>
              <a:spcAft>
                <a:spcPts val="0"/>
              </a:spcAft>
              <a:buClr>
                <a:srgbClr val="92D050"/>
              </a:buClr>
              <a:buSzPts val="2000"/>
              <a:buFont typeface="Consolas"/>
              <a:buChar char="•"/>
            </a:pPr>
            <a:r>
              <a:rPr lang="zh-TW" sz="2000" b="0" i="0" u="none" strike="noStrike" cap="none">
                <a:solidFill>
                  <a:srgbClr val="000000"/>
                </a:solidFill>
                <a:latin typeface="Consolas"/>
                <a:ea typeface="Consolas"/>
                <a:cs typeface="Consolas"/>
                <a:sym typeface="Consolas"/>
              </a:rPr>
              <a:t>f(x)=</a:t>
            </a:r>
            <a:endParaRPr sz="2000" b="0" i="0" u="none" strike="noStrike" cap="none">
              <a:solidFill>
                <a:srgbClr val="000000"/>
              </a:solidFill>
              <a:latin typeface="Consolas"/>
              <a:ea typeface="Consolas"/>
              <a:cs typeface="Consolas"/>
              <a:sym typeface="Consolas"/>
            </a:endParaRPr>
          </a:p>
          <a:p>
            <a:pPr marL="457200" marR="0" lvl="1" indent="0" algn="l" rtl="0">
              <a:lnSpc>
                <a:spcPct val="120000"/>
              </a:lnSpc>
              <a:spcBef>
                <a:spcPts val="40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342900" marR="0" lvl="0" indent="-342900" algn="l" rtl="0">
              <a:lnSpc>
                <a:spcPct val="120000"/>
              </a:lnSpc>
              <a:spcBef>
                <a:spcPts val="480"/>
              </a:spcBef>
              <a:spcAft>
                <a:spcPts val="0"/>
              </a:spcAft>
              <a:buClr>
                <a:srgbClr val="FF7C80"/>
              </a:buClr>
              <a:buSzPts val="2400"/>
              <a:buFont typeface="Consolas"/>
              <a:buChar char="•"/>
            </a:pPr>
            <a:r>
              <a:rPr lang="zh-TW" sz="2400" b="0" i="0" u="none" strike="noStrike" cap="none">
                <a:solidFill>
                  <a:srgbClr val="000000"/>
                </a:solidFill>
                <a:latin typeface="Consolas"/>
                <a:ea typeface="Consolas"/>
                <a:cs typeface="Consolas"/>
                <a:sym typeface="Consolas"/>
              </a:rPr>
              <a:t>Tanh</a:t>
            </a:r>
            <a:endParaRPr sz="2400" b="0" i="0" u="none" strike="noStrike" cap="none">
              <a:solidFill>
                <a:srgbClr val="000000"/>
              </a:solidFill>
              <a:latin typeface="Consolas"/>
              <a:ea typeface="Consolas"/>
              <a:cs typeface="Consolas"/>
              <a:sym typeface="Consolas"/>
            </a:endParaRPr>
          </a:p>
          <a:p>
            <a:pPr marL="742950" marR="0" lvl="1" indent="-323850" algn="l" rtl="0">
              <a:lnSpc>
                <a:spcPct val="120000"/>
              </a:lnSpc>
              <a:spcBef>
                <a:spcPts val="480"/>
              </a:spcBef>
              <a:spcAft>
                <a:spcPts val="0"/>
              </a:spcAft>
              <a:buClr>
                <a:srgbClr val="92D050"/>
              </a:buClr>
              <a:buSzPts val="2000"/>
              <a:buFont typeface="Consolas"/>
              <a:buChar char="•"/>
            </a:pPr>
            <a:r>
              <a:rPr lang="zh-TW" sz="2000" b="0" i="0" u="none" strike="noStrike" cap="none">
                <a:solidFill>
                  <a:srgbClr val="000000"/>
                </a:solidFill>
                <a:latin typeface="Consolas"/>
                <a:ea typeface="Consolas"/>
                <a:cs typeface="Consolas"/>
                <a:sym typeface="Consolas"/>
              </a:rPr>
              <a:t>f(x)=</a:t>
            </a:r>
            <a:endParaRPr sz="2000" b="0" i="0" u="none" strike="noStrike" cap="none">
              <a:solidFill>
                <a:srgbClr val="000000"/>
              </a:solidFill>
              <a:latin typeface="Consolas"/>
              <a:ea typeface="Consolas"/>
              <a:cs typeface="Consolas"/>
              <a:sym typeface="Consolas"/>
            </a:endParaRPr>
          </a:p>
          <a:p>
            <a:pPr marL="742950" marR="0" lvl="1" indent="-196850" algn="l" rtl="0">
              <a:lnSpc>
                <a:spcPct val="120000"/>
              </a:lnSpc>
              <a:spcBef>
                <a:spcPts val="40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342900" marR="0" lvl="0" indent="-342900" algn="l" rtl="0">
              <a:lnSpc>
                <a:spcPct val="120000"/>
              </a:lnSpc>
              <a:spcBef>
                <a:spcPts val="480"/>
              </a:spcBef>
              <a:spcAft>
                <a:spcPts val="0"/>
              </a:spcAft>
              <a:buClr>
                <a:srgbClr val="FF7C80"/>
              </a:buClr>
              <a:buSzPts val="2400"/>
              <a:buFont typeface="Consolas"/>
              <a:buChar char="•"/>
            </a:pPr>
            <a:r>
              <a:rPr lang="zh-TW" sz="2400" b="0" i="0" u="none" strike="noStrike" cap="none">
                <a:solidFill>
                  <a:srgbClr val="000000"/>
                </a:solidFill>
                <a:latin typeface="Consolas"/>
                <a:ea typeface="Consolas"/>
                <a:cs typeface="Consolas"/>
                <a:sym typeface="Consolas"/>
              </a:rPr>
              <a:t>Softsign</a:t>
            </a:r>
            <a:endParaRPr sz="2400" b="0" i="0" u="none" strike="noStrike" cap="none">
              <a:solidFill>
                <a:srgbClr val="000000"/>
              </a:solidFill>
              <a:latin typeface="Consolas"/>
              <a:ea typeface="Consolas"/>
              <a:cs typeface="Consolas"/>
              <a:sym typeface="Consolas"/>
            </a:endParaRPr>
          </a:p>
          <a:p>
            <a:pPr marL="742950" marR="0" lvl="1" indent="-323850" algn="l" rtl="0">
              <a:lnSpc>
                <a:spcPct val="120000"/>
              </a:lnSpc>
              <a:spcBef>
                <a:spcPts val="480"/>
              </a:spcBef>
              <a:spcAft>
                <a:spcPts val="0"/>
              </a:spcAft>
              <a:buClr>
                <a:srgbClr val="92D050"/>
              </a:buClr>
              <a:buSzPts val="2000"/>
              <a:buFont typeface="Consolas"/>
              <a:buChar char="•"/>
            </a:pPr>
            <a:r>
              <a:rPr lang="zh-TW" sz="2000" b="0" i="0" u="none" strike="noStrike" cap="none">
                <a:solidFill>
                  <a:srgbClr val="000000"/>
                </a:solidFill>
                <a:latin typeface="Consolas"/>
                <a:ea typeface="Consolas"/>
                <a:cs typeface="Consolas"/>
                <a:sym typeface="Consolas"/>
              </a:rPr>
              <a:t>f(x)=</a:t>
            </a:r>
            <a:endParaRPr sz="2000" b="0" i="0" u="none" strike="noStrike" cap="none">
              <a:solidFill>
                <a:srgbClr val="000000"/>
              </a:solidFill>
              <a:latin typeface="Consolas"/>
              <a:ea typeface="Consolas"/>
              <a:cs typeface="Consolas"/>
              <a:sym typeface="Consolas"/>
            </a:endParaRPr>
          </a:p>
          <a:p>
            <a:pPr marL="742950" marR="0" lvl="1" indent="-196850" algn="l" rtl="0">
              <a:lnSpc>
                <a:spcPct val="120000"/>
              </a:lnSpc>
              <a:spcBef>
                <a:spcPts val="40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742950" marR="0" lvl="1" indent="-179068" algn="l" rtl="0">
              <a:lnSpc>
                <a:spcPct val="120000"/>
              </a:lnSpc>
              <a:spcBef>
                <a:spcPts val="44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342900" marR="0" lvl="0" indent="-200660" algn="l" rtl="0">
              <a:lnSpc>
                <a:spcPct val="120000"/>
              </a:lnSpc>
              <a:spcBef>
                <a:spcPts val="52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342900" marR="0" lvl="0" indent="-200660" algn="l" rtl="0">
              <a:lnSpc>
                <a:spcPct val="120000"/>
              </a:lnSpc>
              <a:spcBef>
                <a:spcPts val="56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p:txBody>
      </p:sp>
      <p:sp>
        <p:nvSpPr>
          <p:cNvPr id="1206" name="Google Shape;1206;p10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Sigmoid, Tanh, Softsign</a:t>
            </a:r>
            <a:endParaRPr/>
          </a:p>
        </p:txBody>
      </p:sp>
      <p:pic>
        <p:nvPicPr>
          <p:cNvPr id="1207" name="Google Shape;1207;p101"/>
          <p:cNvPicPr preferRelativeResize="0"/>
          <p:nvPr/>
        </p:nvPicPr>
        <p:blipFill rotWithShape="1">
          <a:blip r:embed="rId3">
            <a:alphaModFix/>
          </a:blip>
          <a:srcRect/>
          <a:stretch/>
        </p:blipFill>
        <p:spPr>
          <a:xfrm>
            <a:off x="4487352" y="748111"/>
            <a:ext cx="4320599" cy="4320581"/>
          </a:xfrm>
          <a:prstGeom prst="rect">
            <a:avLst/>
          </a:prstGeom>
          <a:noFill/>
          <a:ln>
            <a:noFill/>
          </a:ln>
        </p:spPr>
      </p:pic>
      <p:sp>
        <p:nvSpPr>
          <p:cNvPr id="1208" name="Google Shape;1208;p101"/>
          <p:cNvSpPr/>
          <p:nvPr/>
        </p:nvSpPr>
        <p:spPr>
          <a:xfrm>
            <a:off x="7207152" y="837325"/>
            <a:ext cx="1600800" cy="7920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09" name="Google Shape;1209;p101"/>
          <p:cNvSpPr txBox="1"/>
          <p:nvPr/>
        </p:nvSpPr>
        <p:spPr>
          <a:xfrm>
            <a:off x="4537612" y="3079223"/>
            <a:ext cx="4320600" cy="504000"/>
          </a:xfrm>
          <a:prstGeom prst="rect">
            <a:avLst/>
          </a:prstGeom>
          <a:solidFill>
            <a:srgbClr val="F6C7CF"/>
          </a:solidFill>
          <a:ln w="38100" cap="flat" cmpd="sng">
            <a:solidFill>
              <a:srgbClr val="FF0066"/>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dirty="0">
                <a:solidFill>
                  <a:srgbClr val="000000"/>
                </a:solidFill>
                <a:latin typeface="Calibri"/>
                <a:ea typeface="Calibri"/>
                <a:cs typeface="Calibri"/>
                <a:sym typeface="Calibri"/>
              </a:rPr>
              <a:t>Saturation 到下一層的數值在 [-1,1] 之間</a:t>
            </a:r>
            <a:endParaRPr sz="1400" b="0" i="0" u="none" strike="noStrike" cap="none" dirty="0">
              <a:solidFill>
                <a:srgbClr val="000000"/>
              </a:solidFill>
              <a:latin typeface="Calibri"/>
              <a:ea typeface="Calibri"/>
              <a:cs typeface="Calibri"/>
              <a:sym typeface="Calibri"/>
            </a:endParaRPr>
          </a:p>
        </p:txBody>
      </p:sp>
      <p:grpSp>
        <p:nvGrpSpPr>
          <p:cNvPr id="1210" name="Google Shape;1210;p101"/>
          <p:cNvGrpSpPr/>
          <p:nvPr/>
        </p:nvGrpSpPr>
        <p:grpSpPr>
          <a:xfrm>
            <a:off x="2192226" y="1187208"/>
            <a:ext cx="1073577" cy="808088"/>
            <a:chOff x="1967067" y="1629321"/>
            <a:chExt cx="1115752" cy="808088"/>
          </a:xfrm>
        </p:grpSpPr>
        <p:sp>
          <p:nvSpPr>
            <p:cNvPr id="1211" name="Google Shape;1211;p101"/>
            <p:cNvSpPr txBox="1"/>
            <p:nvPr/>
          </p:nvSpPr>
          <p:spPr>
            <a:xfrm>
              <a:off x="1967067" y="1933409"/>
              <a:ext cx="1115700" cy="504000"/>
            </a:xfrm>
            <a:prstGeom prst="rect">
              <a:avLst/>
            </a:prstGeom>
            <a:noFill/>
            <a:ln>
              <a:noFill/>
            </a:ln>
          </p:spPr>
          <p:txBody>
            <a:bodyPr spcFirstLastPara="1" wrap="square" lIns="91425" tIns="45700" rIns="91425" bIns="45700" anchor="ctr" anchorCtr="1">
              <a:noAutofit/>
            </a:bodyPr>
            <a:lstStyle/>
            <a:p>
              <a:pPr marL="0" marR="0" lvl="1"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(1+e</a:t>
              </a:r>
              <a:r>
                <a:rPr lang="zh-TW" sz="2000" b="0" i="0" u="none" strike="noStrike" cap="none" baseline="30000">
                  <a:solidFill>
                    <a:srgbClr val="000000"/>
                  </a:solidFill>
                  <a:latin typeface="Consolas"/>
                  <a:ea typeface="Consolas"/>
                  <a:cs typeface="Consolas"/>
                  <a:sym typeface="Consolas"/>
                </a:rPr>
                <a:t>-x</a:t>
              </a: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sp>
          <p:nvSpPr>
            <p:cNvPr id="1212" name="Google Shape;1212;p101"/>
            <p:cNvSpPr/>
            <p:nvPr/>
          </p:nvSpPr>
          <p:spPr>
            <a:xfrm>
              <a:off x="2369223" y="1629321"/>
              <a:ext cx="311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a:t>
              </a:r>
              <a:endParaRPr sz="1800" b="0" i="0" u="none" strike="noStrike" cap="none">
                <a:solidFill>
                  <a:srgbClr val="000000"/>
                </a:solidFill>
                <a:latin typeface="Calibri"/>
                <a:ea typeface="Calibri"/>
                <a:cs typeface="Calibri"/>
                <a:sym typeface="Calibri"/>
              </a:endParaRPr>
            </a:p>
          </p:txBody>
        </p:sp>
        <p:cxnSp>
          <p:nvCxnSpPr>
            <p:cNvPr id="1213" name="Google Shape;1213;p101"/>
            <p:cNvCxnSpPr/>
            <p:nvPr/>
          </p:nvCxnSpPr>
          <p:spPr>
            <a:xfrm>
              <a:off x="2028619" y="1998653"/>
              <a:ext cx="1054200" cy="0"/>
            </a:xfrm>
            <a:prstGeom prst="straightConnector1">
              <a:avLst/>
            </a:prstGeom>
            <a:noFill/>
            <a:ln w="19050" cap="flat" cmpd="sng">
              <a:solidFill>
                <a:srgbClr val="000000"/>
              </a:solidFill>
              <a:prstDash val="solid"/>
              <a:round/>
              <a:headEnd type="none" w="sm" len="sm"/>
              <a:tailEnd type="none" w="sm" len="sm"/>
            </a:ln>
          </p:spPr>
        </p:cxnSp>
      </p:grpSp>
      <p:grpSp>
        <p:nvGrpSpPr>
          <p:cNvPr id="1214" name="Google Shape;1214;p101"/>
          <p:cNvGrpSpPr/>
          <p:nvPr/>
        </p:nvGrpSpPr>
        <p:grpSpPr>
          <a:xfrm>
            <a:off x="2099034" y="2538137"/>
            <a:ext cx="1259956" cy="876598"/>
            <a:chOff x="2154990" y="3505023"/>
            <a:chExt cx="1372800" cy="876598"/>
          </a:xfrm>
        </p:grpSpPr>
        <p:sp>
          <p:nvSpPr>
            <p:cNvPr id="1215" name="Google Shape;1215;p101"/>
            <p:cNvSpPr txBox="1"/>
            <p:nvPr/>
          </p:nvSpPr>
          <p:spPr>
            <a:xfrm>
              <a:off x="2154990" y="3877621"/>
              <a:ext cx="1372800" cy="504000"/>
            </a:xfrm>
            <a:prstGeom prst="rect">
              <a:avLst/>
            </a:prstGeom>
            <a:noFill/>
            <a:ln>
              <a:noFill/>
            </a:ln>
          </p:spPr>
          <p:txBody>
            <a:bodyPr spcFirstLastPara="1" wrap="square" lIns="91425" tIns="45700" rIns="91425" bIns="45700" anchor="ctr" anchorCtr="1">
              <a:noAutofit/>
            </a:bodyPr>
            <a:lstStyle/>
            <a:p>
              <a:pPr marL="0" marR="0" lvl="1"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(1+e</a:t>
              </a:r>
              <a:r>
                <a:rPr lang="zh-TW" sz="2000" b="0" i="0" u="none" strike="noStrike" cap="none" baseline="30000">
                  <a:solidFill>
                    <a:srgbClr val="000000"/>
                  </a:solidFill>
                  <a:latin typeface="Consolas"/>
                  <a:ea typeface="Consolas"/>
                  <a:cs typeface="Consolas"/>
                  <a:sym typeface="Consolas"/>
                </a:rPr>
                <a:t>-2x</a:t>
              </a: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cxnSp>
          <p:nvCxnSpPr>
            <p:cNvPr id="1216" name="Google Shape;1216;p101"/>
            <p:cNvCxnSpPr/>
            <p:nvPr/>
          </p:nvCxnSpPr>
          <p:spPr>
            <a:xfrm>
              <a:off x="2314404" y="3942865"/>
              <a:ext cx="1054200" cy="0"/>
            </a:xfrm>
            <a:prstGeom prst="straightConnector1">
              <a:avLst/>
            </a:prstGeom>
            <a:noFill/>
            <a:ln w="19050" cap="flat" cmpd="sng">
              <a:solidFill>
                <a:srgbClr val="000000"/>
              </a:solidFill>
              <a:prstDash val="solid"/>
              <a:round/>
              <a:headEnd type="none" w="sm" len="sm"/>
              <a:tailEnd type="none" w="sm" len="sm"/>
            </a:ln>
          </p:spPr>
        </p:cxnSp>
        <p:sp>
          <p:nvSpPr>
            <p:cNvPr id="1217" name="Google Shape;1217;p101"/>
            <p:cNvSpPr txBox="1"/>
            <p:nvPr/>
          </p:nvSpPr>
          <p:spPr>
            <a:xfrm>
              <a:off x="2154990" y="3505023"/>
              <a:ext cx="1372800" cy="504000"/>
            </a:xfrm>
            <a:prstGeom prst="rect">
              <a:avLst/>
            </a:prstGeom>
            <a:noFill/>
            <a:ln>
              <a:noFill/>
            </a:ln>
          </p:spPr>
          <p:txBody>
            <a:bodyPr spcFirstLastPara="1" wrap="square" lIns="91425" tIns="45700" rIns="91425" bIns="45700" anchor="ctr" anchorCtr="1">
              <a:noAutofit/>
            </a:bodyPr>
            <a:lstStyle/>
            <a:p>
              <a:pPr marL="0" marR="0" lvl="1"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(1-e</a:t>
              </a:r>
              <a:r>
                <a:rPr lang="zh-TW" sz="2000" b="0" i="0" u="none" strike="noStrike" cap="none" baseline="30000">
                  <a:solidFill>
                    <a:srgbClr val="000000"/>
                  </a:solidFill>
                  <a:latin typeface="Consolas"/>
                  <a:ea typeface="Consolas"/>
                  <a:cs typeface="Consolas"/>
                  <a:sym typeface="Consolas"/>
                </a:rPr>
                <a:t>-2x</a:t>
              </a: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grpSp>
      <p:grpSp>
        <p:nvGrpSpPr>
          <p:cNvPr id="1218" name="Google Shape;1218;p101"/>
          <p:cNvGrpSpPr/>
          <p:nvPr/>
        </p:nvGrpSpPr>
        <p:grpSpPr>
          <a:xfrm>
            <a:off x="2099034" y="3957555"/>
            <a:ext cx="1259956" cy="876598"/>
            <a:chOff x="2154990" y="3505023"/>
            <a:chExt cx="1372800" cy="876598"/>
          </a:xfrm>
        </p:grpSpPr>
        <p:sp>
          <p:nvSpPr>
            <p:cNvPr id="1219" name="Google Shape;1219;p101"/>
            <p:cNvSpPr txBox="1"/>
            <p:nvPr/>
          </p:nvSpPr>
          <p:spPr>
            <a:xfrm>
              <a:off x="2154990" y="3877621"/>
              <a:ext cx="1372800" cy="504000"/>
            </a:xfrm>
            <a:prstGeom prst="rect">
              <a:avLst/>
            </a:prstGeom>
            <a:noFill/>
            <a:ln>
              <a:noFill/>
            </a:ln>
          </p:spPr>
          <p:txBody>
            <a:bodyPr spcFirstLastPara="1" wrap="square" lIns="91425" tIns="45700" rIns="91425" bIns="45700" anchor="ctr" anchorCtr="1">
              <a:noAutofit/>
            </a:bodyPr>
            <a:lstStyle/>
            <a:p>
              <a:pPr marL="0" marR="0" lvl="1"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(1+|x|)</a:t>
              </a:r>
              <a:endParaRPr sz="2000" b="0" i="0" u="none" strike="noStrike" cap="none">
                <a:solidFill>
                  <a:srgbClr val="000000"/>
                </a:solidFill>
                <a:latin typeface="Consolas"/>
                <a:ea typeface="Consolas"/>
                <a:cs typeface="Consolas"/>
                <a:sym typeface="Consolas"/>
              </a:endParaRPr>
            </a:p>
          </p:txBody>
        </p:sp>
        <p:cxnSp>
          <p:nvCxnSpPr>
            <p:cNvPr id="1220" name="Google Shape;1220;p101"/>
            <p:cNvCxnSpPr/>
            <p:nvPr/>
          </p:nvCxnSpPr>
          <p:spPr>
            <a:xfrm>
              <a:off x="2314404" y="3942865"/>
              <a:ext cx="1054200" cy="0"/>
            </a:xfrm>
            <a:prstGeom prst="straightConnector1">
              <a:avLst/>
            </a:prstGeom>
            <a:noFill/>
            <a:ln w="19050" cap="flat" cmpd="sng">
              <a:solidFill>
                <a:srgbClr val="000000"/>
              </a:solidFill>
              <a:prstDash val="solid"/>
              <a:round/>
              <a:headEnd type="none" w="sm" len="sm"/>
              <a:tailEnd type="none" w="sm" len="sm"/>
            </a:ln>
          </p:spPr>
        </p:cxnSp>
        <p:sp>
          <p:nvSpPr>
            <p:cNvPr id="1221" name="Google Shape;1221;p101"/>
            <p:cNvSpPr txBox="1"/>
            <p:nvPr/>
          </p:nvSpPr>
          <p:spPr>
            <a:xfrm>
              <a:off x="2154990" y="3505023"/>
              <a:ext cx="1372800" cy="504000"/>
            </a:xfrm>
            <a:prstGeom prst="rect">
              <a:avLst/>
            </a:prstGeom>
            <a:noFill/>
            <a:ln>
              <a:noFill/>
            </a:ln>
          </p:spPr>
          <p:txBody>
            <a:bodyPr spcFirstLastPara="1" wrap="square" lIns="91425" tIns="45700" rIns="91425" bIns="45700" anchor="ctr" anchorCtr="1">
              <a:noAutofit/>
            </a:bodyPr>
            <a:lstStyle/>
            <a:p>
              <a:pPr marL="0" marR="0" lvl="1"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endParaRPr sz="1400" b="0" i="0" u="none" strike="noStrike" cap="none">
                <a:solidFill>
                  <a:srgbClr val="000000"/>
                </a:solidFill>
                <a:latin typeface="Arial"/>
                <a:ea typeface="Arial"/>
                <a:cs typeface="Arial"/>
                <a:sym typeface="Arial"/>
              </a:endParaRPr>
            </a:p>
          </p:txBody>
        </p:sp>
      </p:grpSp>
      <p:sp>
        <p:nvSpPr>
          <p:cNvPr id="1222" name="Google Shape;1222;p101"/>
          <p:cNvSpPr/>
          <p:nvPr/>
        </p:nvSpPr>
        <p:spPr>
          <a:xfrm>
            <a:off x="4537601" y="4042150"/>
            <a:ext cx="1600800" cy="7920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10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Sigmoid, Tanh, Softsign 的缺點</a:t>
            </a:r>
            <a:endParaRPr/>
          </a:p>
        </p:txBody>
      </p:sp>
      <p:sp>
        <p:nvSpPr>
          <p:cNvPr id="1228" name="Google Shape;1228;p102"/>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a:t>Vanishing gradient problem</a:t>
            </a:r>
            <a:endParaRPr sz="3000"/>
          </a:p>
          <a:p>
            <a:pPr marL="914400" lvl="1" indent="-381000" algn="l" rtl="0">
              <a:lnSpc>
                <a:spcPct val="115000"/>
              </a:lnSpc>
              <a:spcBef>
                <a:spcPts val="0"/>
              </a:spcBef>
              <a:spcAft>
                <a:spcPts val="0"/>
              </a:spcAft>
              <a:buSzPts val="2400"/>
              <a:buChar char="●"/>
            </a:pPr>
            <a:r>
              <a:rPr lang="zh-TW" sz="2400"/>
              <a:t>原因:  input 被壓縮到一個相對很小的output range</a:t>
            </a:r>
            <a:endParaRPr sz="2400"/>
          </a:p>
          <a:p>
            <a:pPr marL="914400" lvl="1" indent="-381000" algn="l" rtl="0">
              <a:lnSpc>
                <a:spcPct val="115000"/>
              </a:lnSpc>
              <a:spcBef>
                <a:spcPts val="0"/>
              </a:spcBef>
              <a:spcAft>
                <a:spcPts val="0"/>
              </a:spcAft>
              <a:buSzPts val="2400"/>
              <a:buChar char="●"/>
            </a:pPr>
            <a:r>
              <a:rPr lang="zh-TW" sz="2400"/>
              <a:t>結果: 很大的 input 變化只能產生很小的 output 變化</a:t>
            </a:r>
            <a:br>
              <a:rPr lang="zh-TW" sz="2400"/>
            </a:br>
            <a:r>
              <a:rPr lang="zh-TW" sz="2400"/>
              <a:t>➔ Gradient 小 ➔ 無法有效地學習</a:t>
            </a:r>
            <a:endParaRPr sz="2400"/>
          </a:p>
          <a:p>
            <a:pPr marL="914400" lvl="1" indent="-381000" algn="l" rtl="0">
              <a:lnSpc>
                <a:spcPct val="115000"/>
              </a:lnSpc>
              <a:spcBef>
                <a:spcPts val="0"/>
              </a:spcBef>
              <a:spcAft>
                <a:spcPts val="0"/>
              </a:spcAft>
              <a:buSzPts val="2400"/>
              <a:buChar char="●"/>
            </a:pPr>
            <a:r>
              <a:rPr lang="zh-TW" sz="2400"/>
              <a:t>Sigmoid, Tanh, Softsign 都有這樣的特性</a:t>
            </a:r>
            <a:endParaRPr sz="2400"/>
          </a:p>
          <a:p>
            <a:pPr marL="457200" lvl="0" indent="-419100" algn="l" rtl="0">
              <a:lnSpc>
                <a:spcPct val="115000"/>
              </a:lnSpc>
              <a:spcBef>
                <a:spcPts val="0"/>
              </a:spcBef>
              <a:spcAft>
                <a:spcPts val="0"/>
              </a:spcAft>
              <a:buSzPts val="3000"/>
              <a:buChar char="●"/>
            </a:pPr>
            <a:r>
              <a:rPr lang="zh-TW" sz="3000"/>
              <a:t>特別不適用於深的深度學習模型</a:t>
            </a:r>
            <a:endParaRPr sz="3000"/>
          </a:p>
          <a:p>
            <a:pPr marL="0" lvl="0" indent="0" algn="l" rtl="0">
              <a:lnSpc>
                <a:spcPct val="115000"/>
              </a:lnSpc>
              <a:spcBef>
                <a:spcPts val="1600"/>
              </a:spcBef>
              <a:spcAft>
                <a:spcPts val="1600"/>
              </a:spcAft>
              <a:buSzPts val="1800"/>
              <a:buNone/>
            </a:pPr>
            <a:endParaRPr/>
          </a:p>
        </p:txBody>
      </p:sp>
      <p:pic>
        <p:nvPicPr>
          <p:cNvPr id="1229" name="Google Shape;1229;p102"/>
          <p:cNvPicPr preferRelativeResize="0"/>
          <p:nvPr/>
        </p:nvPicPr>
        <p:blipFill rotWithShape="1">
          <a:blip r:embed="rId3">
            <a:alphaModFix/>
          </a:blip>
          <a:srcRect/>
          <a:stretch/>
        </p:blipFill>
        <p:spPr>
          <a:xfrm>
            <a:off x="6969125" y="2367575"/>
            <a:ext cx="2079626" cy="2656876"/>
          </a:xfrm>
          <a:prstGeom prst="rect">
            <a:avLst/>
          </a:prstGeom>
          <a:noFill/>
          <a:ln>
            <a:noFill/>
          </a:ln>
        </p:spPr>
      </p:pic>
      <p:sp>
        <p:nvSpPr>
          <p:cNvPr id="1230" name="Google Shape;1230;p102"/>
          <p:cNvSpPr/>
          <p:nvPr/>
        </p:nvSpPr>
        <p:spPr>
          <a:xfrm>
            <a:off x="8228463" y="4579966"/>
            <a:ext cx="771000" cy="2916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31" name="Google Shape;1231;p102"/>
          <p:cNvSpPr/>
          <p:nvPr/>
        </p:nvSpPr>
        <p:spPr>
          <a:xfrm>
            <a:off x="7052822" y="4579966"/>
            <a:ext cx="771000" cy="2916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10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ReLU, Softplus</a:t>
            </a:r>
            <a:endParaRPr/>
          </a:p>
        </p:txBody>
      </p:sp>
      <p:sp>
        <p:nvSpPr>
          <p:cNvPr id="1237" name="Google Shape;1237;p103"/>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342900" lvl="0" indent="-342900" algn="l" rtl="0">
              <a:lnSpc>
                <a:spcPct val="120000"/>
              </a:lnSpc>
              <a:spcBef>
                <a:spcPts val="0"/>
              </a:spcBef>
              <a:spcAft>
                <a:spcPts val="0"/>
              </a:spcAft>
              <a:buClr>
                <a:srgbClr val="FF7C80"/>
              </a:buClr>
              <a:buSzPts val="2800"/>
              <a:buFont typeface="Calibri"/>
              <a:buChar char="•"/>
            </a:pPr>
            <a:r>
              <a:rPr lang="zh-TW" sz="2800">
                <a:solidFill>
                  <a:schemeClr val="dk1"/>
                </a:solidFill>
              </a:rPr>
              <a:t>ReLU</a:t>
            </a:r>
            <a:endParaRPr sz="2800">
              <a:solidFill>
                <a:schemeClr val="dk1"/>
              </a:solidFill>
            </a:endParaRPr>
          </a:p>
          <a:p>
            <a:pPr marL="742950" lvl="1" indent="-323850" algn="l" rtl="0">
              <a:lnSpc>
                <a:spcPct val="120000"/>
              </a:lnSpc>
              <a:spcBef>
                <a:spcPts val="480"/>
              </a:spcBef>
              <a:spcAft>
                <a:spcPts val="0"/>
              </a:spcAft>
              <a:buClr>
                <a:srgbClr val="92D050"/>
              </a:buClr>
              <a:buSzPts val="2000"/>
              <a:buFont typeface="Consolas"/>
              <a:buChar char="•"/>
            </a:pPr>
            <a:r>
              <a:rPr lang="zh-TW" sz="2000">
                <a:solidFill>
                  <a:schemeClr val="dk1"/>
                </a:solidFill>
                <a:latin typeface="Consolas"/>
                <a:ea typeface="Consolas"/>
                <a:cs typeface="Consolas"/>
                <a:sym typeface="Consolas"/>
              </a:rPr>
              <a:t>f(x)=max(0,x)</a:t>
            </a:r>
            <a:endParaRPr sz="2000">
              <a:solidFill>
                <a:schemeClr val="dk1"/>
              </a:solidFill>
              <a:latin typeface="Consolas"/>
              <a:ea typeface="Consolas"/>
              <a:cs typeface="Consolas"/>
              <a:sym typeface="Consolas"/>
            </a:endParaRPr>
          </a:p>
          <a:p>
            <a:pPr marL="742950" lvl="1" indent="-323850" algn="l" rtl="0">
              <a:lnSpc>
                <a:spcPct val="120000"/>
              </a:lnSpc>
              <a:spcBef>
                <a:spcPts val="400"/>
              </a:spcBef>
              <a:spcAft>
                <a:spcPts val="0"/>
              </a:spcAft>
              <a:buClr>
                <a:srgbClr val="92D050"/>
              </a:buClr>
              <a:buSzPts val="2000"/>
              <a:buFont typeface="Consolas"/>
              <a:buChar char="•"/>
            </a:pPr>
            <a:r>
              <a:rPr lang="zh-TW" sz="2000">
                <a:solidFill>
                  <a:schemeClr val="dk1"/>
                </a:solidFill>
                <a:latin typeface="Consolas"/>
                <a:ea typeface="Consolas"/>
                <a:cs typeface="Consolas"/>
                <a:sym typeface="Consolas"/>
              </a:rPr>
              <a:t>df/dx=</a:t>
            </a:r>
            <a:endParaRPr sz="2000">
              <a:solidFill>
                <a:schemeClr val="dk1"/>
              </a:solidFill>
              <a:latin typeface="Consolas"/>
              <a:ea typeface="Consolas"/>
              <a:cs typeface="Consolas"/>
              <a:sym typeface="Consolas"/>
            </a:endParaRPr>
          </a:p>
          <a:p>
            <a:pPr marL="342900" lvl="0" indent="-200660" algn="l" rtl="0">
              <a:lnSpc>
                <a:spcPct val="120000"/>
              </a:lnSpc>
              <a:spcBef>
                <a:spcPts val="480"/>
              </a:spcBef>
              <a:spcAft>
                <a:spcPts val="0"/>
              </a:spcAft>
              <a:buClr>
                <a:srgbClr val="FF7C80"/>
              </a:buClr>
              <a:buSzPts val="2240"/>
              <a:buFont typeface="Noto Sans Symbols"/>
              <a:buNone/>
            </a:pPr>
            <a:endParaRPr sz="2800">
              <a:solidFill>
                <a:schemeClr val="dk1"/>
              </a:solidFill>
            </a:endParaRPr>
          </a:p>
          <a:p>
            <a:pPr marL="342900" lvl="0" indent="-342900" algn="l" rtl="0">
              <a:lnSpc>
                <a:spcPct val="120000"/>
              </a:lnSpc>
              <a:spcBef>
                <a:spcPts val="560"/>
              </a:spcBef>
              <a:spcAft>
                <a:spcPts val="0"/>
              </a:spcAft>
              <a:buClr>
                <a:srgbClr val="FF7C80"/>
              </a:buClr>
              <a:buSzPts val="2800"/>
              <a:buFont typeface="Calibri"/>
              <a:buChar char="•"/>
            </a:pPr>
            <a:r>
              <a:rPr lang="zh-TW" sz="2800">
                <a:solidFill>
                  <a:schemeClr val="dk1"/>
                </a:solidFill>
              </a:rPr>
              <a:t>Softplus</a:t>
            </a:r>
            <a:endParaRPr sz="2800">
              <a:solidFill>
                <a:schemeClr val="dk1"/>
              </a:solidFill>
            </a:endParaRPr>
          </a:p>
          <a:p>
            <a:pPr marL="742950" lvl="1" indent="-323850" algn="l" rtl="0">
              <a:lnSpc>
                <a:spcPct val="120000"/>
              </a:lnSpc>
              <a:spcBef>
                <a:spcPts val="480"/>
              </a:spcBef>
              <a:spcAft>
                <a:spcPts val="0"/>
              </a:spcAft>
              <a:buClr>
                <a:srgbClr val="92D050"/>
              </a:buClr>
              <a:buSzPts val="2000"/>
              <a:buFont typeface="Consolas"/>
              <a:buChar char="•"/>
            </a:pPr>
            <a:r>
              <a:rPr lang="zh-TW" sz="2000">
                <a:solidFill>
                  <a:schemeClr val="dk1"/>
                </a:solidFill>
                <a:latin typeface="Consolas"/>
                <a:ea typeface="Consolas"/>
                <a:cs typeface="Consolas"/>
                <a:sym typeface="Consolas"/>
              </a:rPr>
              <a:t>f(x)=ln(1+e</a:t>
            </a:r>
            <a:r>
              <a:rPr lang="zh-TW" sz="2000" baseline="30000">
                <a:solidFill>
                  <a:schemeClr val="dk1"/>
                </a:solidFill>
                <a:latin typeface="Consolas"/>
                <a:ea typeface="Consolas"/>
                <a:cs typeface="Consolas"/>
                <a:sym typeface="Consolas"/>
              </a:rPr>
              <a:t>x</a:t>
            </a:r>
            <a:r>
              <a:rPr lang="zh-TW"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a:p>
            <a:pPr marL="742950" lvl="1" indent="-323850" algn="l" rtl="0">
              <a:lnSpc>
                <a:spcPct val="120000"/>
              </a:lnSpc>
              <a:spcBef>
                <a:spcPts val="400"/>
              </a:spcBef>
              <a:spcAft>
                <a:spcPts val="0"/>
              </a:spcAft>
              <a:buClr>
                <a:srgbClr val="92D050"/>
              </a:buClr>
              <a:buSzPts val="2000"/>
              <a:buFont typeface="Consolas"/>
              <a:buChar char="•"/>
            </a:pPr>
            <a:r>
              <a:rPr lang="zh-TW" sz="2000">
                <a:solidFill>
                  <a:schemeClr val="dk1"/>
                </a:solidFill>
                <a:latin typeface="Consolas"/>
                <a:ea typeface="Consolas"/>
                <a:cs typeface="Consolas"/>
                <a:sym typeface="Consolas"/>
              </a:rPr>
              <a:t>df/dx=e</a:t>
            </a:r>
            <a:r>
              <a:rPr lang="zh-TW" sz="2000" baseline="30000">
                <a:solidFill>
                  <a:schemeClr val="dk1"/>
                </a:solidFill>
                <a:latin typeface="Consolas"/>
                <a:ea typeface="Consolas"/>
                <a:cs typeface="Consolas"/>
                <a:sym typeface="Consolas"/>
              </a:rPr>
              <a:t>x</a:t>
            </a:r>
            <a:r>
              <a:rPr lang="zh-TW" sz="2000">
                <a:solidFill>
                  <a:schemeClr val="dk1"/>
                </a:solidFill>
                <a:latin typeface="Consolas"/>
                <a:ea typeface="Consolas"/>
                <a:cs typeface="Consolas"/>
                <a:sym typeface="Consolas"/>
              </a:rPr>
              <a:t>/(1+e</a:t>
            </a:r>
            <a:r>
              <a:rPr lang="zh-TW" sz="2000" baseline="30000">
                <a:solidFill>
                  <a:schemeClr val="dk1"/>
                </a:solidFill>
                <a:latin typeface="Consolas"/>
                <a:ea typeface="Consolas"/>
                <a:cs typeface="Consolas"/>
                <a:sym typeface="Consolas"/>
              </a:rPr>
              <a:t>x</a:t>
            </a:r>
            <a:r>
              <a:rPr lang="zh-TW" sz="2000">
                <a:solidFill>
                  <a:schemeClr val="dk1"/>
                </a:solidFill>
                <a:latin typeface="Consolas"/>
                <a:ea typeface="Consolas"/>
                <a:cs typeface="Consolas"/>
                <a:sym typeface="Consolas"/>
              </a:rPr>
              <a:t>)</a:t>
            </a:r>
            <a:endParaRPr sz="2000">
              <a:latin typeface="Consolas"/>
              <a:ea typeface="Consolas"/>
              <a:cs typeface="Consolas"/>
              <a:sym typeface="Consolas"/>
            </a:endParaRPr>
          </a:p>
        </p:txBody>
      </p:sp>
      <p:sp>
        <p:nvSpPr>
          <p:cNvPr id="1238" name="Google Shape;1238;p103"/>
          <p:cNvSpPr/>
          <p:nvPr/>
        </p:nvSpPr>
        <p:spPr>
          <a:xfrm>
            <a:off x="1442470" y="1946544"/>
            <a:ext cx="2664300" cy="708000"/>
          </a:xfrm>
          <a:prstGeom prst="rect">
            <a:avLst/>
          </a:prstGeom>
          <a:noFill/>
          <a:ln>
            <a:noFill/>
          </a:ln>
        </p:spPr>
        <p:txBody>
          <a:bodyPr spcFirstLastPara="1" wrap="square" lIns="91425" tIns="45700" rIns="91425" bIns="45700" anchor="t" anchorCtr="0">
            <a:noAutofit/>
          </a:bodyPr>
          <a:lstStyle/>
          <a:p>
            <a:pPr marL="457200" marR="0" lvl="1"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 </a:t>
            </a:r>
            <a:r>
              <a:rPr lang="zh-TW" sz="2000" b="0" i="0" u="none" strike="noStrike" cap="none">
                <a:solidFill>
                  <a:srgbClr val="000000"/>
                </a:solidFill>
                <a:latin typeface="Calibri"/>
                <a:ea typeface="Calibri"/>
                <a:cs typeface="Calibri"/>
                <a:sym typeface="Calibri"/>
              </a:rPr>
              <a:t>if</a:t>
            </a:r>
            <a:r>
              <a:rPr lang="zh-TW" sz="2000" b="0" i="0" u="none" strike="noStrike" cap="none">
                <a:solidFill>
                  <a:srgbClr val="000000"/>
                </a:solidFill>
                <a:latin typeface="Consolas"/>
                <a:ea typeface="Consolas"/>
                <a:cs typeface="Consolas"/>
                <a:sym typeface="Consolas"/>
              </a:rPr>
              <a:t> x &gt; 0,</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 </a:t>
            </a:r>
            <a:r>
              <a:rPr lang="zh-TW" sz="2000" b="0" i="0" u="none" strike="noStrike" cap="none">
                <a:solidFill>
                  <a:srgbClr val="000000"/>
                </a:solidFill>
                <a:latin typeface="Calibri"/>
                <a:ea typeface="Calibri"/>
                <a:cs typeface="Calibri"/>
                <a:sym typeface="Calibri"/>
              </a:rPr>
              <a:t>otherwise.</a:t>
            </a:r>
            <a:endParaRPr sz="2000" b="0" i="0" u="none" strike="noStrike" cap="none">
              <a:solidFill>
                <a:srgbClr val="000000"/>
              </a:solidFill>
              <a:latin typeface="Calibri"/>
              <a:ea typeface="Calibri"/>
              <a:cs typeface="Calibri"/>
              <a:sym typeface="Calibri"/>
            </a:endParaRPr>
          </a:p>
        </p:txBody>
      </p:sp>
      <p:pic>
        <p:nvPicPr>
          <p:cNvPr id="1239" name="Google Shape;1239;p103"/>
          <p:cNvPicPr preferRelativeResize="0"/>
          <p:nvPr/>
        </p:nvPicPr>
        <p:blipFill rotWithShape="1">
          <a:blip r:embed="rId3">
            <a:alphaModFix/>
          </a:blip>
          <a:srcRect/>
          <a:stretch/>
        </p:blipFill>
        <p:spPr>
          <a:xfrm>
            <a:off x="4533225" y="641112"/>
            <a:ext cx="4382175" cy="4382175"/>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104"/>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ReLU, Softplus 的微分</a:t>
            </a:r>
            <a:endParaRPr/>
          </a:p>
        </p:txBody>
      </p:sp>
      <p:pic>
        <p:nvPicPr>
          <p:cNvPr id="1245" name="Google Shape;1245;p104"/>
          <p:cNvPicPr preferRelativeResize="0"/>
          <p:nvPr/>
        </p:nvPicPr>
        <p:blipFill rotWithShape="1">
          <a:blip r:embed="rId3">
            <a:alphaModFix/>
          </a:blip>
          <a:srcRect/>
          <a:stretch/>
        </p:blipFill>
        <p:spPr>
          <a:xfrm>
            <a:off x="2380904" y="711077"/>
            <a:ext cx="4382195" cy="4382175"/>
          </a:xfrm>
          <a:prstGeom prst="rect">
            <a:avLst/>
          </a:prstGeom>
          <a:noFill/>
          <a:ln w="9525" cap="flat" cmpd="sng">
            <a:solidFill>
              <a:srgbClr val="B7B7B7"/>
            </a:solidFill>
            <a:prstDash val="solid"/>
            <a:round/>
            <a:headEnd type="none" w="sm" len="sm"/>
            <a:tailEnd type="none" w="sm" len="sm"/>
          </a:ln>
        </p:spPr>
      </p:pic>
      <p:sp>
        <p:nvSpPr>
          <p:cNvPr id="1246" name="Google Shape;1246;p104"/>
          <p:cNvSpPr txBox="1"/>
          <p:nvPr/>
        </p:nvSpPr>
        <p:spPr>
          <a:xfrm>
            <a:off x="1331701" y="3490532"/>
            <a:ext cx="6480600" cy="504000"/>
          </a:xfrm>
          <a:prstGeom prst="rect">
            <a:avLst/>
          </a:prstGeom>
          <a:solidFill>
            <a:srgbClr val="F6C7CF"/>
          </a:solidFill>
          <a:ln w="38100" cap="flat" cmpd="sng">
            <a:solidFill>
              <a:srgbClr val="FF0066"/>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alibri"/>
                <a:ea typeface="Calibri"/>
                <a:cs typeface="Calibri"/>
                <a:sym typeface="Calibri"/>
              </a:rPr>
              <a:t>ReLU 在輸入小於零時， gradient 等於零，不再更新參數</a:t>
            </a:r>
            <a:endParaRPr sz="1400" b="0" i="0" u="none" strike="noStrike" cap="none">
              <a:solidFill>
                <a:srgbClr val="000000"/>
              </a:solidFill>
              <a:latin typeface="Calibri"/>
              <a:ea typeface="Calibri"/>
              <a:cs typeface="Calibri"/>
              <a:sym typeface="Calibri"/>
            </a:endParaRPr>
          </a:p>
        </p:txBody>
      </p:sp>
      <p:sp>
        <p:nvSpPr>
          <p:cNvPr id="1247" name="Google Shape;1247;p104"/>
          <p:cNvSpPr/>
          <p:nvPr/>
        </p:nvSpPr>
        <p:spPr>
          <a:xfrm>
            <a:off x="1947332" y="4185858"/>
            <a:ext cx="2160300" cy="7920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0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比較不同Activation function對訓練結果差異</a:t>
            </a:r>
            <a:endParaRPr/>
          </a:p>
        </p:txBody>
      </p:sp>
      <p:sp>
        <p:nvSpPr>
          <p:cNvPr id="1253" name="Google Shape;1253;p105"/>
          <p:cNvSpPr txBox="1"/>
          <p:nvPr/>
        </p:nvSpPr>
        <p:spPr>
          <a:xfrm>
            <a:off x="5667300" y="4710855"/>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zh-TW" sz="2000" b="0" i="0" u="sng" strike="noStrike" cap="none">
                <a:solidFill>
                  <a:schemeClr val="hlink"/>
                </a:solidFill>
                <a:latin typeface="Calibri"/>
                <a:ea typeface="Calibri"/>
                <a:cs typeface="Calibri"/>
                <a:sym typeface="Calibri"/>
                <a:hlinkClick r:id="rId3"/>
              </a:rPr>
              <a:t>ex05_activation-function.ipynb</a:t>
            </a:r>
            <a:endParaRPr sz="1800" b="0" i="0" u="none" strike="noStrike" cap="none">
              <a:solidFill>
                <a:srgbClr val="00B0F0"/>
              </a:solidFill>
              <a:latin typeface="Calibri"/>
              <a:ea typeface="Calibri"/>
              <a:cs typeface="Calibri"/>
              <a:sym typeface="Calibri"/>
            </a:endParaRPr>
          </a:p>
        </p:txBody>
      </p:sp>
      <p:pic>
        <p:nvPicPr>
          <p:cNvPr id="1254" name="Google Shape;1254;p105"/>
          <p:cNvPicPr preferRelativeResize="0"/>
          <p:nvPr/>
        </p:nvPicPr>
        <p:blipFill rotWithShape="1">
          <a:blip r:embed="rId4">
            <a:alphaModFix/>
          </a:blip>
          <a:srcRect/>
          <a:stretch/>
        </p:blipFill>
        <p:spPr>
          <a:xfrm>
            <a:off x="544400" y="761325"/>
            <a:ext cx="6453425" cy="40075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10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如何選擇 Activation Functions?</a:t>
            </a:r>
            <a:endParaRPr dirty="0"/>
          </a:p>
        </p:txBody>
      </p:sp>
      <p:sp>
        <p:nvSpPr>
          <p:cNvPr id="1260" name="Google Shape;1260;p106"/>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a:t>Hidden layers</a:t>
            </a:r>
            <a:endParaRPr sz="3000"/>
          </a:p>
          <a:p>
            <a:pPr marL="914400" lvl="1" indent="-381000" algn="l" rtl="0">
              <a:lnSpc>
                <a:spcPct val="115000"/>
              </a:lnSpc>
              <a:spcBef>
                <a:spcPts val="0"/>
              </a:spcBef>
              <a:spcAft>
                <a:spcPts val="0"/>
              </a:spcAft>
              <a:buSzPts val="2400"/>
              <a:buChar char="●"/>
            </a:pPr>
            <a:r>
              <a:rPr lang="zh-TW" sz="2400"/>
              <a:t>通常會用 ReLU</a:t>
            </a:r>
            <a:endParaRPr sz="2400"/>
          </a:p>
          <a:p>
            <a:pPr marL="914400" lvl="1" indent="-381000" algn="l" rtl="0">
              <a:lnSpc>
                <a:spcPct val="115000"/>
              </a:lnSpc>
              <a:spcBef>
                <a:spcPts val="0"/>
              </a:spcBef>
              <a:spcAft>
                <a:spcPts val="0"/>
              </a:spcAft>
              <a:buSzPts val="2400"/>
              <a:buChar char="●"/>
            </a:pPr>
            <a:r>
              <a:rPr lang="zh-TW" sz="2400"/>
              <a:t>Sigmoid 有梯度消失的問題，不推薦用在深層網路</a:t>
            </a:r>
            <a:endParaRPr sz="2400"/>
          </a:p>
          <a:p>
            <a:pPr marL="457200" lvl="0" indent="-419100" algn="l" rtl="0">
              <a:lnSpc>
                <a:spcPct val="115000"/>
              </a:lnSpc>
              <a:spcBef>
                <a:spcPts val="0"/>
              </a:spcBef>
              <a:spcAft>
                <a:spcPts val="0"/>
              </a:spcAft>
              <a:buSzPts val="3000"/>
              <a:buChar char="●"/>
            </a:pPr>
            <a:r>
              <a:rPr lang="zh-TW" sz="3000"/>
              <a:t>Output layers</a:t>
            </a:r>
            <a:endParaRPr sz="3000"/>
          </a:p>
          <a:p>
            <a:pPr marL="914400" lvl="1" indent="-381000" algn="l" rtl="0">
              <a:lnSpc>
                <a:spcPct val="115000"/>
              </a:lnSpc>
              <a:spcBef>
                <a:spcPts val="0"/>
              </a:spcBef>
              <a:spcAft>
                <a:spcPts val="0"/>
              </a:spcAft>
              <a:buSzPts val="2400"/>
              <a:buChar char="●"/>
            </a:pPr>
            <a:r>
              <a:rPr lang="zh-TW" sz="2400"/>
              <a:t>迴歸問題：Linear</a:t>
            </a:r>
            <a:endParaRPr sz="2400"/>
          </a:p>
          <a:p>
            <a:pPr marL="914400" lvl="1" indent="-381000" algn="l" rtl="0">
              <a:lnSpc>
                <a:spcPct val="115000"/>
              </a:lnSpc>
              <a:spcBef>
                <a:spcPts val="0"/>
              </a:spcBef>
              <a:spcAft>
                <a:spcPts val="0"/>
              </a:spcAft>
              <a:buSzPts val="2400"/>
              <a:buChar char="●"/>
            </a:pPr>
            <a:r>
              <a:rPr lang="zh-TW" sz="2400"/>
              <a:t>分類問題：Softmax, Sigmoid</a:t>
            </a:r>
            <a:endParaRPr sz="24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107"/>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開始</a:t>
            </a:r>
            <a:r>
              <a:rPr lang="zh-TW"/>
              <a:t>實作 </a:t>
            </a:r>
            <a:r>
              <a:rPr lang="zh-TW" u="sng">
                <a:solidFill>
                  <a:schemeClr val="hlink"/>
                </a:solidFill>
                <a:hlinkClick r:id="rId3"/>
              </a:rPr>
              <a:t>ex5</a:t>
            </a:r>
            <a:r>
              <a:rPr lang="zh-TW"/>
              <a:t> 囉～</a:t>
            </a:r>
            <a:endParaRPr sz="4000">
              <a:latin typeface="Calibri"/>
              <a:ea typeface="Calibri"/>
              <a:cs typeface="Calibri"/>
              <a:sym typeface="Calibri"/>
            </a:endParaRPr>
          </a:p>
        </p:txBody>
      </p:sp>
      <p:sp>
        <p:nvSpPr>
          <p:cNvPr id="1266" name="Google Shape;1266;p107"/>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dirty="0">
                <a:solidFill>
                  <a:schemeClr val="dk2"/>
                </a:solidFill>
                <a:latin typeface="Calibri"/>
                <a:ea typeface="Calibri"/>
                <a:cs typeface="Calibri"/>
                <a:sym typeface="Calibri"/>
              </a:rPr>
              <a:t>看看能不能在5分鐘內比較不同 activation function 對訓練結果之差異</a:t>
            </a:r>
            <a:endParaRPr sz="3600"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108"/>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272" name="Google Shape;1272;p108"/>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273" name="Google Shape;1273;p10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training set: Optimizer</a:t>
            </a:r>
            <a:endParaRPr/>
          </a:p>
        </p:txBody>
      </p:sp>
      <p:sp>
        <p:nvSpPr>
          <p:cNvPr id="1274" name="Google Shape;1274;p108"/>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75" name="Google Shape;1275;p108"/>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276" name="Google Shape;1276;p108"/>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77" name="Google Shape;1277;p108"/>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278" name="Google Shape;1278;p108"/>
          <p:cNvGrpSpPr/>
          <p:nvPr/>
        </p:nvGrpSpPr>
        <p:grpSpPr>
          <a:xfrm>
            <a:off x="5150700" y="944450"/>
            <a:ext cx="3014700" cy="839850"/>
            <a:chOff x="4804500" y="1912225"/>
            <a:chExt cx="3014700" cy="839850"/>
          </a:xfrm>
        </p:grpSpPr>
        <p:sp>
          <p:nvSpPr>
            <p:cNvPr id="1279" name="Google Shape;1279;p108"/>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280" name="Google Shape;1280;p108"/>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281" name="Google Shape;1281;p108"/>
          <p:cNvGrpSpPr/>
          <p:nvPr/>
        </p:nvGrpSpPr>
        <p:grpSpPr>
          <a:xfrm>
            <a:off x="978599" y="2446362"/>
            <a:ext cx="3014716" cy="2590800"/>
            <a:chOff x="1183700" y="2469482"/>
            <a:chExt cx="4229400" cy="2590800"/>
          </a:xfrm>
        </p:grpSpPr>
        <p:sp>
          <p:nvSpPr>
            <p:cNvPr id="1282" name="Google Shape;1282;p108"/>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83" name="Google Shape;1283;p108"/>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284" name="Google Shape;1284;p108"/>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285" name="Google Shape;1285;p108"/>
            <p:cNvSpPr/>
            <p:nvPr/>
          </p:nvSpPr>
          <p:spPr>
            <a:xfrm>
              <a:off x="1448042" y="4548556"/>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dirty="0">
                  <a:solidFill>
                    <a:srgbClr val="000000"/>
                  </a:solidFill>
                  <a:latin typeface="Calibri"/>
                  <a:ea typeface="Calibri"/>
                  <a:cs typeface="Calibri"/>
                  <a:sym typeface="Calibri"/>
                </a:rPr>
                <a:t>(Optimizer)*</a:t>
              </a:r>
              <a:endParaRPr sz="2000" b="0" i="0" u="none" strike="noStrike" cap="none" dirty="0">
                <a:solidFill>
                  <a:srgbClr val="000000"/>
                </a:solidFill>
                <a:latin typeface="Calibri"/>
                <a:ea typeface="Calibri"/>
                <a:cs typeface="Calibri"/>
                <a:sym typeface="Calibri"/>
              </a:endParaRPr>
            </a:p>
          </p:txBody>
        </p:sp>
        <p:sp>
          <p:nvSpPr>
            <p:cNvPr id="1286" name="Google Shape;1286;p108"/>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287" name="Google Shape;1287;p108"/>
          <p:cNvSpPr txBox="1"/>
          <p:nvPr/>
        </p:nvSpPr>
        <p:spPr>
          <a:xfrm>
            <a:off x="6680200" y="4703540"/>
            <a:ext cx="24639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zh-TW" sz="2000" b="0" i="0" u="sng" strike="noStrike" cap="none">
                <a:solidFill>
                  <a:schemeClr val="hlink"/>
                </a:solidFill>
                <a:latin typeface="Calibri"/>
                <a:ea typeface="Calibri"/>
                <a:cs typeface="Calibri"/>
                <a:sym typeface="Calibri"/>
                <a:hlinkClick r:id="rId3"/>
              </a:rPr>
              <a:t>ex06_optimizer.ipynb</a:t>
            </a:r>
            <a:endParaRPr sz="1800" b="0" i="0" u="none" strike="noStrike" cap="none">
              <a:solidFill>
                <a:srgbClr val="00B0F0"/>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1B87-87C3-4748-AEB6-9055747B0E0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6296D88-3ECF-AF42-AEA7-8421E20B3DF6}"/>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25921D06-3E3B-E44D-8133-745F2FEB6A0A}"/>
              </a:ext>
            </a:extLst>
          </p:cNvPr>
          <p:cNvPicPr>
            <a:picLocks noChangeAspect="1"/>
          </p:cNvPicPr>
          <p:nvPr/>
        </p:nvPicPr>
        <p:blipFill>
          <a:blip r:embed="rId2"/>
          <a:stretch>
            <a:fillRect/>
          </a:stretch>
        </p:blipFill>
        <p:spPr>
          <a:xfrm>
            <a:off x="1421294" y="1597899"/>
            <a:ext cx="6124713" cy="2826118"/>
          </a:xfrm>
          <a:prstGeom prst="rect">
            <a:avLst/>
          </a:prstGeom>
        </p:spPr>
      </p:pic>
    </p:spTree>
    <p:extLst>
      <p:ext uri="{BB962C8B-B14F-4D97-AF65-F5344CB8AC3E}">
        <p14:creationId xmlns:p14="http://schemas.microsoft.com/office/powerpoint/2010/main" val="22079799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10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sz="3200"/>
              <a:t>訓練模型：透過最小化 Total Loss 去修正參數 </a:t>
            </a:r>
            <a:r>
              <a:rPr lang="zh-TW" sz="3200" b="1">
                <a:solidFill>
                  <a:srgbClr val="1D6DA7"/>
                </a:solidFill>
                <a:latin typeface="Consolas"/>
                <a:ea typeface="Consolas"/>
                <a:cs typeface="Consolas"/>
                <a:sym typeface="Consolas"/>
              </a:rPr>
              <a:t>Ө</a:t>
            </a:r>
            <a:endParaRPr sz="3200" b="1">
              <a:latin typeface="Consolas"/>
              <a:ea typeface="Consolas"/>
              <a:cs typeface="Consolas"/>
              <a:sym typeface="Consolas"/>
            </a:endParaRPr>
          </a:p>
        </p:txBody>
      </p:sp>
      <p:sp>
        <p:nvSpPr>
          <p:cNvPr id="1293" name="Google Shape;1293;p109"/>
          <p:cNvSpPr txBox="1">
            <a:spLocks noGrp="1"/>
          </p:cNvSpPr>
          <p:nvPr>
            <p:ph type="body" idx="1"/>
          </p:nvPr>
        </p:nvSpPr>
        <p:spPr>
          <a:xfrm>
            <a:off x="311700" y="944217"/>
            <a:ext cx="8520600" cy="3971934"/>
          </a:xfrm>
          <a:prstGeom prst="rect">
            <a:avLst/>
          </a:prstGeom>
          <a:noFill/>
          <a:ln>
            <a:noFill/>
          </a:ln>
        </p:spPr>
        <p:txBody>
          <a:bodyPr spcFirstLastPara="1" wrap="square" lIns="91425" tIns="90000" rIns="91425" bIns="91425" anchor="t" anchorCtr="0">
            <a:noAutofit/>
          </a:bodyPr>
          <a:lstStyle/>
          <a:p>
            <a:pPr marL="457200" lvl="0" indent="-381000" algn="l" rtl="0">
              <a:lnSpc>
                <a:spcPct val="115000"/>
              </a:lnSpc>
              <a:spcBef>
                <a:spcPts val="0"/>
              </a:spcBef>
              <a:spcAft>
                <a:spcPts val="0"/>
              </a:spcAft>
              <a:buSzPts val="2400"/>
              <a:buChar char="●"/>
            </a:pPr>
            <a:r>
              <a:rPr lang="zh-TW" sz="2400" dirty="0"/>
              <a:t>Find the best function that minimizes total loss</a:t>
            </a:r>
            <a:endParaRPr sz="2400" dirty="0"/>
          </a:p>
          <a:p>
            <a:pPr marL="918000" marR="0" lvl="1" indent="-357400" algn="l" rtl="0">
              <a:lnSpc>
                <a:spcPct val="115000"/>
              </a:lnSpc>
              <a:spcBef>
                <a:spcPts val="0"/>
              </a:spcBef>
              <a:spcAft>
                <a:spcPts val="0"/>
              </a:spcAft>
              <a:buSzPts val="2000"/>
              <a:buChar char="●"/>
            </a:pPr>
            <a:r>
              <a:rPr lang="zh-TW" sz="2000" dirty="0"/>
              <a:t>Find the best network weights, </a:t>
            </a:r>
            <a:r>
              <a:rPr lang="zh-TW" sz="2000" b="1" dirty="0">
                <a:solidFill>
                  <a:schemeClr val="dk1"/>
                </a:solidFill>
                <a:latin typeface="Consolas"/>
                <a:ea typeface="Consolas"/>
                <a:cs typeface="Consolas"/>
                <a:sym typeface="Consolas"/>
              </a:rPr>
              <a:t>Ө</a:t>
            </a:r>
            <a:r>
              <a:rPr lang="zh-TW" sz="2000" baseline="30000" dirty="0">
                <a:solidFill>
                  <a:schemeClr val="dk1"/>
                </a:solidFill>
                <a:latin typeface="Consolas"/>
                <a:ea typeface="Consolas"/>
                <a:cs typeface="Consolas"/>
                <a:sym typeface="Consolas"/>
              </a:rPr>
              <a:t>*</a:t>
            </a:r>
            <a:endParaRPr sz="2000" baseline="30000" dirty="0"/>
          </a:p>
          <a:p>
            <a:pPr marL="914400" lvl="1" indent="-355600" algn="l" rtl="0">
              <a:lnSpc>
                <a:spcPct val="250000"/>
              </a:lnSpc>
              <a:spcBef>
                <a:spcPts val="0"/>
              </a:spcBef>
              <a:spcAft>
                <a:spcPts val="0"/>
              </a:spcAft>
              <a:buSzPts val="2000"/>
              <a:buChar char="●"/>
            </a:pPr>
            <a:r>
              <a:rPr lang="zh-TW" sz="2000" b="1" dirty="0">
                <a:solidFill>
                  <a:schemeClr val="dk1"/>
                </a:solidFill>
                <a:latin typeface="Consolas"/>
                <a:ea typeface="Consolas"/>
                <a:cs typeface="Consolas"/>
                <a:sym typeface="Consolas"/>
              </a:rPr>
              <a:t>Ө</a:t>
            </a:r>
            <a:r>
              <a:rPr lang="zh-TW" sz="2000" baseline="30000" dirty="0">
                <a:solidFill>
                  <a:schemeClr val="dk1"/>
                </a:solidFill>
                <a:latin typeface="Consolas"/>
                <a:ea typeface="Consolas"/>
                <a:cs typeface="Consolas"/>
                <a:sym typeface="Consolas"/>
              </a:rPr>
              <a:t>*</a:t>
            </a:r>
            <a:r>
              <a:rPr lang="zh-TW" sz="2000" dirty="0">
                <a:solidFill>
                  <a:schemeClr val="dk1"/>
                </a:solidFill>
                <a:latin typeface="Consolas"/>
                <a:ea typeface="Consolas"/>
                <a:cs typeface="Consolas"/>
                <a:sym typeface="Consolas"/>
              </a:rPr>
              <a:t> = </a:t>
            </a:r>
            <a:r>
              <a:rPr lang="zh-TW" sz="2000" dirty="0">
                <a:solidFill>
                  <a:schemeClr val="dk1"/>
                </a:solidFill>
                <a:latin typeface="Ubuntu Mono"/>
                <a:ea typeface="Ubuntu Mono"/>
                <a:cs typeface="Ubuntu Mono"/>
                <a:sym typeface="Ubuntu Mono"/>
              </a:rPr>
              <a:t>argmin</a:t>
            </a:r>
            <a:r>
              <a:rPr lang="zh-TW" sz="2000" dirty="0">
                <a:solidFill>
                  <a:schemeClr val="dk1"/>
                </a:solidFill>
                <a:latin typeface="Consolas"/>
                <a:ea typeface="Consolas"/>
                <a:cs typeface="Consolas"/>
                <a:sym typeface="Consolas"/>
              </a:rPr>
              <a:t> L(</a:t>
            </a:r>
            <a:r>
              <a:rPr lang="zh-TW" sz="2000" b="1" dirty="0">
                <a:solidFill>
                  <a:schemeClr val="dk1"/>
                </a:solidFill>
                <a:latin typeface="Consolas"/>
                <a:ea typeface="Consolas"/>
                <a:cs typeface="Consolas"/>
                <a:sym typeface="Consolas"/>
              </a:rPr>
              <a:t>Ө)</a:t>
            </a:r>
            <a:endParaRPr sz="2000" dirty="0"/>
          </a:p>
          <a:p>
            <a:pPr marL="457200" lvl="0" indent="-381000" algn="l" rtl="0">
              <a:lnSpc>
                <a:spcPct val="115000"/>
              </a:lnSpc>
              <a:spcBef>
                <a:spcPts val="0"/>
              </a:spcBef>
              <a:spcAft>
                <a:spcPts val="0"/>
              </a:spcAft>
              <a:buSzPts val="2400"/>
              <a:buChar char="●"/>
            </a:pPr>
            <a:r>
              <a:rPr lang="zh-TW" sz="2400" dirty="0"/>
              <a:t>最重要的問題：該如何找到 </a:t>
            </a:r>
            <a:r>
              <a:rPr lang="zh-TW" sz="2400" b="1" dirty="0">
                <a:solidFill>
                  <a:schemeClr val="dk1"/>
                </a:solidFill>
                <a:latin typeface="Consolas"/>
                <a:ea typeface="Consolas"/>
                <a:cs typeface="Consolas"/>
                <a:sym typeface="Consolas"/>
              </a:rPr>
              <a:t>Ө</a:t>
            </a:r>
            <a:r>
              <a:rPr lang="zh-TW" sz="2400" baseline="30000" dirty="0">
                <a:solidFill>
                  <a:schemeClr val="dk1"/>
                </a:solidFill>
                <a:latin typeface="Consolas"/>
                <a:ea typeface="Consolas"/>
                <a:cs typeface="Consolas"/>
                <a:sym typeface="Consolas"/>
              </a:rPr>
              <a:t>*</a:t>
            </a:r>
            <a:r>
              <a:rPr lang="zh-TW" sz="2400" dirty="0">
                <a:solidFill>
                  <a:schemeClr val="dk1"/>
                </a:solidFill>
              </a:rPr>
              <a:t> </a:t>
            </a:r>
            <a:r>
              <a:rPr lang="zh-TW" sz="2400" dirty="0">
                <a:solidFill>
                  <a:schemeClr val="dk1"/>
                </a:solidFill>
                <a:latin typeface="Consolas"/>
                <a:ea typeface="Consolas"/>
                <a:cs typeface="Consolas"/>
                <a:sym typeface="Consolas"/>
              </a:rPr>
              <a:t>呢？</a:t>
            </a:r>
            <a:endParaRPr sz="2400" dirty="0">
              <a:solidFill>
                <a:schemeClr val="dk1"/>
              </a:solidFill>
              <a:latin typeface="Consolas"/>
              <a:ea typeface="Consolas"/>
              <a:cs typeface="Consolas"/>
              <a:sym typeface="Consolas"/>
            </a:endParaRPr>
          </a:p>
          <a:p>
            <a:pPr marL="914400" lvl="1" indent="-355600" algn="l" rtl="0">
              <a:lnSpc>
                <a:spcPct val="115000"/>
              </a:lnSpc>
              <a:spcBef>
                <a:spcPts val="0"/>
              </a:spcBef>
              <a:spcAft>
                <a:spcPts val="0"/>
              </a:spcAft>
              <a:buSzPts val="2000"/>
              <a:buChar char="●"/>
            </a:pPr>
            <a:r>
              <a:rPr lang="zh-TW" sz="2000" dirty="0"/>
              <a:t>踏破鐵鞋無覓處，窮舉所有可能的值 (enumerate all possible values)</a:t>
            </a:r>
            <a:endParaRPr sz="2000" dirty="0"/>
          </a:p>
          <a:p>
            <a:pPr marL="914400" lvl="1" indent="-355600" algn="l" rtl="0">
              <a:lnSpc>
                <a:spcPct val="115000"/>
              </a:lnSpc>
              <a:spcBef>
                <a:spcPts val="0"/>
              </a:spcBef>
              <a:spcAft>
                <a:spcPts val="0"/>
              </a:spcAft>
              <a:buSzPts val="2000"/>
              <a:buChar char="●"/>
            </a:pPr>
            <a:r>
              <a:rPr lang="zh-TW" sz="2000" dirty="0"/>
              <a:t>假設 weights 限制只能 0.0, 0.1, …, 0.9，有 500 個 weights，全部組合就有 10</a:t>
            </a:r>
            <a:r>
              <a:rPr lang="zh-TW" sz="2000" baseline="30000" dirty="0"/>
              <a:t>500</a:t>
            </a:r>
            <a:r>
              <a:rPr lang="zh-TW" sz="2000" dirty="0"/>
              <a:t> 組</a:t>
            </a:r>
            <a:endParaRPr sz="2000" dirty="0"/>
          </a:p>
          <a:p>
            <a:pPr marL="1371600" lvl="2" indent="-342900" algn="l" rtl="0">
              <a:lnSpc>
                <a:spcPct val="115000"/>
              </a:lnSpc>
              <a:spcBef>
                <a:spcPts val="0"/>
              </a:spcBef>
              <a:spcAft>
                <a:spcPts val="0"/>
              </a:spcAft>
              <a:buSzPts val="1800"/>
              <a:buChar char="■"/>
            </a:pPr>
            <a:r>
              <a:rPr lang="zh-TW" sz="1800" dirty="0"/>
              <a:t>評估 1 秒可以做 10</a:t>
            </a:r>
            <a:r>
              <a:rPr lang="zh-TW" sz="1800" baseline="30000" dirty="0"/>
              <a:t>6</a:t>
            </a:r>
            <a:r>
              <a:rPr lang="zh-TW" sz="1800" dirty="0"/>
              <a:t> 組，要約 10</a:t>
            </a:r>
            <a:r>
              <a:rPr lang="zh-TW" sz="1800" baseline="30000" dirty="0"/>
              <a:t>486</a:t>
            </a:r>
            <a:r>
              <a:rPr lang="zh-TW" sz="1800" dirty="0"/>
              <a:t> 年</a:t>
            </a:r>
            <a:endParaRPr sz="1800" dirty="0"/>
          </a:p>
          <a:p>
            <a:pPr marL="1371600" lvl="2" indent="-342900" algn="l" rtl="0">
              <a:lnSpc>
                <a:spcPct val="115000"/>
              </a:lnSpc>
              <a:spcBef>
                <a:spcPts val="0"/>
              </a:spcBef>
              <a:spcAft>
                <a:spcPts val="0"/>
              </a:spcAft>
              <a:buSzPts val="1800"/>
              <a:buChar char="■"/>
            </a:pPr>
            <a:r>
              <a:rPr lang="zh-TW" sz="1800" dirty="0"/>
              <a:t>宇宙大爆炸到現在才 10</a:t>
            </a:r>
            <a:r>
              <a:rPr lang="zh-TW" sz="1800" baseline="30000" dirty="0"/>
              <a:t>10</a:t>
            </a:r>
            <a:r>
              <a:rPr lang="zh-TW" sz="1800" dirty="0"/>
              <a:t> 年</a:t>
            </a:r>
            <a:endParaRPr sz="1800" dirty="0"/>
          </a:p>
          <a:p>
            <a:pPr marL="914400" lvl="1" indent="-355600" algn="l" rtl="0">
              <a:lnSpc>
                <a:spcPct val="115000"/>
              </a:lnSpc>
              <a:spcBef>
                <a:spcPts val="0"/>
              </a:spcBef>
              <a:spcAft>
                <a:spcPts val="0"/>
              </a:spcAft>
              <a:buSzPts val="2000"/>
              <a:buChar char="●"/>
            </a:pPr>
            <a:r>
              <a:rPr lang="zh-TW" sz="2000" dirty="0"/>
              <a:t>Impossible to enumerate</a:t>
            </a:r>
            <a:endParaRPr sz="2000" dirty="0"/>
          </a:p>
        </p:txBody>
      </p:sp>
      <p:sp>
        <p:nvSpPr>
          <p:cNvPr id="1294" name="Google Shape;1294;p109"/>
          <p:cNvSpPr txBox="1"/>
          <p:nvPr/>
        </p:nvSpPr>
        <p:spPr>
          <a:xfrm>
            <a:off x="2150843" y="1841798"/>
            <a:ext cx="311400" cy="41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1800"/>
              <a:buFont typeface="Arial"/>
              <a:buNone/>
            </a:pPr>
            <a:r>
              <a:rPr lang="zh-TW" sz="1800" b="1" i="0" u="none" strike="noStrike" cap="none" dirty="0">
                <a:solidFill>
                  <a:schemeClr val="dk1"/>
                </a:solidFill>
                <a:latin typeface="Consolas"/>
                <a:ea typeface="Consolas"/>
                <a:cs typeface="Consolas"/>
                <a:sym typeface="Consolas"/>
              </a:rPr>
              <a:t>Ө</a:t>
            </a: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ounded Rectangle 158">
            <a:extLst>
              <a:ext uri="{FF2B5EF4-FFF2-40B4-BE49-F238E27FC236}">
                <a16:creationId xmlns:a16="http://schemas.microsoft.com/office/drawing/2014/main" id="{4899BE8E-B4E7-D74C-AF70-67003809899D}"/>
              </a:ext>
            </a:extLst>
          </p:cNvPr>
          <p:cNvSpPr/>
          <p:nvPr/>
        </p:nvSpPr>
        <p:spPr>
          <a:xfrm>
            <a:off x="3553709" y="1092449"/>
            <a:ext cx="3825809" cy="3533637"/>
          </a:xfrm>
          <a:prstGeom prst="roundRect">
            <a:avLst>
              <a:gd name="adj" fmla="val 7339"/>
            </a:avLst>
          </a:prstGeom>
          <a:solidFill>
            <a:srgbClr val="FC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ounded Rectangle 157">
            <a:extLst>
              <a:ext uri="{FF2B5EF4-FFF2-40B4-BE49-F238E27FC236}">
                <a16:creationId xmlns:a16="http://schemas.microsoft.com/office/drawing/2014/main" id="{D482304E-F7F9-604C-96BE-C1981E390355}"/>
              </a:ext>
            </a:extLst>
          </p:cNvPr>
          <p:cNvSpPr/>
          <p:nvPr/>
        </p:nvSpPr>
        <p:spPr>
          <a:xfrm>
            <a:off x="1467293" y="1080893"/>
            <a:ext cx="2009554" cy="3533637"/>
          </a:xfrm>
          <a:prstGeom prst="roundRect">
            <a:avLst>
              <a:gd name="adj" fmla="val 15609"/>
            </a:avLst>
          </a:prstGeom>
          <a:solidFill>
            <a:srgbClr val="F1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AFEF99E-7671-D24A-A9E1-3B5189F341C5}"/>
              </a:ext>
            </a:extLst>
          </p:cNvPr>
          <p:cNvSpPr>
            <a:spLocks noGrp="1"/>
          </p:cNvSpPr>
          <p:nvPr>
            <p:ph type="title"/>
          </p:nvPr>
        </p:nvSpPr>
        <p:spPr/>
        <p:txBody>
          <a:bodyPr/>
          <a:lstStyle/>
          <a:p>
            <a:r>
              <a:rPr lang="zh-CN" altLang="en-US" dirty="0"/>
              <a:t>機器學習</a:t>
            </a:r>
            <a:r>
              <a:rPr lang="zh-TW" altLang="en-US" dirty="0"/>
              <a:t>三大類別</a:t>
            </a:r>
            <a:endParaRPr lang="en-US" dirty="0"/>
          </a:p>
        </p:txBody>
      </p:sp>
      <p:cxnSp>
        <p:nvCxnSpPr>
          <p:cNvPr id="6" name="Straight Arrow Connector 5">
            <a:extLst>
              <a:ext uri="{FF2B5EF4-FFF2-40B4-BE49-F238E27FC236}">
                <a16:creationId xmlns:a16="http://schemas.microsoft.com/office/drawing/2014/main" id="{FD516AD5-76C6-8248-9DE3-1FD598511AA2}"/>
              </a:ext>
            </a:extLst>
          </p:cNvPr>
          <p:cNvCxnSpPr>
            <a:cxnSpLocks/>
          </p:cNvCxnSpPr>
          <p:nvPr/>
        </p:nvCxnSpPr>
        <p:spPr>
          <a:xfrm flipV="1">
            <a:off x="1865816" y="1393466"/>
            <a:ext cx="0" cy="132588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C12B7375-77BB-7145-8648-B8F1529A0346}"/>
              </a:ext>
            </a:extLst>
          </p:cNvPr>
          <p:cNvCxnSpPr>
            <a:cxnSpLocks/>
          </p:cNvCxnSpPr>
          <p:nvPr/>
        </p:nvCxnSpPr>
        <p:spPr>
          <a:xfrm>
            <a:off x="1753040" y="2563644"/>
            <a:ext cx="136550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3EFDE52C-0197-C549-BA47-3D4E918BA9BD}"/>
              </a:ext>
            </a:extLst>
          </p:cNvPr>
          <p:cNvSpPr/>
          <p:nvPr/>
        </p:nvSpPr>
        <p:spPr>
          <a:xfrm>
            <a:off x="2021264" y="19487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5D5023C-87EA-C446-958D-A71BA8E61F98}"/>
              </a:ext>
            </a:extLst>
          </p:cNvPr>
          <p:cNvSpPr/>
          <p:nvPr/>
        </p:nvSpPr>
        <p:spPr>
          <a:xfrm>
            <a:off x="2173664" y="2101110"/>
            <a:ext cx="108000" cy="108000"/>
          </a:xfrm>
          <a:prstGeom prst="ellipse">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FD66771-964D-2741-9E03-66321C6E9690}"/>
              </a:ext>
            </a:extLst>
          </p:cNvPr>
          <p:cNvSpPr/>
          <p:nvPr/>
        </p:nvSpPr>
        <p:spPr>
          <a:xfrm>
            <a:off x="2326064" y="22535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849A21F-C078-194B-A546-95B3A9068246}"/>
              </a:ext>
            </a:extLst>
          </p:cNvPr>
          <p:cNvSpPr/>
          <p:nvPr/>
        </p:nvSpPr>
        <p:spPr>
          <a:xfrm>
            <a:off x="2119664" y="22783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E6C31F7-05DC-4C49-8463-EAB73CFCF23A}"/>
              </a:ext>
            </a:extLst>
          </p:cNvPr>
          <p:cNvSpPr/>
          <p:nvPr/>
        </p:nvSpPr>
        <p:spPr>
          <a:xfrm>
            <a:off x="1978593" y="21551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0968AB-1F6C-0142-BC76-D35BDEFB32AD}"/>
              </a:ext>
            </a:extLst>
          </p:cNvPr>
          <p:cNvSpPr/>
          <p:nvPr/>
        </p:nvSpPr>
        <p:spPr>
          <a:xfrm>
            <a:off x="2218064" y="1927858"/>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74EC02-3849-D64C-901C-70B5A21D924E}"/>
              </a:ext>
            </a:extLst>
          </p:cNvPr>
          <p:cNvSpPr/>
          <p:nvPr/>
        </p:nvSpPr>
        <p:spPr>
          <a:xfrm>
            <a:off x="2326064" y="20568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ECE46CE-C512-444B-B2C5-DC6EAF28B77E}"/>
              </a:ext>
            </a:extLst>
          </p:cNvPr>
          <p:cNvSpPr/>
          <p:nvPr/>
        </p:nvSpPr>
        <p:spPr>
          <a:xfrm>
            <a:off x="2569904" y="16804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4AED98C-2B2C-6840-AB74-5EBE6A8C6A0F}"/>
              </a:ext>
            </a:extLst>
          </p:cNvPr>
          <p:cNvSpPr/>
          <p:nvPr/>
        </p:nvSpPr>
        <p:spPr>
          <a:xfrm>
            <a:off x="2722304" y="1832864"/>
            <a:ext cx="108000" cy="108000"/>
          </a:xfrm>
          <a:prstGeom prst="ellips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9C39A78-F964-224C-9D7C-276494D62201}"/>
              </a:ext>
            </a:extLst>
          </p:cNvPr>
          <p:cNvSpPr/>
          <p:nvPr/>
        </p:nvSpPr>
        <p:spPr>
          <a:xfrm>
            <a:off x="2768024" y="1636231"/>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A488E87-8C85-2E4B-BB13-0AE2E23B4FCF}"/>
              </a:ext>
            </a:extLst>
          </p:cNvPr>
          <p:cNvSpPr/>
          <p:nvPr/>
        </p:nvSpPr>
        <p:spPr>
          <a:xfrm>
            <a:off x="2904704" y="1783935"/>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370CB61-A8D3-E54E-9AC4-80C08F5F68F2}"/>
              </a:ext>
            </a:extLst>
          </p:cNvPr>
          <p:cNvSpPr/>
          <p:nvPr/>
        </p:nvSpPr>
        <p:spPr>
          <a:xfrm>
            <a:off x="2874704" y="19852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B2008E9-9AF7-224A-BF87-1FBBC25C8A6E}"/>
              </a:ext>
            </a:extLst>
          </p:cNvPr>
          <p:cNvSpPr/>
          <p:nvPr/>
        </p:nvSpPr>
        <p:spPr>
          <a:xfrm>
            <a:off x="2569904" y="185420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F1C5D63-2138-6F42-9059-325ED93AE217}"/>
              </a:ext>
            </a:extLst>
          </p:cNvPr>
          <p:cNvSpPr/>
          <p:nvPr/>
        </p:nvSpPr>
        <p:spPr>
          <a:xfrm>
            <a:off x="2677904" y="200096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8A5CE06-8FCE-7B43-95AF-3FCD4E79F6C5}"/>
              </a:ext>
            </a:extLst>
          </p:cNvPr>
          <p:cNvCxnSpPr>
            <a:cxnSpLocks/>
          </p:cNvCxnSpPr>
          <p:nvPr/>
        </p:nvCxnSpPr>
        <p:spPr>
          <a:xfrm flipV="1">
            <a:off x="3836183" y="1393466"/>
            <a:ext cx="0" cy="132588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8A6E5E7D-7385-4E4E-9D0A-4CE26C497E16}"/>
              </a:ext>
            </a:extLst>
          </p:cNvPr>
          <p:cNvCxnSpPr>
            <a:cxnSpLocks/>
          </p:cNvCxnSpPr>
          <p:nvPr/>
        </p:nvCxnSpPr>
        <p:spPr>
          <a:xfrm>
            <a:off x="3723407" y="2563644"/>
            <a:ext cx="136550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917BBEAB-4646-EF48-AB03-0B9DA362DBFD}"/>
              </a:ext>
            </a:extLst>
          </p:cNvPr>
          <p:cNvSpPr/>
          <p:nvPr/>
        </p:nvSpPr>
        <p:spPr>
          <a:xfrm>
            <a:off x="3991631" y="19487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FCCE91B-2070-C041-8B44-4098DF94C3A9}"/>
              </a:ext>
            </a:extLst>
          </p:cNvPr>
          <p:cNvSpPr/>
          <p:nvPr/>
        </p:nvSpPr>
        <p:spPr>
          <a:xfrm>
            <a:off x="4144031" y="21011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2361F7F-2B22-BA4C-84D8-609171271AAB}"/>
              </a:ext>
            </a:extLst>
          </p:cNvPr>
          <p:cNvSpPr/>
          <p:nvPr/>
        </p:nvSpPr>
        <p:spPr>
          <a:xfrm>
            <a:off x="4296431" y="22535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B321EEA-9FA9-2941-A038-89BFFE08752D}"/>
              </a:ext>
            </a:extLst>
          </p:cNvPr>
          <p:cNvSpPr/>
          <p:nvPr/>
        </p:nvSpPr>
        <p:spPr>
          <a:xfrm>
            <a:off x="4090031" y="22783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E965DA8-2B5C-624D-A465-0E42DA396299}"/>
              </a:ext>
            </a:extLst>
          </p:cNvPr>
          <p:cNvSpPr/>
          <p:nvPr/>
        </p:nvSpPr>
        <p:spPr>
          <a:xfrm>
            <a:off x="3948960" y="21551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8B58955-8297-E84A-9D16-E5FAD23B7522}"/>
              </a:ext>
            </a:extLst>
          </p:cNvPr>
          <p:cNvSpPr/>
          <p:nvPr/>
        </p:nvSpPr>
        <p:spPr>
          <a:xfrm>
            <a:off x="4188431" y="1927858"/>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BACD644-BF56-684F-B5E0-198680C3F7B4}"/>
              </a:ext>
            </a:extLst>
          </p:cNvPr>
          <p:cNvSpPr/>
          <p:nvPr/>
        </p:nvSpPr>
        <p:spPr>
          <a:xfrm>
            <a:off x="4296431" y="20568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D4966FE-71EB-2743-8625-E837FE05D516}"/>
              </a:ext>
            </a:extLst>
          </p:cNvPr>
          <p:cNvSpPr/>
          <p:nvPr/>
        </p:nvSpPr>
        <p:spPr>
          <a:xfrm>
            <a:off x="4540271" y="16804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C39AC39-E8AC-0B4D-B48C-BE4203A2861A}"/>
              </a:ext>
            </a:extLst>
          </p:cNvPr>
          <p:cNvSpPr/>
          <p:nvPr/>
        </p:nvSpPr>
        <p:spPr>
          <a:xfrm>
            <a:off x="4692671" y="18328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9E26368-12D9-2541-A2BF-268058E92FCB}"/>
              </a:ext>
            </a:extLst>
          </p:cNvPr>
          <p:cNvSpPr/>
          <p:nvPr/>
        </p:nvSpPr>
        <p:spPr>
          <a:xfrm>
            <a:off x="4738391" y="1636231"/>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3DF065-8E29-0944-AC50-48279ED28FCE}"/>
              </a:ext>
            </a:extLst>
          </p:cNvPr>
          <p:cNvSpPr/>
          <p:nvPr/>
        </p:nvSpPr>
        <p:spPr>
          <a:xfrm>
            <a:off x="4875071" y="1783935"/>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3C44FC5-7B46-674D-BADC-D0BD517D1C2D}"/>
              </a:ext>
            </a:extLst>
          </p:cNvPr>
          <p:cNvSpPr/>
          <p:nvPr/>
        </p:nvSpPr>
        <p:spPr>
          <a:xfrm>
            <a:off x="4845071" y="19852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C44F2F9-B3AD-7446-9637-7EA5B6A6CA30}"/>
              </a:ext>
            </a:extLst>
          </p:cNvPr>
          <p:cNvSpPr/>
          <p:nvPr/>
        </p:nvSpPr>
        <p:spPr>
          <a:xfrm>
            <a:off x="4540271" y="185420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92FA1FE-495D-2546-B522-4078CA7E862F}"/>
              </a:ext>
            </a:extLst>
          </p:cNvPr>
          <p:cNvSpPr/>
          <p:nvPr/>
        </p:nvSpPr>
        <p:spPr>
          <a:xfrm>
            <a:off x="4648271" y="200096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6C1DC7A-E63E-8F43-AE58-2282194D3281}"/>
              </a:ext>
            </a:extLst>
          </p:cNvPr>
          <p:cNvSpPr/>
          <p:nvPr/>
        </p:nvSpPr>
        <p:spPr>
          <a:xfrm>
            <a:off x="4167767" y="1731225"/>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CACD58A-DED1-FE4A-A1AF-105AF1030BBA}"/>
              </a:ext>
            </a:extLst>
          </p:cNvPr>
          <p:cNvSpPr/>
          <p:nvPr/>
        </p:nvSpPr>
        <p:spPr>
          <a:xfrm>
            <a:off x="4451409" y="2353943"/>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D0584A-C6A2-C64E-B206-3092336D7586}"/>
              </a:ext>
            </a:extLst>
          </p:cNvPr>
          <p:cNvSpPr/>
          <p:nvPr/>
        </p:nvSpPr>
        <p:spPr>
          <a:xfrm>
            <a:off x="3938926" y="1692388"/>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5D778EA-0D2D-DC4C-AE58-B0146D9A97AB}"/>
              </a:ext>
            </a:extLst>
          </p:cNvPr>
          <p:cNvSpPr/>
          <p:nvPr/>
        </p:nvSpPr>
        <p:spPr>
          <a:xfrm>
            <a:off x="4992658" y="194696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7BB5BA-53D6-EB41-8212-D43C9D4A6BA9}"/>
              </a:ext>
            </a:extLst>
          </p:cNvPr>
          <p:cNvSpPr/>
          <p:nvPr/>
        </p:nvSpPr>
        <p:spPr>
          <a:xfrm>
            <a:off x="4800671" y="2138469"/>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D8CAADA-FEAD-3C45-BBB0-3B73FC62891B}"/>
              </a:ext>
            </a:extLst>
          </p:cNvPr>
          <p:cNvSpPr/>
          <p:nvPr/>
        </p:nvSpPr>
        <p:spPr>
          <a:xfrm>
            <a:off x="4983514" y="2155091"/>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F31CC87-6368-8041-B17C-3EF6AA1D89D2}"/>
              </a:ext>
            </a:extLst>
          </p:cNvPr>
          <p:cNvSpPr/>
          <p:nvPr/>
        </p:nvSpPr>
        <p:spPr>
          <a:xfrm>
            <a:off x="4890791" y="2264119"/>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5CBB74DE-F65D-FF4C-9226-2A8130A28FE2}"/>
              </a:ext>
            </a:extLst>
          </p:cNvPr>
          <p:cNvCxnSpPr/>
          <p:nvPr/>
        </p:nvCxnSpPr>
        <p:spPr>
          <a:xfrm>
            <a:off x="4195199" y="1491510"/>
            <a:ext cx="632904" cy="107213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8720C90-8AC1-5A4F-AD31-FA1F48E1780C}"/>
              </a:ext>
            </a:extLst>
          </p:cNvPr>
          <p:cNvCxnSpPr>
            <a:cxnSpLocks/>
            <a:stCxn id="19" idx="4"/>
            <a:endCxn id="18" idx="0"/>
          </p:cNvCxnSpPr>
          <p:nvPr/>
        </p:nvCxnSpPr>
        <p:spPr>
          <a:xfrm flipH="1">
            <a:off x="2776304" y="1744231"/>
            <a:ext cx="45720" cy="8863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DEAA88-CE4E-BA4B-8C71-8184F692A28E}"/>
              </a:ext>
            </a:extLst>
          </p:cNvPr>
          <p:cNvCxnSpPr>
            <a:cxnSpLocks/>
            <a:stCxn id="20" idx="2"/>
            <a:endCxn id="18" idx="6"/>
          </p:cNvCxnSpPr>
          <p:nvPr/>
        </p:nvCxnSpPr>
        <p:spPr>
          <a:xfrm flipH="1">
            <a:off x="2830304" y="1837935"/>
            <a:ext cx="74400" cy="4892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572809E-3659-AF49-851B-C07D67468808}"/>
              </a:ext>
            </a:extLst>
          </p:cNvPr>
          <p:cNvCxnSpPr>
            <a:cxnSpLocks/>
            <a:stCxn id="18" idx="5"/>
            <a:endCxn id="21" idx="1"/>
          </p:cNvCxnSpPr>
          <p:nvPr/>
        </p:nvCxnSpPr>
        <p:spPr>
          <a:xfrm>
            <a:off x="2814488" y="1925048"/>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6BA317B-091D-8C4E-9529-7EE6B3AAFC62}"/>
              </a:ext>
            </a:extLst>
          </p:cNvPr>
          <p:cNvCxnSpPr>
            <a:cxnSpLocks/>
            <a:stCxn id="18" idx="4"/>
            <a:endCxn id="23" idx="0"/>
          </p:cNvCxnSpPr>
          <p:nvPr/>
        </p:nvCxnSpPr>
        <p:spPr>
          <a:xfrm flipH="1">
            <a:off x="2731904" y="1940864"/>
            <a:ext cx="44400" cy="6009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31431D1-EC71-8E43-8947-FC7E77DCF860}"/>
              </a:ext>
            </a:extLst>
          </p:cNvPr>
          <p:cNvCxnSpPr>
            <a:cxnSpLocks/>
            <a:stCxn id="17" idx="5"/>
            <a:endCxn id="18" idx="1"/>
          </p:cNvCxnSpPr>
          <p:nvPr/>
        </p:nvCxnSpPr>
        <p:spPr>
          <a:xfrm>
            <a:off x="2662088" y="1772648"/>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AD14CB8-7EF5-2849-8EC6-64CF98B6FE64}"/>
              </a:ext>
            </a:extLst>
          </p:cNvPr>
          <p:cNvCxnSpPr>
            <a:cxnSpLocks/>
            <a:stCxn id="22" idx="6"/>
            <a:endCxn id="18" idx="2"/>
          </p:cNvCxnSpPr>
          <p:nvPr/>
        </p:nvCxnSpPr>
        <p:spPr>
          <a:xfrm flipV="1">
            <a:off x="2677904" y="1886864"/>
            <a:ext cx="44400" cy="2133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725AD2-0427-8442-98B8-F6BF895D3979}"/>
              </a:ext>
            </a:extLst>
          </p:cNvPr>
          <p:cNvCxnSpPr>
            <a:cxnSpLocks/>
            <a:stCxn id="15" idx="3"/>
            <a:endCxn id="11" idx="0"/>
          </p:cNvCxnSpPr>
          <p:nvPr/>
        </p:nvCxnSpPr>
        <p:spPr>
          <a:xfrm flipH="1">
            <a:off x="2227664" y="2020042"/>
            <a:ext cx="6216" cy="8106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5ED895F-ED71-C14A-A345-C1DC1FE938CC}"/>
              </a:ext>
            </a:extLst>
          </p:cNvPr>
          <p:cNvCxnSpPr>
            <a:cxnSpLocks/>
            <a:stCxn id="16" idx="3"/>
            <a:endCxn id="11" idx="6"/>
          </p:cNvCxnSpPr>
          <p:nvPr/>
        </p:nvCxnSpPr>
        <p:spPr>
          <a:xfrm flipH="1">
            <a:off x="2281664" y="2149061"/>
            <a:ext cx="60216" cy="604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BCECFB7-3CEF-414B-9CB9-D8300707AA21}"/>
              </a:ext>
            </a:extLst>
          </p:cNvPr>
          <p:cNvCxnSpPr>
            <a:cxnSpLocks/>
            <a:stCxn id="11" idx="5"/>
            <a:endCxn id="12" idx="1"/>
          </p:cNvCxnSpPr>
          <p:nvPr/>
        </p:nvCxnSpPr>
        <p:spPr>
          <a:xfrm>
            <a:off x="2265848" y="2193294"/>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9562686-2453-3440-8575-EFC23B4FEC8A}"/>
              </a:ext>
            </a:extLst>
          </p:cNvPr>
          <p:cNvCxnSpPr>
            <a:cxnSpLocks/>
            <a:stCxn id="11" idx="4"/>
            <a:endCxn id="13" idx="0"/>
          </p:cNvCxnSpPr>
          <p:nvPr/>
        </p:nvCxnSpPr>
        <p:spPr>
          <a:xfrm flipH="1">
            <a:off x="2173664" y="2209110"/>
            <a:ext cx="54000" cy="6926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F65915A-E002-FA44-8E25-CBBFAB86F3A6}"/>
              </a:ext>
            </a:extLst>
          </p:cNvPr>
          <p:cNvCxnSpPr>
            <a:cxnSpLocks/>
            <a:stCxn id="11" idx="2"/>
            <a:endCxn id="14" idx="6"/>
          </p:cNvCxnSpPr>
          <p:nvPr/>
        </p:nvCxnSpPr>
        <p:spPr>
          <a:xfrm flipH="1">
            <a:off x="2086593" y="2155110"/>
            <a:ext cx="87071" cy="5400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73E9929-100F-4549-ADC5-A500A37F2AEF}"/>
              </a:ext>
            </a:extLst>
          </p:cNvPr>
          <p:cNvCxnSpPr>
            <a:cxnSpLocks/>
            <a:stCxn id="10" idx="5"/>
            <a:endCxn id="11" idx="1"/>
          </p:cNvCxnSpPr>
          <p:nvPr/>
        </p:nvCxnSpPr>
        <p:spPr>
          <a:xfrm>
            <a:off x="2113448" y="2040894"/>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CEA260A-04D9-ED4D-A86B-8194A562DDDE}"/>
              </a:ext>
            </a:extLst>
          </p:cNvPr>
          <p:cNvSpPr/>
          <p:nvPr/>
        </p:nvSpPr>
        <p:spPr>
          <a:xfrm>
            <a:off x="3096958" y="2392195"/>
            <a:ext cx="274434" cy="307777"/>
          </a:xfrm>
          <a:prstGeom prst="rect">
            <a:avLst/>
          </a:prstGeom>
        </p:spPr>
        <p:txBody>
          <a:bodyPr wrap="none">
            <a:spAutoFit/>
          </a:bodyPr>
          <a:lstStyle/>
          <a:p>
            <a:r>
              <a:rPr lang="en-US" altLang="zh-CN" dirty="0"/>
              <a:t>x</a:t>
            </a:r>
            <a:endParaRPr lang="en-US" dirty="0"/>
          </a:p>
        </p:txBody>
      </p:sp>
      <p:sp>
        <p:nvSpPr>
          <p:cNvPr id="91" name="Rectangle 90">
            <a:extLst>
              <a:ext uri="{FF2B5EF4-FFF2-40B4-BE49-F238E27FC236}">
                <a16:creationId xmlns:a16="http://schemas.microsoft.com/office/drawing/2014/main" id="{11DC3B23-D130-6645-AD23-02B0AEABD0CE}"/>
              </a:ext>
            </a:extLst>
          </p:cNvPr>
          <p:cNvSpPr/>
          <p:nvPr/>
        </p:nvSpPr>
        <p:spPr>
          <a:xfrm>
            <a:off x="1728599" y="1086711"/>
            <a:ext cx="274434" cy="307777"/>
          </a:xfrm>
          <a:prstGeom prst="rect">
            <a:avLst/>
          </a:prstGeom>
        </p:spPr>
        <p:txBody>
          <a:bodyPr wrap="none">
            <a:spAutoFit/>
          </a:bodyPr>
          <a:lstStyle/>
          <a:p>
            <a:r>
              <a:rPr lang="en-US" dirty="0"/>
              <a:t>y</a:t>
            </a:r>
          </a:p>
        </p:txBody>
      </p:sp>
      <p:sp>
        <p:nvSpPr>
          <p:cNvPr id="92" name="Rectangle 91">
            <a:extLst>
              <a:ext uri="{FF2B5EF4-FFF2-40B4-BE49-F238E27FC236}">
                <a16:creationId xmlns:a16="http://schemas.microsoft.com/office/drawing/2014/main" id="{FFC890CB-2423-1349-A3B5-7177136B3B34}"/>
              </a:ext>
            </a:extLst>
          </p:cNvPr>
          <p:cNvSpPr/>
          <p:nvPr/>
        </p:nvSpPr>
        <p:spPr>
          <a:xfrm>
            <a:off x="5070918" y="2386377"/>
            <a:ext cx="274434" cy="307777"/>
          </a:xfrm>
          <a:prstGeom prst="rect">
            <a:avLst/>
          </a:prstGeom>
        </p:spPr>
        <p:txBody>
          <a:bodyPr wrap="none">
            <a:spAutoFit/>
          </a:bodyPr>
          <a:lstStyle/>
          <a:p>
            <a:r>
              <a:rPr lang="en-US" altLang="zh-CN" dirty="0"/>
              <a:t>x</a:t>
            </a:r>
            <a:endParaRPr lang="en-US" dirty="0"/>
          </a:p>
        </p:txBody>
      </p:sp>
      <p:sp>
        <p:nvSpPr>
          <p:cNvPr id="93" name="Rectangle 92">
            <a:extLst>
              <a:ext uri="{FF2B5EF4-FFF2-40B4-BE49-F238E27FC236}">
                <a16:creationId xmlns:a16="http://schemas.microsoft.com/office/drawing/2014/main" id="{12AA2F2E-6FF6-6546-A0D1-A7F54B477496}"/>
              </a:ext>
            </a:extLst>
          </p:cNvPr>
          <p:cNvSpPr/>
          <p:nvPr/>
        </p:nvSpPr>
        <p:spPr>
          <a:xfrm>
            <a:off x="3702559" y="1080893"/>
            <a:ext cx="274434" cy="307777"/>
          </a:xfrm>
          <a:prstGeom prst="rect">
            <a:avLst/>
          </a:prstGeom>
        </p:spPr>
        <p:txBody>
          <a:bodyPr wrap="none">
            <a:spAutoFit/>
          </a:bodyPr>
          <a:lstStyle/>
          <a:p>
            <a:r>
              <a:rPr lang="en-US" dirty="0"/>
              <a:t>y</a:t>
            </a:r>
          </a:p>
        </p:txBody>
      </p:sp>
      <p:cxnSp>
        <p:nvCxnSpPr>
          <p:cNvPr id="94" name="Straight Arrow Connector 93">
            <a:extLst>
              <a:ext uri="{FF2B5EF4-FFF2-40B4-BE49-F238E27FC236}">
                <a16:creationId xmlns:a16="http://schemas.microsoft.com/office/drawing/2014/main" id="{6BBD3EDE-EA21-D94C-A175-04CE1B4391F5}"/>
              </a:ext>
            </a:extLst>
          </p:cNvPr>
          <p:cNvCxnSpPr>
            <a:cxnSpLocks/>
          </p:cNvCxnSpPr>
          <p:nvPr/>
        </p:nvCxnSpPr>
        <p:spPr>
          <a:xfrm flipV="1">
            <a:off x="5842508" y="1401572"/>
            <a:ext cx="0" cy="132588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87E9D2BF-79C8-114A-979E-3961A21B8233}"/>
              </a:ext>
            </a:extLst>
          </p:cNvPr>
          <p:cNvCxnSpPr>
            <a:cxnSpLocks/>
          </p:cNvCxnSpPr>
          <p:nvPr/>
        </p:nvCxnSpPr>
        <p:spPr>
          <a:xfrm>
            <a:off x="5729732" y="2571750"/>
            <a:ext cx="136550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118" name="Rectangle 117">
            <a:extLst>
              <a:ext uri="{FF2B5EF4-FFF2-40B4-BE49-F238E27FC236}">
                <a16:creationId xmlns:a16="http://schemas.microsoft.com/office/drawing/2014/main" id="{B738885D-0D93-B34A-8F8E-3C6F173558E2}"/>
              </a:ext>
            </a:extLst>
          </p:cNvPr>
          <p:cNvSpPr/>
          <p:nvPr/>
        </p:nvSpPr>
        <p:spPr>
          <a:xfrm>
            <a:off x="7077243" y="2394483"/>
            <a:ext cx="274434" cy="307777"/>
          </a:xfrm>
          <a:prstGeom prst="rect">
            <a:avLst/>
          </a:prstGeom>
        </p:spPr>
        <p:txBody>
          <a:bodyPr wrap="none">
            <a:spAutoFit/>
          </a:bodyPr>
          <a:lstStyle/>
          <a:p>
            <a:r>
              <a:rPr lang="en-US" altLang="zh-CN" dirty="0"/>
              <a:t>x</a:t>
            </a:r>
            <a:endParaRPr lang="en-US" dirty="0"/>
          </a:p>
        </p:txBody>
      </p:sp>
      <p:sp>
        <p:nvSpPr>
          <p:cNvPr id="119" name="Rectangle 118">
            <a:extLst>
              <a:ext uri="{FF2B5EF4-FFF2-40B4-BE49-F238E27FC236}">
                <a16:creationId xmlns:a16="http://schemas.microsoft.com/office/drawing/2014/main" id="{9D646BA0-0F04-3F4C-8930-33DDECF74E0B}"/>
              </a:ext>
            </a:extLst>
          </p:cNvPr>
          <p:cNvSpPr/>
          <p:nvPr/>
        </p:nvSpPr>
        <p:spPr>
          <a:xfrm>
            <a:off x="5708884" y="1088999"/>
            <a:ext cx="274434" cy="307777"/>
          </a:xfrm>
          <a:prstGeom prst="rect">
            <a:avLst/>
          </a:prstGeom>
        </p:spPr>
        <p:txBody>
          <a:bodyPr wrap="none">
            <a:spAutoFit/>
          </a:bodyPr>
          <a:lstStyle/>
          <a:p>
            <a:r>
              <a:rPr lang="en-US" dirty="0"/>
              <a:t>y</a:t>
            </a:r>
          </a:p>
        </p:txBody>
      </p:sp>
      <p:sp>
        <p:nvSpPr>
          <p:cNvPr id="120" name="Oval 119">
            <a:extLst>
              <a:ext uri="{FF2B5EF4-FFF2-40B4-BE49-F238E27FC236}">
                <a16:creationId xmlns:a16="http://schemas.microsoft.com/office/drawing/2014/main" id="{14DCABE2-504F-974E-9566-8E7AE20EE8A2}"/>
              </a:ext>
            </a:extLst>
          </p:cNvPr>
          <p:cNvSpPr/>
          <p:nvPr/>
        </p:nvSpPr>
        <p:spPr>
          <a:xfrm>
            <a:off x="6028801" y="202004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BA62CAA2-5D87-7B43-8E86-B66FFDB450A8}"/>
              </a:ext>
            </a:extLst>
          </p:cNvPr>
          <p:cNvSpPr/>
          <p:nvPr/>
        </p:nvSpPr>
        <p:spPr>
          <a:xfrm>
            <a:off x="6780812" y="1649810"/>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6388ECC-EEFB-F549-90F5-0C0AC01BAD50}"/>
              </a:ext>
            </a:extLst>
          </p:cNvPr>
          <p:cNvSpPr/>
          <p:nvPr/>
        </p:nvSpPr>
        <p:spPr>
          <a:xfrm>
            <a:off x="6211201" y="1971113"/>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21670BE-46D2-0E45-8E5D-ABAB5A012277}"/>
              </a:ext>
            </a:extLst>
          </p:cNvPr>
          <p:cNvSpPr/>
          <p:nvPr/>
        </p:nvSpPr>
        <p:spPr>
          <a:xfrm>
            <a:off x="6181201" y="217244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B80151B-75B1-A946-8CA7-F0CEF8F45201}"/>
              </a:ext>
            </a:extLst>
          </p:cNvPr>
          <p:cNvSpPr/>
          <p:nvPr/>
        </p:nvSpPr>
        <p:spPr>
          <a:xfrm>
            <a:off x="5984401" y="2188138"/>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91DCEE6D-9B47-A94A-810B-E3889F2C1114}"/>
              </a:ext>
            </a:extLst>
          </p:cNvPr>
          <p:cNvSpPr/>
          <p:nvPr/>
        </p:nvSpPr>
        <p:spPr>
          <a:xfrm>
            <a:off x="6328788" y="2134138"/>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85107D9-E8B3-EF4E-AF3F-C0EE42C13C43}"/>
              </a:ext>
            </a:extLst>
          </p:cNvPr>
          <p:cNvSpPr/>
          <p:nvPr/>
        </p:nvSpPr>
        <p:spPr>
          <a:xfrm>
            <a:off x="6412788" y="1791781"/>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29559A3C-7709-7A47-B883-964FF639B814}"/>
              </a:ext>
            </a:extLst>
          </p:cNvPr>
          <p:cNvSpPr/>
          <p:nvPr/>
        </p:nvSpPr>
        <p:spPr>
          <a:xfrm>
            <a:off x="6382788" y="1993110"/>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6B2DFFC-D740-314D-AD8D-983899636EF4}"/>
              </a:ext>
            </a:extLst>
          </p:cNvPr>
          <p:cNvSpPr/>
          <p:nvPr/>
        </p:nvSpPr>
        <p:spPr>
          <a:xfrm>
            <a:off x="6530375" y="1954806"/>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9EEA1AB2-A481-7B4D-992E-F63A591857B1}"/>
              </a:ext>
            </a:extLst>
          </p:cNvPr>
          <p:cNvSpPr/>
          <p:nvPr/>
        </p:nvSpPr>
        <p:spPr>
          <a:xfrm rot="3610622">
            <a:off x="6633947" y="163053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D0C1ED81-9B48-9144-8E73-1ABFCDDB5EAF}"/>
              </a:ext>
            </a:extLst>
          </p:cNvPr>
          <p:cNvSpPr/>
          <p:nvPr/>
        </p:nvSpPr>
        <p:spPr>
          <a:xfrm rot="3610622">
            <a:off x="6603947" y="1831861"/>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99E8B036-FCA9-FC47-8434-C8B84F53CC57}"/>
              </a:ext>
            </a:extLst>
          </p:cNvPr>
          <p:cNvSpPr/>
          <p:nvPr/>
        </p:nvSpPr>
        <p:spPr>
          <a:xfrm rot="3610622">
            <a:off x="6751534" y="1793557"/>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8443894-66C2-444A-B8D3-F8E8E7BA5210}"/>
              </a:ext>
            </a:extLst>
          </p:cNvPr>
          <p:cNvSpPr/>
          <p:nvPr/>
        </p:nvSpPr>
        <p:spPr>
          <a:xfrm>
            <a:off x="6941484" y="1718648"/>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CB903086-6704-3546-BF65-498A3EE4B818}"/>
              </a:ext>
            </a:extLst>
          </p:cNvPr>
          <p:cNvSpPr/>
          <p:nvPr/>
        </p:nvSpPr>
        <p:spPr>
          <a:xfrm>
            <a:off x="6907973" y="155510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CB56D6AA-8ACC-DA49-8A62-102CBE92E818}"/>
              </a:ext>
            </a:extLst>
          </p:cNvPr>
          <p:cNvCxnSpPr>
            <a:cxnSpLocks/>
          </p:cNvCxnSpPr>
          <p:nvPr/>
        </p:nvCxnSpPr>
        <p:spPr>
          <a:xfrm flipH="1">
            <a:off x="5904095" y="1517283"/>
            <a:ext cx="1229475" cy="76109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43" name="Rounded Rectangle 142">
            <a:extLst>
              <a:ext uri="{FF2B5EF4-FFF2-40B4-BE49-F238E27FC236}">
                <a16:creationId xmlns:a16="http://schemas.microsoft.com/office/drawing/2014/main" id="{3F5F39EC-9623-CA46-84C4-FD61079BC198}"/>
              </a:ext>
            </a:extLst>
          </p:cNvPr>
          <p:cNvSpPr/>
          <p:nvPr/>
        </p:nvSpPr>
        <p:spPr>
          <a:xfrm>
            <a:off x="1695693" y="2825498"/>
            <a:ext cx="1667218"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76E5EA22-F572-044C-A026-339A4952615B}"/>
              </a:ext>
            </a:extLst>
          </p:cNvPr>
          <p:cNvSpPr/>
          <p:nvPr/>
        </p:nvSpPr>
        <p:spPr>
          <a:xfrm>
            <a:off x="1725924" y="2849743"/>
            <a:ext cx="1636987" cy="261610"/>
          </a:xfrm>
          <a:prstGeom prst="rect">
            <a:avLst/>
          </a:prstGeom>
        </p:spPr>
        <p:txBody>
          <a:bodyPr wrap="none">
            <a:spAutoFit/>
          </a:bodyPr>
          <a:lstStyle/>
          <a:p>
            <a:r>
              <a:rPr lang="en-US" altLang="zh-TW" sz="1100" dirty="0">
                <a:solidFill>
                  <a:schemeClr val="bg1"/>
                </a:solidFill>
              </a:rPr>
              <a:t>Un-supervised learning</a:t>
            </a:r>
            <a:endParaRPr lang="en-US" sz="1100" dirty="0">
              <a:solidFill>
                <a:schemeClr val="bg1"/>
              </a:solidFill>
            </a:endParaRPr>
          </a:p>
        </p:txBody>
      </p:sp>
      <p:sp>
        <p:nvSpPr>
          <p:cNvPr id="145" name="Rounded Rectangle 144">
            <a:extLst>
              <a:ext uri="{FF2B5EF4-FFF2-40B4-BE49-F238E27FC236}">
                <a16:creationId xmlns:a16="http://schemas.microsoft.com/office/drawing/2014/main" id="{B3AEA45B-991C-5D4E-88DB-D57259AE4242}"/>
              </a:ext>
            </a:extLst>
          </p:cNvPr>
          <p:cNvSpPr/>
          <p:nvPr/>
        </p:nvSpPr>
        <p:spPr>
          <a:xfrm>
            <a:off x="3854369" y="2824633"/>
            <a:ext cx="3216757"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92EB21B0-DE80-4641-90E7-FBB1C5FF1AE3}"/>
              </a:ext>
            </a:extLst>
          </p:cNvPr>
          <p:cNvSpPr/>
          <p:nvPr/>
        </p:nvSpPr>
        <p:spPr>
          <a:xfrm>
            <a:off x="3884599" y="2848878"/>
            <a:ext cx="3056883" cy="261610"/>
          </a:xfrm>
          <a:prstGeom prst="rect">
            <a:avLst/>
          </a:prstGeom>
        </p:spPr>
        <p:txBody>
          <a:bodyPr wrap="square">
            <a:spAutoFit/>
          </a:bodyPr>
          <a:lstStyle/>
          <a:p>
            <a:pPr algn="ctr"/>
            <a:r>
              <a:rPr lang="en-US" altLang="zh-TW" sz="1100" dirty="0">
                <a:solidFill>
                  <a:schemeClr val="bg1"/>
                </a:solidFill>
              </a:rPr>
              <a:t>Supervised learning</a:t>
            </a:r>
            <a:endParaRPr lang="en-US" sz="1100" dirty="0">
              <a:solidFill>
                <a:schemeClr val="bg1"/>
              </a:solidFill>
            </a:endParaRPr>
          </a:p>
        </p:txBody>
      </p:sp>
      <p:sp>
        <p:nvSpPr>
          <p:cNvPr id="147" name="Rectangle 146">
            <a:extLst>
              <a:ext uri="{FF2B5EF4-FFF2-40B4-BE49-F238E27FC236}">
                <a16:creationId xmlns:a16="http://schemas.microsoft.com/office/drawing/2014/main" id="{01D7BAD3-72A4-A04A-B77B-A0B781DAAD8E}"/>
              </a:ext>
            </a:extLst>
          </p:cNvPr>
          <p:cNvSpPr/>
          <p:nvPr/>
        </p:nvSpPr>
        <p:spPr>
          <a:xfrm>
            <a:off x="4685420" y="3214253"/>
            <a:ext cx="1633781" cy="261610"/>
          </a:xfrm>
          <a:prstGeom prst="rect">
            <a:avLst/>
          </a:prstGeom>
        </p:spPr>
        <p:txBody>
          <a:bodyPr wrap="none">
            <a:spAutoFit/>
          </a:bodyPr>
          <a:lstStyle/>
          <a:p>
            <a:r>
              <a:rPr lang="zh-CN" altLang="en-US" sz="1100" dirty="0">
                <a:solidFill>
                  <a:srgbClr val="002060"/>
                </a:solidFill>
              </a:rPr>
              <a:t>需要</a:t>
            </a:r>
            <a:r>
              <a:rPr lang="zh-CN" altLang="en-US" sz="1100" b="1" dirty="0">
                <a:solidFill>
                  <a:srgbClr val="002060"/>
                </a:solidFill>
              </a:rPr>
              <a:t>標籤</a:t>
            </a:r>
            <a:r>
              <a:rPr lang="en-US" altLang="zh-CN" sz="1100" b="1" dirty="0">
                <a:solidFill>
                  <a:srgbClr val="002060"/>
                </a:solidFill>
              </a:rPr>
              <a:t>/</a:t>
            </a:r>
            <a:r>
              <a:rPr lang="zh-CN" altLang="en-US" sz="1100" b="1" dirty="0">
                <a:solidFill>
                  <a:srgbClr val="002060"/>
                </a:solidFill>
              </a:rPr>
              <a:t>答案</a:t>
            </a:r>
            <a:r>
              <a:rPr lang="zh-CN" altLang="en-US" sz="1100" dirty="0">
                <a:solidFill>
                  <a:srgbClr val="002060"/>
                </a:solidFill>
              </a:rPr>
              <a:t>才能學習</a:t>
            </a:r>
            <a:endParaRPr lang="en-US" sz="1100" dirty="0">
              <a:solidFill>
                <a:srgbClr val="002060"/>
              </a:solidFill>
            </a:endParaRPr>
          </a:p>
        </p:txBody>
      </p:sp>
      <p:sp>
        <p:nvSpPr>
          <p:cNvPr id="148" name="Rectangle 147">
            <a:extLst>
              <a:ext uri="{FF2B5EF4-FFF2-40B4-BE49-F238E27FC236}">
                <a16:creationId xmlns:a16="http://schemas.microsoft.com/office/drawing/2014/main" id="{4C034F8B-FA46-E643-B043-2AA7D7EB17A2}"/>
              </a:ext>
            </a:extLst>
          </p:cNvPr>
          <p:cNvSpPr/>
          <p:nvPr/>
        </p:nvSpPr>
        <p:spPr>
          <a:xfrm>
            <a:off x="1764481" y="3206085"/>
            <a:ext cx="1633781" cy="261610"/>
          </a:xfrm>
          <a:prstGeom prst="rect">
            <a:avLst/>
          </a:prstGeom>
        </p:spPr>
        <p:txBody>
          <a:bodyPr wrap="none">
            <a:spAutoFit/>
          </a:bodyPr>
          <a:lstStyle/>
          <a:p>
            <a:r>
              <a:rPr lang="zh-CN" altLang="en-US" sz="1100" dirty="0">
                <a:solidFill>
                  <a:srgbClr val="002060"/>
                </a:solidFill>
              </a:rPr>
              <a:t>無需</a:t>
            </a:r>
            <a:r>
              <a:rPr lang="zh-CN" altLang="en-US" sz="1100" b="1" dirty="0">
                <a:solidFill>
                  <a:srgbClr val="002060"/>
                </a:solidFill>
              </a:rPr>
              <a:t>標籤</a:t>
            </a:r>
            <a:r>
              <a:rPr lang="en-US" altLang="zh-CN" sz="1100" b="1" dirty="0">
                <a:solidFill>
                  <a:srgbClr val="002060"/>
                </a:solidFill>
              </a:rPr>
              <a:t>/</a:t>
            </a:r>
            <a:r>
              <a:rPr lang="zh-CN" altLang="en-US" sz="1100" b="1" dirty="0">
                <a:solidFill>
                  <a:srgbClr val="002060"/>
                </a:solidFill>
              </a:rPr>
              <a:t>答案</a:t>
            </a:r>
            <a:r>
              <a:rPr lang="zh-CN" altLang="en-US" sz="1100" dirty="0">
                <a:solidFill>
                  <a:srgbClr val="002060"/>
                </a:solidFill>
              </a:rPr>
              <a:t>即可學習</a:t>
            </a:r>
            <a:endParaRPr lang="en-US" sz="1100" dirty="0">
              <a:solidFill>
                <a:srgbClr val="002060"/>
              </a:solidFill>
            </a:endParaRPr>
          </a:p>
        </p:txBody>
      </p:sp>
      <p:sp>
        <p:nvSpPr>
          <p:cNvPr id="149" name="Rounded Rectangle 148">
            <a:extLst>
              <a:ext uri="{FF2B5EF4-FFF2-40B4-BE49-F238E27FC236}">
                <a16:creationId xmlns:a16="http://schemas.microsoft.com/office/drawing/2014/main" id="{60F61E9C-D4AE-1D4B-9282-B248B7138EB6}"/>
              </a:ext>
            </a:extLst>
          </p:cNvPr>
          <p:cNvSpPr/>
          <p:nvPr/>
        </p:nvSpPr>
        <p:spPr>
          <a:xfrm>
            <a:off x="2122825" y="3649303"/>
            <a:ext cx="85129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B7B129FE-A6F3-8D4B-9864-C5452C6B525D}"/>
              </a:ext>
            </a:extLst>
          </p:cNvPr>
          <p:cNvSpPr/>
          <p:nvPr/>
        </p:nvSpPr>
        <p:spPr>
          <a:xfrm>
            <a:off x="2153055" y="3673548"/>
            <a:ext cx="821059" cy="261610"/>
          </a:xfrm>
          <a:prstGeom prst="rect">
            <a:avLst/>
          </a:prstGeom>
        </p:spPr>
        <p:txBody>
          <a:bodyPr wrap="square">
            <a:spAutoFit/>
          </a:bodyPr>
          <a:lstStyle/>
          <a:p>
            <a:r>
              <a:rPr lang="en-US" altLang="zh-TW" sz="1100" dirty="0">
                <a:solidFill>
                  <a:schemeClr val="bg1"/>
                </a:solidFill>
              </a:rPr>
              <a:t>Clustering</a:t>
            </a:r>
            <a:endParaRPr lang="en-US" sz="1100" dirty="0">
              <a:solidFill>
                <a:schemeClr val="bg1"/>
              </a:solidFill>
            </a:endParaRPr>
          </a:p>
        </p:txBody>
      </p:sp>
      <p:sp>
        <p:nvSpPr>
          <p:cNvPr id="151" name="Rounded Rectangle 150">
            <a:extLst>
              <a:ext uri="{FF2B5EF4-FFF2-40B4-BE49-F238E27FC236}">
                <a16:creationId xmlns:a16="http://schemas.microsoft.com/office/drawing/2014/main" id="{C8362F7C-70A2-F449-95EE-4E5D3D950069}"/>
              </a:ext>
            </a:extLst>
          </p:cNvPr>
          <p:cNvSpPr/>
          <p:nvPr/>
        </p:nvSpPr>
        <p:spPr>
          <a:xfrm>
            <a:off x="4059801" y="3650081"/>
            <a:ext cx="102911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C0BED65A-BEB5-0244-B9F9-050615AE7DD8}"/>
              </a:ext>
            </a:extLst>
          </p:cNvPr>
          <p:cNvSpPr/>
          <p:nvPr/>
        </p:nvSpPr>
        <p:spPr>
          <a:xfrm>
            <a:off x="4079716" y="3663290"/>
            <a:ext cx="1029110" cy="261610"/>
          </a:xfrm>
          <a:prstGeom prst="rect">
            <a:avLst/>
          </a:prstGeom>
        </p:spPr>
        <p:txBody>
          <a:bodyPr wrap="square">
            <a:spAutoFit/>
          </a:bodyPr>
          <a:lstStyle/>
          <a:p>
            <a:r>
              <a:rPr lang="en-US" altLang="zh-TW" sz="1100" dirty="0">
                <a:solidFill>
                  <a:schemeClr val="bg1"/>
                </a:solidFill>
              </a:rPr>
              <a:t>Classification</a:t>
            </a:r>
            <a:endParaRPr lang="en-US" sz="1100" dirty="0">
              <a:solidFill>
                <a:schemeClr val="bg1"/>
              </a:solidFill>
            </a:endParaRPr>
          </a:p>
        </p:txBody>
      </p:sp>
      <p:sp>
        <p:nvSpPr>
          <p:cNvPr id="153" name="Rounded Rectangle 152">
            <a:extLst>
              <a:ext uri="{FF2B5EF4-FFF2-40B4-BE49-F238E27FC236}">
                <a16:creationId xmlns:a16="http://schemas.microsoft.com/office/drawing/2014/main" id="{2EA26A5E-4BE2-914B-BFB1-9DB2F40BFCDE}"/>
              </a:ext>
            </a:extLst>
          </p:cNvPr>
          <p:cNvSpPr/>
          <p:nvPr/>
        </p:nvSpPr>
        <p:spPr>
          <a:xfrm>
            <a:off x="5974742" y="3649303"/>
            <a:ext cx="102911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F59C0DBF-EFCA-064A-9552-18454A2AC171}"/>
              </a:ext>
            </a:extLst>
          </p:cNvPr>
          <p:cNvSpPr/>
          <p:nvPr/>
        </p:nvSpPr>
        <p:spPr>
          <a:xfrm>
            <a:off x="6037189" y="3662512"/>
            <a:ext cx="907197" cy="261610"/>
          </a:xfrm>
          <a:prstGeom prst="rect">
            <a:avLst/>
          </a:prstGeom>
        </p:spPr>
        <p:txBody>
          <a:bodyPr wrap="square">
            <a:spAutoFit/>
          </a:bodyPr>
          <a:lstStyle/>
          <a:p>
            <a:r>
              <a:rPr lang="en-US" altLang="zh-TW" sz="1100" dirty="0">
                <a:solidFill>
                  <a:schemeClr val="bg1"/>
                </a:solidFill>
              </a:rPr>
              <a:t>Regression</a:t>
            </a:r>
            <a:endParaRPr lang="en-US" sz="1100" dirty="0">
              <a:solidFill>
                <a:schemeClr val="bg1"/>
              </a:solidFill>
            </a:endParaRPr>
          </a:p>
        </p:txBody>
      </p:sp>
      <p:sp>
        <p:nvSpPr>
          <p:cNvPr id="155" name="Rectangle 154">
            <a:extLst>
              <a:ext uri="{FF2B5EF4-FFF2-40B4-BE49-F238E27FC236}">
                <a16:creationId xmlns:a16="http://schemas.microsoft.com/office/drawing/2014/main" id="{B43B12C2-B6F2-DE48-910E-0010553B6014}"/>
              </a:ext>
            </a:extLst>
          </p:cNvPr>
          <p:cNvSpPr/>
          <p:nvPr/>
        </p:nvSpPr>
        <p:spPr>
          <a:xfrm>
            <a:off x="1781935" y="4067230"/>
            <a:ext cx="1535067" cy="430887"/>
          </a:xfrm>
          <a:prstGeom prst="rect">
            <a:avLst/>
          </a:prstGeom>
        </p:spPr>
        <p:txBody>
          <a:bodyPr wrap="square">
            <a:spAutoFit/>
          </a:bodyPr>
          <a:lstStyle/>
          <a:p>
            <a:r>
              <a:rPr lang="zh-CN" altLang="en-US" sz="1100" dirty="0">
                <a:solidFill>
                  <a:srgbClr val="002060"/>
                </a:solidFill>
              </a:rPr>
              <a:t>將相似的資料群聚在一起</a:t>
            </a:r>
            <a:endParaRPr lang="en-US" sz="1100" dirty="0"/>
          </a:p>
        </p:txBody>
      </p:sp>
      <p:sp>
        <p:nvSpPr>
          <p:cNvPr id="156" name="Rectangle 155">
            <a:extLst>
              <a:ext uri="{FF2B5EF4-FFF2-40B4-BE49-F238E27FC236}">
                <a16:creationId xmlns:a16="http://schemas.microsoft.com/office/drawing/2014/main" id="{02BAFB57-A8A6-C34D-A47F-84FCE20402D6}"/>
              </a:ext>
            </a:extLst>
          </p:cNvPr>
          <p:cNvSpPr/>
          <p:nvPr/>
        </p:nvSpPr>
        <p:spPr>
          <a:xfrm>
            <a:off x="3857631" y="4072256"/>
            <a:ext cx="1535067" cy="261610"/>
          </a:xfrm>
          <a:prstGeom prst="rect">
            <a:avLst/>
          </a:prstGeom>
        </p:spPr>
        <p:txBody>
          <a:bodyPr wrap="square">
            <a:spAutoFit/>
          </a:bodyPr>
          <a:lstStyle/>
          <a:p>
            <a:r>
              <a:rPr lang="zh-CN" altLang="en-US" sz="1100" dirty="0">
                <a:solidFill>
                  <a:srgbClr val="002060"/>
                </a:solidFill>
              </a:rPr>
              <a:t>根據標籤將資料分類</a:t>
            </a:r>
            <a:endParaRPr lang="en-US" sz="1100" dirty="0"/>
          </a:p>
        </p:txBody>
      </p:sp>
      <p:sp>
        <p:nvSpPr>
          <p:cNvPr id="157" name="Rectangle 156">
            <a:extLst>
              <a:ext uri="{FF2B5EF4-FFF2-40B4-BE49-F238E27FC236}">
                <a16:creationId xmlns:a16="http://schemas.microsoft.com/office/drawing/2014/main" id="{E9D77332-39EF-D245-A458-B53714C1B009}"/>
              </a:ext>
            </a:extLst>
          </p:cNvPr>
          <p:cNvSpPr/>
          <p:nvPr/>
        </p:nvSpPr>
        <p:spPr>
          <a:xfrm>
            <a:off x="5752419" y="4067230"/>
            <a:ext cx="1535067" cy="430887"/>
          </a:xfrm>
          <a:prstGeom prst="rect">
            <a:avLst/>
          </a:prstGeom>
        </p:spPr>
        <p:txBody>
          <a:bodyPr wrap="square">
            <a:spAutoFit/>
          </a:bodyPr>
          <a:lstStyle/>
          <a:p>
            <a:r>
              <a:rPr lang="zh-CN" altLang="en-US" sz="1100" dirty="0">
                <a:solidFill>
                  <a:srgbClr val="002060"/>
                </a:solidFill>
              </a:rPr>
              <a:t>根據答案找出一條擬合資料的線</a:t>
            </a:r>
            <a:endParaRPr lang="en-US" sz="1100" dirty="0"/>
          </a:p>
        </p:txBody>
      </p:sp>
      <p:pic>
        <p:nvPicPr>
          <p:cNvPr id="2" name="Picture 1">
            <a:extLst>
              <a:ext uri="{FF2B5EF4-FFF2-40B4-BE49-F238E27FC236}">
                <a16:creationId xmlns:a16="http://schemas.microsoft.com/office/drawing/2014/main" id="{FFA87A6C-F795-A745-8BCE-B922EE1570F2}"/>
              </a:ext>
            </a:extLst>
          </p:cNvPr>
          <p:cNvPicPr>
            <a:picLocks noChangeAspect="1"/>
          </p:cNvPicPr>
          <p:nvPr/>
        </p:nvPicPr>
        <p:blipFill>
          <a:blip r:embed="rId2"/>
          <a:stretch>
            <a:fillRect/>
          </a:stretch>
        </p:blipFill>
        <p:spPr>
          <a:xfrm>
            <a:off x="1850691" y="3694120"/>
            <a:ext cx="180000" cy="180000"/>
          </a:xfrm>
          <a:prstGeom prst="rect">
            <a:avLst/>
          </a:prstGeom>
        </p:spPr>
      </p:pic>
      <p:pic>
        <p:nvPicPr>
          <p:cNvPr id="4" name="Picture 3">
            <a:extLst>
              <a:ext uri="{FF2B5EF4-FFF2-40B4-BE49-F238E27FC236}">
                <a16:creationId xmlns:a16="http://schemas.microsoft.com/office/drawing/2014/main" id="{B0A072DC-C446-BD4A-A71D-5E4002532712}"/>
              </a:ext>
            </a:extLst>
          </p:cNvPr>
          <p:cNvPicPr>
            <a:picLocks noChangeAspect="1"/>
          </p:cNvPicPr>
          <p:nvPr/>
        </p:nvPicPr>
        <p:blipFill>
          <a:blip r:embed="rId3"/>
          <a:stretch>
            <a:fillRect/>
          </a:stretch>
        </p:blipFill>
        <p:spPr>
          <a:xfrm>
            <a:off x="3849417" y="3728578"/>
            <a:ext cx="180000" cy="180000"/>
          </a:xfrm>
          <a:prstGeom prst="rect">
            <a:avLst/>
          </a:prstGeom>
        </p:spPr>
      </p:pic>
      <p:pic>
        <p:nvPicPr>
          <p:cNvPr id="5" name="Picture 4">
            <a:extLst>
              <a:ext uri="{FF2B5EF4-FFF2-40B4-BE49-F238E27FC236}">
                <a16:creationId xmlns:a16="http://schemas.microsoft.com/office/drawing/2014/main" id="{3A66C9C8-25E0-BB4B-871B-28DF43647CB5}"/>
              </a:ext>
            </a:extLst>
          </p:cNvPr>
          <p:cNvPicPr>
            <a:picLocks noChangeAspect="1"/>
          </p:cNvPicPr>
          <p:nvPr/>
        </p:nvPicPr>
        <p:blipFill>
          <a:blip r:embed="rId4"/>
          <a:stretch>
            <a:fillRect/>
          </a:stretch>
        </p:blipFill>
        <p:spPr>
          <a:xfrm>
            <a:off x="5752419" y="3701855"/>
            <a:ext cx="180000" cy="180000"/>
          </a:xfrm>
          <a:prstGeom prst="rect">
            <a:avLst/>
          </a:prstGeom>
        </p:spPr>
      </p:pic>
    </p:spTree>
    <p:extLst>
      <p:ext uri="{BB962C8B-B14F-4D97-AF65-F5344CB8AC3E}">
        <p14:creationId xmlns:p14="http://schemas.microsoft.com/office/powerpoint/2010/main" val="261163755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1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Gradient Descent</a:t>
            </a:r>
            <a:endParaRPr dirty="0"/>
          </a:p>
        </p:txBody>
      </p:sp>
      <p:grpSp>
        <p:nvGrpSpPr>
          <p:cNvPr id="1300" name="Google Shape;1300;p110"/>
          <p:cNvGrpSpPr/>
          <p:nvPr/>
        </p:nvGrpSpPr>
        <p:grpSpPr>
          <a:xfrm>
            <a:off x="1066157" y="802982"/>
            <a:ext cx="7011737" cy="4290193"/>
            <a:chOff x="1066157" y="802982"/>
            <a:chExt cx="7011737" cy="4290193"/>
          </a:xfrm>
        </p:grpSpPr>
        <p:cxnSp>
          <p:nvCxnSpPr>
            <p:cNvPr id="1301" name="Google Shape;1301;p110"/>
            <p:cNvCxnSpPr/>
            <p:nvPr/>
          </p:nvCxnSpPr>
          <p:spPr>
            <a:xfrm rot="10800000">
              <a:off x="1535640" y="1388695"/>
              <a:ext cx="0" cy="3182400"/>
            </a:xfrm>
            <a:prstGeom prst="straightConnector1">
              <a:avLst/>
            </a:prstGeom>
            <a:noFill/>
            <a:ln w="38100" cap="flat" cmpd="sng">
              <a:solidFill>
                <a:srgbClr val="000000"/>
              </a:solidFill>
              <a:prstDash val="solid"/>
              <a:round/>
              <a:headEnd type="none" w="sm" len="sm"/>
              <a:tailEnd type="triangle" w="med" len="med"/>
            </a:ln>
          </p:spPr>
        </p:cxnSp>
        <p:cxnSp>
          <p:nvCxnSpPr>
            <p:cNvPr id="1302" name="Google Shape;1302;p110"/>
            <p:cNvCxnSpPr/>
            <p:nvPr/>
          </p:nvCxnSpPr>
          <p:spPr>
            <a:xfrm rot="10800000" flipH="1">
              <a:off x="1521957" y="4512111"/>
              <a:ext cx="5966400" cy="39600"/>
            </a:xfrm>
            <a:prstGeom prst="straightConnector1">
              <a:avLst/>
            </a:prstGeom>
            <a:noFill/>
            <a:ln w="38100" cap="flat" cmpd="sng">
              <a:solidFill>
                <a:srgbClr val="000000"/>
              </a:solidFill>
              <a:prstDash val="solid"/>
              <a:round/>
              <a:headEnd type="none" w="sm" len="sm"/>
              <a:tailEnd type="triangle" w="med" len="med"/>
            </a:ln>
          </p:spPr>
        </p:cxnSp>
        <p:sp>
          <p:nvSpPr>
            <p:cNvPr id="1303" name="Google Shape;1303;p110"/>
            <p:cNvSpPr txBox="1"/>
            <p:nvPr/>
          </p:nvSpPr>
          <p:spPr>
            <a:xfrm>
              <a:off x="1066157" y="826826"/>
              <a:ext cx="939000" cy="471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L(Ө)</a:t>
              </a:r>
              <a:endParaRPr sz="2400" b="0" i="0" u="none" strike="noStrike" cap="none">
                <a:solidFill>
                  <a:srgbClr val="000000"/>
                </a:solidFill>
                <a:latin typeface="Consolas"/>
                <a:ea typeface="Consolas"/>
                <a:cs typeface="Consolas"/>
                <a:sym typeface="Consolas"/>
              </a:endParaRPr>
            </a:p>
          </p:txBody>
        </p:sp>
        <p:sp>
          <p:nvSpPr>
            <p:cNvPr id="1304" name="Google Shape;1304;p110"/>
            <p:cNvSpPr txBox="1"/>
            <p:nvPr/>
          </p:nvSpPr>
          <p:spPr>
            <a:xfrm>
              <a:off x="7474532" y="4276399"/>
              <a:ext cx="426600" cy="471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Ө</a:t>
              </a:r>
              <a:endParaRPr sz="2400" b="0" i="0" u="none" strike="noStrike" cap="none">
                <a:solidFill>
                  <a:srgbClr val="000000"/>
                </a:solidFill>
                <a:latin typeface="Consolas"/>
                <a:ea typeface="Consolas"/>
                <a:cs typeface="Consolas"/>
                <a:sym typeface="Consolas"/>
              </a:endParaRPr>
            </a:p>
          </p:txBody>
        </p:sp>
        <p:sp>
          <p:nvSpPr>
            <p:cNvPr id="1305" name="Google Shape;1305;p110"/>
            <p:cNvSpPr/>
            <p:nvPr/>
          </p:nvSpPr>
          <p:spPr>
            <a:xfrm>
              <a:off x="1594579" y="1745469"/>
              <a:ext cx="5723473" cy="2645469"/>
            </a:xfrm>
            <a:custGeom>
              <a:avLst/>
              <a:gdLst/>
              <a:ahLst/>
              <a:cxnLst/>
              <a:rect l="l" t="t" r="r" b="b"/>
              <a:pathLst>
                <a:path w="6895750" h="3112316" extrusionOk="0">
                  <a:moveTo>
                    <a:pt x="0" y="0"/>
                  </a:moveTo>
                  <a:cubicBezTo>
                    <a:pt x="343949" y="324374"/>
                    <a:pt x="750815" y="768991"/>
                    <a:pt x="1031846" y="973123"/>
                  </a:cubicBezTo>
                  <a:cubicBezTo>
                    <a:pt x="1312877" y="1177255"/>
                    <a:pt x="1455490" y="1216404"/>
                    <a:pt x="1686187" y="1224793"/>
                  </a:cubicBezTo>
                  <a:cubicBezTo>
                    <a:pt x="1916884" y="1233182"/>
                    <a:pt x="2216091" y="1076587"/>
                    <a:pt x="2416029" y="1023457"/>
                  </a:cubicBezTo>
                  <a:cubicBezTo>
                    <a:pt x="2615967" y="970327"/>
                    <a:pt x="2747395" y="925585"/>
                    <a:pt x="2885813" y="906011"/>
                  </a:cubicBezTo>
                  <a:cubicBezTo>
                    <a:pt x="3024231" y="886437"/>
                    <a:pt x="3155658" y="897622"/>
                    <a:pt x="3246539" y="906011"/>
                  </a:cubicBezTo>
                  <a:cubicBezTo>
                    <a:pt x="3337420" y="914400"/>
                    <a:pt x="3363985" y="928382"/>
                    <a:pt x="3431097" y="956345"/>
                  </a:cubicBezTo>
                  <a:cubicBezTo>
                    <a:pt x="3498209" y="984308"/>
                    <a:pt x="3582099" y="1033244"/>
                    <a:pt x="3649211" y="1073791"/>
                  </a:cubicBezTo>
                  <a:cubicBezTo>
                    <a:pt x="3716323" y="1114338"/>
                    <a:pt x="3772250" y="1157681"/>
                    <a:pt x="3833769" y="1199626"/>
                  </a:cubicBezTo>
                  <a:cubicBezTo>
                    <a:pt x="3879908" y="1231784"/>
                    <a:pt x="3872918" y="1227589"/>
                    <a:pt x="3926048" y="1266738"/>
                  </a:cubicBezTo>
                  <a:cubicBezTo>
                    <a:pt x="3979178" y="1305887"/>
                    <a:pt x="4092429" y="1392573"/>
                    <a:pt x="4152550" y="1434518"/>
                  </a:cubicBezTo>
                  <a:cubicBezTo>
                    <a:pt x="4212671" y="1476463"/>
                    <a:pt x="4242033" y="1490445"/>
                    <a:pt x="4286774" y="1518408"/>
                  </a:cubicBezTo>
                  <a:cubicBezTo>
                    <a:pt x="4313339" y="1535186"/>
                    <a:pt x="4288172" y="1525399"/>
                    <a:pt x="4311941" y="1535186"/>
                  </a:cubicBezTo>
                  <a:cubicBezTo>
                    <a:pt x="4335710" y="1544973"/>
                    <a:pt x="4348293" y="1558955"/>
                    <a:pt x="4429387" y="1577131"/>
                  </a:cubicBezTo>
                  <a:cubicBezTo>
                    <a:pt x="4510481" y="1595307"/>
                    <a:pt x="4724400" y="1628863"/>
                    <a:pt x="4798503" y="1644243"/>
                  </a:cubicBezTo>
                  <a:cubicBezTo>
                    <a:pt x="4872606" y="1659623"/>
                    <a:pt x="4848837" y="1661021"/>
                    <a:pt x="4874004" y="1669410"/>
                  </a:cubicBezTo>
                  <a:cubicBezTo>
                    <a:pt x="4882393" y="1672206"/>
                    <a:pt x="4891262" y="1673844"/>
                    <a:pt x="4899171" y="1677799"/>
                  </a:cubicBezTo>
                  <a:cubicBezTo>
                    <a:pt x="4910356" y="1683392"/>
                    <a:pt x="4914551" y="1684790"/>
                    <a:pt x="4932727" y="1694577"/>
                  </a:cubicBezTo>
                  <a:cubicBezTo>
                    <a:pt x="4950903" y="1704364"/>
                    <a:pt x="4987256" y="1723939"/>
                    <a:pt x="5008228" y="1736522"/>
                  </a:cubicBezTo>
                  <a:cubicBezTo>
                    <a:pt x="5029200" y="1749106"/>
                    <a:pt x="5042042" y="1758515"/>
                    <a:pt x="5058561" y="1770078"/>
                  </a:cubicBezTo>
                  <a:cubicBezTo>
                    <a:pt x="5070015" y="1778096"/>
                    <a:pt x="5065552" y="1775670"/>
                    <a:pt x="5092117" y="1795244"/>
                  </a:cubicBezTo>
                  <a:cubicBezTo>
                    <a:pt x="5134062" y="1826004"/>
                    <a:pt x="5169016" y="1845578"/>
                    <a:pt x="5217952" y="1887523"/>
                  </a:cubicBezTo>
                  <a:cubicBezTo>
                    <a:pt x="5266888" y="1929468"/>
                    <a:pt x="5325611" y="1986793"/>
                    <a:pt x="5385732" y="2046914"/>
                  </a:cubicBezTo>
                  <a:cubicBezTo>
                    <a:pt x="5445853" y="2107035"/>
                    <a:pt x="5479409" y="2148980"/>
                    <a:pt x="5578679" y="2248250"/>
                  </a:cubicBezTo>
                  <a:cubicBezTo>
                    <a:pt x="5677949" y="2347520"/>
                    <a:pt x="5837339" y="2526485"/>
                    <a:pt x="5981350" y="2642533"/>
                  </a:cubicBezTo>
                  <a:cubicBezTo>
                    <a:pt x="6125361" y="2758581"/>
                    <a:pt x="6330892" y="2878822"/>
                    <a:pt x="6442745" y="2944536"/>
                  </a:cubicBezTo>
                  <a:cubicBezTo>
                    <a:pt x="6554598" y="3010250"/>
                    <a:pt x="6576969" y="3008852"/>
                    <a:pt x="6652470" y="3036815"/>
                  </a:cubicBezTo>
                  <a:cubicBezTo>
                    <a:pt x="6727971" y="3064778"/>
                    <a:pt x="6845067" y="3096587"/>
                    <a:pt x="6895750" y="3112316"/>
                  </a:cubicBezTo>
                </a:path>
              </a:pathLst>
            </a:custGeom>
            <a:noFill/>
            <a:ln w="41275"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06" name="Google Shape;1306;p110"/>
            <p:cNvSpPr/>
            <p:nvPr/>
          </p:nvSpPr>
          <p:spPr>
            <a:xfrm>
              <a:off x="2114201" y="2277130"/>
              <a:ext cx="124800" cy="1179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307" name="Google Shape;1307;p110"/>
            <p:cNvCxnSpPr/>
            <p:nvPr/>
          </p:nvCxnSpPr>
          <p:spPr>
            <a:xfrm rot="10800000">
              <a:off x="1507953" y="1713274"/>
              <a:ext cx="605400" cy="584700"/>
            </a:xfrm>
            <a:prstGeom prst="straightConnector1">
              <a:avLst/>
            </a:prstGeom>
            <a:noFill/>
            <a:ln w="38100" cap="flat" cmpd="sng">
              <a:solidFill>
                <a:srgbClr val="FFC000"/>
              </a:solidFill>
              <a:prstDash val="solid"/>
              <a:round/>
              <a:headEnd type="none" w="sm" len="sm"/>
              <a:tailEnd type="triangle" w="med" len="med"/>
            </a:ln>
            <a:effectLst>
              <a:outerShdw blurRad="40000" dist="23000" dir="5400000" rotWithShape="0">
                <a:srgbClr val="000000">
                  <a:alpha val="34117"/>
                </a:srgbClr>
              </a:outerShdw>
            </a:effectLst>
          </p:spPr>
        </p:cxnSp>
        <p:cxnSp>
          <p:nvCxnSpPr>
            <p:cNvPr id="1308" name="Google Shape;1308;p110"/>
            <p:cNvCxnSpPr>
              <a:stCxn id="1306" idx="4"/>
              <a:endCxn id="1309" idx="0"/>
            </p:cNvCxnSpPr>
            <p:nvPr/>
          </p:nvCxnSpPr>
          <p:spPr>
            <a:xfrm>
              <a:off x="2176601" y="2395030"/>
              <a:ext cx="2100" cy="2168400"/>
            </a:xfrm>
            <a:prstGeom prst="straightConnector1">
              <a:avLst/>
            </a:prstGeom>
            <a:noFill/>
            <a:ln w="19050" cap="flat" cmpd="sng">
              <a:solidFill>
                <a:srgbClr val="000000"/>
              </a:solidFill>
              <a:prstDash val="dash"/>
              <a:round/>
              <a:headEnd type="none" w="sm" len="sm"/>
              <a:tailEnd type="none" w="sm" len="sm"/>
            </a:ln>
          </p:spPr>
        </p:cxnSp>
        <p:sp>
          <p:nvSpPr>
            <p:cNvPr id="1310" name="Google Shape;1310;p110"/>
            <p:cNvSpPr txBox="1"/>
            <p:nvPr/>
          </p:nvSpPr>
          <p:spPr>
            <a:xfrm>
              <a:off x="5060494" y="1368973"/>
              <a:ext cx="3017400" cy="5997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11" name="Google Shape;1311;p110"/>
            <p:cNvSpPr/>
            <p:nvPr/>
          </p:nvSpPr>
          <p:spPr>
            <a:xfrm>
              <a:off x="2938049" y="1367827"/>
              <a:ext cx="1741500" cy="5706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12" name="Google Shape;1312;p110"/>
            <p:cNvSpPr/>
            <p:nvPr/>
          </p:nvSpPr>
          <p:spPr>
            <a:xfrm>
              <a:off x="4670936" y="1531685"/>
              <a:ext cx="347100" cy="2430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13" name="Google Shape;1313;p110"/>
            <p:cNvSpPr/>
            <p:nvPr/>
          </p:nvSpPr>
          <p:spPr>
            <a:xfrm>
              <a:off x="2601708" y="1531685"/>
              <a:ext cx="347100" cy="2430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14" name="Google Shape;1314;p110"/>
            <p:cNvSpPr/>
            <p:nvPr/>
          </p:nvSpPr>
          <p:spPr>
            <a:xfrm>
              <a:off x="2357804" y="2059419"/>
              <a:ext cx="3713400" cy="302400"/>
            </a:xfrm>
            <a:prstGeom prst="rect">
              <a:avLst/>
            </a:prstGeom>
            <a:blipFill rotWithShape="1">
              <a:blip r:embed="rId5">
                <a:alphaModFix/>
              </a:blip>
              <a:stretch>
                <a:fillRect l="-1068" t="-9836" r="-657" b="-2456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15" name="Google Shape;1315;p110"/>
            <p:cNvSpPr/>
            <p:nvPr/>
          </p:nvSpPr>
          <p:spPr>
            <a:xfrm>
              <a:off x="6189822" y="2062380"/>
              <a:ext cx="1674600" cy="302400"/>
            </a:xfrm>
            <a:prstGeom prst="rect">
              <a:avLst/>
            </a:prstGeom>
            <a:blipFill rotWithShape="1">
              <a:blip r:embed="rId6">
                <a:alphaModFix/>
              </a:blip>
              <a:stretch>
                <a:fillRect t="-11666" b="-2664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16" name="Google Shape;1316;p110"/>
            <p:cNvSpPr/>
            <p:nvPr/>
          </p:nvSpPr>
          <p:spPr>
            <a:xfrm>
              <a:off x="7134845" y="1240817"/>
              <a:ext cx="883800" cy="766200"/>
            </a:xfrm>
            <a:prstGeom prst="rect">
              <a:avLst/>
            </a:prstGeom>
            <a:noFill/>
            <a:ln w="38100" cap="flat" cmpd="sng">
              <a:solidFill>
                <a:srgbClr val="FF99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317" name="Google Shape;1317;p110"/>
            <p:cNvCxnSpPr/>
            <p:nvPr/>
          </p:nvCxnSpPr>
          <p:spPr>
            <a:xfrm>
              <a:off x="2207872" y="2395008"/>
              <a:ext cx="697800" cy="687000"/>
            </a:xfrm>
            <a:prstGeom prst="straightConnector1">
              <a:avLst/>
            </a:prstGeom>
            <a:noFill/>
            <a:ln w="38100" cap="flat" cmpd="sng">
              <a:solidFill>
                <a:srgbClr val="FFC000"/>
              </a:solidFill>
              <a:prstDash val="solid"/>
              <a:round/>
              <a:headEnd type="none" w="sm" len="sm"/>
              <a:tailEnd type="triangle" w="med" len="med"/>
            </a:ln>
            <a:effectLst>
              <a:outerShdw blurRad="40000" dist="23000" dir="5400000" rotWithShape="0">
                <a:srgbClr val="000000">
                  <a:alpha val="34117"/>
                </a:srgbClr>
              </a:outerShdw>
            </a:effectLst>
          </p:spPr>
        </p:cxnSp>
        <p:sp>
          <p:nvSpPr>
            <p:cNvPr id="1318" name="Google Shape;1318;p110"/>
            <p:cNvSpPr txBox="1"/>
            <p:nvPr/>
          </p:nvSpPr>
          <p:spPr>
            <a:xfrm>
              <a:off x="2114201" y="802982"/>
              <a:ext cx="4867200" cy="507000"/>
            </a:xfrm>
            <a:prstGeom prst="rect">
              <a:avLst/>
            </a:prstGeom>
            <a:blipFill rotWithShape="1">
              <a:blip r:embed="rId7">
                <a:alphaModFix/>
              </a:blip>
              <a:stretch>
                <a:fillRect b="-783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1319" name="Google Shape;1319;p110"/>
            <p:cNvGrpSpPr/>
            <p:nvPr/>
          </p:nvGrpSpPr>
          <p:grpSpPr>
            <a:xfrm>
              <a:off x="1811218" y="4563320"/>
              <a:ext cx="745500" cy="529855"/>
              <a:chOff x="1811218" y="4563320"/>
              <a:chExt cx="745500" cy="529855"/>
            </a:xfrm>
          </p:grpSpPr>
          <p:sp>
            <p:nvSpPr>
              <p:cNvPr id="1309" name="Google Shape;1309;p110"/>
              <p:cNvSpPr/>
              <p:nvPr/>
            </p:nvSpPr>
            <p:spPr>
              <a:xfrm>
                <a:off x="1939579" y="4563320"/>
                <a:ext cx="478500" cy="378000"/>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20" name="Google Shape;1320;p110"/>
              <p:cNvSpPr txBox="1"/>
              <p:nvPr/>
            </p:nvSpPr>
            <p:spPr>
              <a:xfrm>
                <a:off x="1811218" y="4815075"/>
                <a:ext cx="745500" cy="278100"/>
              </a:xfrm>
              <a:prstGeom prst="rect">
                <a:avLst/>
              </a:prstGeom>
              <a:blipFill rotWithShape="1">
                <a:blip r:embed="rId9">
                  <a:alphaModFix/>
                </a:blip>
                <a:stretch>
                  <a:fillRect l="-8047" b="-1963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
          <p:nvSpPr>
            <p:cNvPr id="1321" name="Google Shape;1321;p110"/>
            <p:cNvSpPr/>
            <p:nvPr/>
          </p:nvSpPr>
          <p:spPr>
            <a:xfrm>
              <a:off x="1990518" y="1398419"/>
              <a:ext cx="566400" cy="428100"/>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22" name="Google Shape;1322;p110"/>
            <p:cNvSpPr/>
            <p:nvPr/>
          </p:nvSpPr>
          <p:spPr>
            <a:xfrm>
              <a:off x="2589983" y="3222862"/>
              <a:ext cx="3366000" cy="780600"/>
            </a:xfrm>
            <a:prstGeom prst="rect">
              <a:avLst/>
            </a:prstGeom>
            <a:blipFill rotWithShape="1">
              <a:blip r:embed="rId11">
                <a:alphaModFix/>
              </a:blip>
              <a:stretch>
                <a:fillRect l="-1628" t="-3818" b="-890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pic>
        <p:nvPicPr>
          <p:cNvPr id="1323" name="Google Shape;1323;p110"/>
          <p:cNvPicPr preferRelativeResize="0"/>
          <p:nvPr/>
        </p:nvPicPr>
        <p:blipFill rotWithShape="1">
          <a:blip r:embed="rId12">
            <a:alphaModFix/>
          </a:blip>
          <a:srcRect/>
          <a:stretch/>
        </p:blipFill>
        <p:spPr>
          <a:xfrm>
            <a:off x="2871000" y="3935200"/>
            <a:ext cx="2011021" cy="5811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1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影響 Gradient 的因素</a:t>
            </a:r>
            <a:endParaRPr/>
          </a:p>
        </p:txBody>
      </p:sp>
      <p:cxnSp>
        <p:nvCxnSpPr>
          <p:cNvPr id="1329" name="Google Shape;1329;p111"/>
          <p:cNvCxnSpPr>
            <a:stCxn id="1330" idx="3"/>
            <a:endCxn id="1331" idx="1"/>
          </p:cNvCxnSpPr>
          <p:nvPr/>
        </p:nvCxnSpPr>
        <p:spPr>
          <a:xfrm>
            <a:off x="839064" y="1793934"/>
            <a:ext cx="1786500" cy="1149600"/>
          </a:xfrm>
          <a:prstGeom prst="straightConnector1">
            <a:avLst/>
          </a:prstGeom>
          <a:noFill/>
          <a:ln w="19050" cap="flat" cmpd="sng">
            <a:solidFill>
              <a:srgbClr val="000000"/>
            </a:solidFill>
            <a:prstDash val="solid"/>
            <a:round/>
            <a:headEnd type="none" w="sm" len="sm"/>
            <a:tailEnd type="triangle" w="med" len="med"/>
          </a:ln>
        </p:spPr>
      </p:cxnSp>
      <p:cxnSp>
        <p:nvCxnSpPr>
          <p:cNvPr id="1332" name="Google Shape;1332;p111"/>
          <p:cNvCxnSpPr>
            <a:stCxn id="1333" idx="3"/>
            <a:endCxn id="1331" idx="1"/>
          </p:cNvCxnSpPr>
          <p:nvPr/>
        </p:nvCxnSpPr>
        <p:spPr>
          <a:xfrm rot="10800000" flipH="1">
            <a:off x="832464" y="2943572"/>
            <a:ext cx="1793100" cy="1079100"/>
          </a:xfrm>
          <a:prstGeom prst="straightConnector1">
            <a:avLst/>
          </a:prstGeom>
          <a:noFill/>
          <a:ln w="19050" cap="flat" cmpd="sng">
            <a:solidFill>
              <a:srgbClr val="000000"/>
            </a:solidFill>
            <a:prstDash val="solid"/>
            <a:round/>
            <a:headEnd type="none" w="sm" len="sm"/>
            <a:tailEnd type="triangle" w="med" len="med"/>
          </a:ln>
        </p:spPr>
      </p:cxnSp>
      <p:cxnSp>
        <p:nvCxnSpPr>
          <p:cNvPr id="1334" name="Google Shape;1334;p111"/>
          <p:cNvCxnSpPr>
            <a:stCxn id="1335" idx="3"/>
            <a:endCxn id="1331" idx="1"/>
          </p:cNvCxnSpPr>
          <p:nvPr/>
        </p:nvCxnSpPr>
        <p:spPr>
          <a:xfrm>
            <a:off x="585771" y="2433678"/>
            <a:ext cx="2039700" cy="510000"/>
          </a:xfrm>
          <a:prstGeom prst="straightConnector1">
            <a:avLst/>
          </a:prstGeom>
          <a:noFill/>
          <a:ln w="19050" cap="flat" cmpd="sng">
            <a:solidFill>
              <a:srgbClr val="000000"/>
            </a:solidFill>
            <a:prstDash val="solid"/>
            <a:round/>
            <a:headEnd type="none" w="sm" len="sm"/>
            <a:tailEnd type="triangle" w="med" len="med"/>
          </a:ln>
        </p:spPr>
      </p:cxnSp>
      <p:cxnSp>
        <p:nvCxnSpPr>
          <p:cNvPr id="1336" name="Google Shape;1336;p111"/>
          <p:cNvCxnSpPr>
            <a:stCxn id="1337" idx="3"/>
            <a:endCxn id="1331" idx="1"/>
          </p:cNvCxnSpPr>
          <p:nvPr/>
        </p:nvCxnSpPr>
        <p:spPr>
          <a:xfrm rot="10800000" flipH="1">
            <a:off x="583859" y="2943402"/>
            <a:ext cx="2041800" cy="777000"/>
          </a:xfrm>
          <a:prstGeom prst="straightConnector1">
            <a:avLst/>
          </a:prstGeom>
          <a:noFill/>
          <a:ln w="19050" cap="flat" cmpd="sng">
            <a:solidFill>
              <a:srgbClr val="000000"/>
            </a:solidFill>
            <a:prstDash val="solid"/>
            <a:round/>
            <a:headEnd type="none" w="sm" len="sm"/>
            <a:tailEnd type="triangle" w="med" len="med"/>
          </a:ln>
        </p:spPr>
      </p:cxnSp>
      <p:grpSp>
        <p:nvGrpSpPr>
          <p:cNvPr id="1338" name="Google Shape;1338;p111"/>
          <p:cNvGrpSpPr/>
          <p:nvPr/>
        </p:nvGrpSpPr>
        <p:grpSpPr>
          <a:xfrm>
            <a:off x="328464" y="1516630"/>
            <a:ext cx="510695" cy="2808300"/>
            <a:chOff x="1227406" y="2600852"/>
            <a:chExt cx="510695" cy="2808300"/>
          </a:xfrm>
        </p:grpSpPr>
        <p:sp>
          <p:nvSpPr>
            <p:cNvPr id="1339" name="Google Shape;1339;p111"/>
            <p:cNvSpPr/>
            <p:nvPr/>
          </p:nvSpPr>
          <p:spPr>
            <a:xfrm>
              <a:off x="1227406" y="2600852"/>
              <a:ext cx="504000" cy="28083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30" name="Google Shape;1330;p111"/>
            <p:cNvSpPr txBox="1"/>
            <p:nvPr/>
          </p:nvSpPr>
          <p:spPr>
            <a:xfrm>
              <a:off x="1227406" y="2675806"/>
              <a:ext cx="5106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333" name="Google Shape;1333;p111"/>
            <p:cNvSpPr txBox="1"/>
            <p:nvPr/>
          </p:nvSpPr>
          <p:spPr>
            <a:xfrm>
              <a:off x="1227406" y="4904544"/>
              <a:ext cx="5040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n</a:t>
              </a:r>
              <a:endParaRPr sz="2000" b="0" i="0" u="none" strike="noStrike" cap="none" baseline="-25000">
                <a:solidFill>
                  <a:srgbClr val="000000"/>
                </a:solidFill>
                <a:latin typeface="Consolas"/>
                <a:ea typeface="Consolas"/>
                <a:cs typeface="Consolas"/>
                <a:sym typeface="Consolas"/>
              </a:endParaRPr>
            </a:p>
          </p:txBody>
        </p:sp>
        <p:sp>
          <p:nvSpPr>
            <p:cNvPr id="1335" name="Google Shape;1335;p111"/>
            <p:cNvSpPr txBox="1"/>
            <p:nvPr/>
          </p:nvSpPr>
          <p:spPr>
            <a:xfrm rot="5400000">
              <a:off x="1282363" y="3068800"/>
              <a:ext cx="404700" cy="493500"/>
            </a:xfrm>
            <a:prstGeom prst="rect">
              <a:avLst/>
            </a:prstGeom>
            <a:no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sp>
          <p:nvSpPr>
            <p:cNvPr id="1337" name="Google Shape;1337;p111"/>
            <p:cNvSpPr txBox="1"/>
            <p:nvPr/>
          </p:nvSpPr>
          <p:spPr>
            <a:xfrm rot="5400000">
              <a:off x="1280451" y="4346974"/>
              <a:ext cx="404700" cy="510600"/>
            </a:xfrm>
            <a:prstGeom prst="rect">
              <a:avLst/>
            </a:prstGeom>
            <a:no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grpSp>
      <p:sp>
        <p:nvSpPr>
          <p:cNvPr id="1340" name="Google Shape;1340;p111"/>
          <p:cNvSpPr txBox="1"/>
          <p:nvPr/>
        </p:nvSpPr>
        <p:spPr>
          <a:xfrm>
            <a:off x="6454743" y="2688673"/>
            <a:ext cx="576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y</a:t>
            </a:r>
            <a:endParaRPr sz="2400" b="0" i="0" u="none" strike="noStrike" cap="none">
              <a:solidFill>
                <a:srgbClr val="000000"/>
              </a:solidFill>
              <a:latin typeface="Consolas"/>
              <a:ea typeface="Consolas"/>
              <a:cs typeface="Consolas"/>
              <a:sym typeface="Consolas"/>
            </a:endParaRPr>
          </a:p>
        </p:txBody>
      </p:sp>
      <p:grpSp>
        <p:nvGrpSpPr>
          <p:cNvPr id="1341" name="Google Shape;1341;p111"/>
          <p:cNvGrpSpPr/>
          <p:nvPr/>
        </p:nvGrpSpPr>
        <p:grpSpPr>
          <a:xfrm>
            <a:off x="1269934" y="1516643"/>
            <a:ext cx="584949" cy="2808303"/>
            <a:chOff x="2472221" y="2759347"/>
            <a:chExt cx="618013" cy="2342400"/>
          </a:xfrm>
        </p:grpSpPr>
        <p:sp>
          <p:nvSpPr>
            <p:cNvPr id="1342" name="Google Shape;1342;p111"/>
            <p:cNvSpPr/>
            <p:nvPr/>
          </p:nvSpPr>
          <p:spPr>
            <a:xfrm>
              <a:off x="2529319" y="2759347"/>
              <a:ext cx="539400" cy="2342400"/>
            </a:xfrm>
            <a:prstGeom prst="rect">
              <a:avLst/>
            </a:prstGeom>
            <a:solidFill>
              <a:srgbClr val="A8D9D3"/>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43" name="Google Shape;1343;p111"/>
            <p:cNvSpPr txBox="1"/>
            <p:nvPr/>
          </p:nvSpPr>
          <p:spPr>
            <a:xfrm>
              <a:off x="2472221" y="4600926"/>
              <a:ext cx="5760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n</a:t>
              </a:r>
              <a:endParaRPr sz="2000" b="0" i="0" u="none" strike="noStrike" cap="none" baseline="-25000">
                <a:solidFill>
                  <a:srgbClr val="000000"/>
                </a:solidFill>
                <a:latin typeface="Consolas"/>
                <a:ea typeface="Consolas"/>
                <a:cs typeface="Consolas"/>
                <a:sym typeface="Consolas"/>
              </a:endParaRPr>
            </a:p>
          </p:txBody>
        </p:sp>
        <p:sp>
          <p:nvSpPr>
            <p:cNvPr id="1344" name="Google Shape;1344;p111"/>
            <p:cNvSpPr txBox="1"/>
            <p:nvPr/>
          </p:nvSpPr>
          <p:spPr>
            <a:xfrm>
              <a:off x="2514234" y="2764552"/>
              <a:ext cx="5760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grpSp>
      <p:sp>
        <p:nvSpPr>
          <p:cNvPr id="1345" name="Google Shape;1345;p111"/>
          <p:cNvSpPr/>
          <p:nvPr/>
        </p:nvSpPr>
        <p:spPr>
          <a:xfrm>
            <a:off x="3980867" y="2619548"/>
            <a:ext cx="826200" cy="6480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31" name="Google Shape;1331;p111"/>
          <p:cNvSpPr/>
          <p:nvPr/>
        </p:nvSpPr>
        <p:spPr>
          <a:xfrm>
            <a:off x="2625571" y="2619548"/>
            <a:ext cx="648000" cy="6480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46" name="Google Shape;1346;p111"/>
          <p:cNvSpPr txBox="1"/>
          <p:nvPr/>
        </p:nvSpPr>
        <p:spPr>
          <a:xfrm>
            <a:off x="2683034" y="2679790"/>
            <a:ext cx="5451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zh-TW" sz="4000" b="1" i="0" u="none" strike="noStrike" cap="none">
                <a:solidFill>
                  <a:srgbClr val="000000"/>
                </a:solidFill>
                <a:latin typeface="Consolas"/>
                <a:ea typeface="Consolas"/>
                <a:cs typeface="Consolas"/>
                <a:sym typeface="Consolas"/>
              </a:rPr>
              <a:t>+</a:t>
            </a:r>
            <a:endParaRPr sz="4000" b="1" i="0" u="none" strike="noStrike" cap="none">
              <a:solidFill>
                <a:srgbClr val="000000"/>
              </a:solidFill>
              <a:latin typeface="Consolas"/>
              <a:ea typeface="Consolas"/>
              <a:cs typeface="Consolas"/>
              <a:sym typeface="Consolas"/>
            </a:endParaRPr>
          </a:p>
        </p:txBody>
      </p:sp>
      <p:cxnSp>
        <p:nvCxnSpPr>
          <p:cNvPr id="1347" name="Google Shape;1347;p111"/>
          <p:cNvCxnSpPr>
            <a:stCxn id="1331" idx="3"/>
            <a:endCxn id="1345" idx="1"/>
          </p:cNvCxnSpPr>
          <p:nvPr/>
        </p:nvCxnSpPr>
        <p:spPr>
          <a:xfrm>
            <a:off x="3273571" y="2943548"/>
            <a:ext cx="707400" cy="0"/>
          </a:xfrm>
          <a:prstGeom prst="straightConnector1">
            <a:avLst/>
          </a:prstGeom>
          <a:noFill/>
          <a:ln w="19050" cap="flat" cmpd="sng">
            <a:solidFill>
              <a:srgbClr val="000000"/>
            </a:solidFill>
            <a:prstDash val="solid"/>
            <a:round/>
            <a:headEnd type="none" w="sm" len="sm"/>
            <a:tailEnd type="triangle" w="med" len="med"/>
          </a:ln>
        </p:spPr>
      </p:cxnSp>
      <p:sp>
        <p:nvSpPr>
          <p:cNvPr id="1348" name="Google Shape;1348;p111"/>
          <p:cNvSpPr txBox="1"/>
          <p:nvPr/>
        </p:nvSpPr>
        <p:spPr>
          <a:xfrm>
            <a:off x="3437625" y="2571750"/>
            <a:ext cx="3792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z</a:t>
            </a:r>
            <a:endParaRPr sz="2400" b="0" i="0" u="none" strike="noStrike" cap="none" baseline="-25000">
              <a:solidFill>
                <a:srgbClr val="000000"/>
              </a:solidFill>
              <a:latin typeface="Consolas"/>
              <a:ea typeface="Consolas"/>
              <a:cs typeface="Consolas"/>
              <a:sym typeface="Consolas"/>
            </a:endParaRPr>
          </a:p>
        </p:txBody>
      </p:sp>
      <p:sp>
        <p:nvSpPr>
          <p:cNvPr id="1349" name="Google Shape;1349;p111"/>
          <p:cNvSpPr txBox="1"/>
          <p:nvPr/>
        </p:nvSpPr>
        <p:spPr>
          <a:xfrm>
            <a:off x="2756550" y="1875963"/>
            <a:ext cx="393000" cy="361500"/>
          </a:xfrm>
          <a:prstGeom prst="rect">
            <a:avLst/>
          </a:prstGeom>
          <a:solidFill>
            <a:srgbClr val="DDFFE4"/>
          </a:solid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2000"/>
              <a:buFont typeface="Arial"/>
              <a:buNone/>
            </a:pPr>
            <a:endParaRPr sz="2000" b="0" i="0" u="none" strike="noStrike" cap="none" baseline="-25000">
              <a:solidFill>
                <a:srgbClr val="000000"/>
              </a:solidFill>
              <a:latin typeface="Consolas"/>
              <a:ea typeface="Consolas"/>
              <a:cs typeface="Consolas"/>
              <a:sym typeface="Consolas"/>
            </a:endParaRPr>
          </a:p>
        </p:txBody>
      </p:sp>
      <p:cxnSp>
        <p:nvCxnSpPr>
          <p:cNvPr id="1350" name="Google Shape;1350;p111"/>
          <p:cNvCxnSpPr>
            <a:stCxn id="1349" idx="2"/>
            <a:endCxn id="1331" idx="0"/>
          </p:cNvCxnSpPr>
          <p:nvPr/>
        </p:nvCxnSpPr>
        <p:spPr>
          <a:xfrm flipH="1">
            <a:off x="2949450" y="2237463"/>
            <a:ext cx="3600" cy="382200"/>
          </a:xfrm>
          <a:prstGeom prst="straightConnector1">
            <a:avLst/>
          </a:prstGeom>
          <a:noFill/>
          <a:ln w="19050" cap="flat" cmpd="sng">
            <a:solidFill>
              <a:srgbClr val="000000"/>
            </a:solidFill>
            <a:prstDash val="solid"/>
            <a:round/>
            <a:headEnd type="none" w="sm" len="sm"/>
            <a:tailEnd type="triangle" w="med" len="med"/>
          </a:ln>
        </p:spPr>
      </p:cxnSp>
      <p:cxnSp>
        <p:nvCxnSpPr>
          <p:cNvPr id="1351" name="Google Shape;1351;p111"/>
          <p:cNvCxnSpPr/>
          <p:nvPr/>
        </p:nvCxnSpPr>
        <p:spPr>
          <a:xfrm>
            <a:off x="4804276" y="2926360"/>
            <a:ext cx="594300" cy="0"/>
          </a:xfrm>
          <a:prstGeom prst="straightConnector1">
            <a:avLst/>
          </a:prstGeom>
          <a:noFill/>
          <a:ln w="19050" cap="flat" cmpd="sng">
            <a:solidFill>
              <a:srgbClr val="000000"/>
            </a:solidFill>
            <a:prstDash val="solid"/>
            <a:round/>
            <a:headEnd type="none" w="sm" len="sm"/>
            <a:tailEnd type="triangle" w="med" len="med"/>
          </a:ln>
        </p:spPr>
      </p:cxnSp>
      <p:sp>
        <p:nvSpPr>
          <p:cNvPr id="1352" name="Google Shape;1352;p111"/>
          <p:cNvSpPr txBox="1"/>
          <p:nvPr/>
        </p:nvSpPr>
        <p:spPr>
          <a:xfrm>
            <a:off x="3990604" y="2693698"/>
            <a:ext cx="914100" cy="465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onsolas"/>
                <a:ea typeface="Consolas"/>
                <a:cs typeface="Consolas"/>
                <a:sym typeface="Consolas"/>
              </a:rPr>
              <a:t>σ(z)</a:t>
            </a:r>
            <a:endParaRPr sz="2400" b="1" i="0" u="none" strike="noStrike" cap="none" baseline="-25000">
              <a:solidFill>
                <a:srgbClr val="000000"/>
              </a:solidFill>
              <a:latin typeface="Consolas"/>
              <a:ea typeface="Consolas"/>
              <a:cs typeface="Consolas"/>
              <a:sym typeface="Consolas"/>
            </a:endParaRPr>
          </a:p>
        </p:txBody>
      </p:sp>
      <p:sp>
        <p:nvSpPr>
          <p:cNvPr id="1353" name="Google Shape;1353;p111"/>
          <p:cNvSpPr txBox="1"/>
          <p:nvPr/>
        </p:nvSpPr>
        <p:spPr>
          <a:xfrm>
            <a:off x="5399677" y="2688682"/>
            <a:ext cx="379200" cy="40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̂y</a:t>
            </a:r>
            <a:endParaRPr sz="2400" b="0" i="0" u="none" strike="noStrike" cap="none" baseline="-25000">
              <a:solidFill>
                <a:srgbClr val="000000"/>
              </a:solidFill>
              <a:latin typeface="Consolas"/>
              <a:ea typeface="Consolas"/>
              <a:cs typeface="Consolas"/>
              <a:sym typeface="Consolas"/>
            </a:endParaRPr>
          </a:p>
        </p:txBody>
      </p:sp>
      <p:sp>
        <p:nvSpPr>
          <p:cNvPr id="1354" name="Google Shape;1354;p111"/>
          <p:cNvSpPr/>
          <p:nvPr/>
        </p:nvSpPr>
        <p:spPr>
          <a:xfrm>
            <a:off x="5727840" y="2835128"/>
            <a:ext cx="726900" cy="234600"/>
          </a:xfrm>
          <a:prstGeom prst="lef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100"/>
              <a:buFont typeface="Calibri"/>
              <a:buNone/>
            </a:pPr>
            <a:endParaRPr sz="1100" b="1" i="0" u="none" strike="noStrike" cap="none">
              <a:solidFill>
                <a:srgbClr val="000000"/>
              </a:solidFill>
              <a:latin typeface="Calibri"/>
              <a:ea typeface="Calibri"/>
              <a:cs typeface="Calibri"/>
              <a:sym typeface="Calibri"/>
            </a:endParaRPr>
          </a:p>
        </p:txBody>
      </p:sp>
      <p:sp>
        <p:nvSpPr>
          <p:cNvPr id="1355" name="Google Shape;1355;p111"/>
          <p:cNvSpPr txBox="1"/>
          <p:nvPr/>
        </p:nvSpPr>
        <p:spPr>
          <a:xfrm>
            <a:off x="5592400" y="2283963"/>
            <a:ext cx="9978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onsolas"/>
                <a:ea typeface="Consolas"/>
                <a:cs typeface="Consolas"/>
                <a:sym typeface="Consolas"/>
              </a:rPr>
              <a:t>L(</a:t>
            </a:r>
            <a:r>
              <a:rPr lang="zh-TW" sz="2400" b="1" i="0" u="none" strike="noStrike" cap="none">
                <a:solidFill>
                  <a:srgbClr val="000000"/>
                </a:solidFill>
                <a:latin typeface="Arial"/>
                <a:ea typeface="Arial"/>
                <a:cs typeface="Arial"/>
                <a:sym typeface="Arial"/>
              </a:rPr>
              <a:t>Ө</a:t>
            </a:r>
            <a:r>
              <a:rPr lang="zh-TW" sz="2400" b="1" i="0" u="none" strike="noStrike" cap="none">
                <a:solidFill>
                  <a:srgbClr val="000000"/>
                </a:solidFill>
                <a:latin typeface="Consolas"/>
                <a:ea typeface="Consolas"/>
                <a:cs typeface="Consolas"/>
                <a:sym typeface="Consolas"/>
              </a:rPr>
              <a:t>)</a:t>
            </a:r>
            <a:endParaRPr sz="1200" b="1" i="0" u="none" strike="noStrike" cap="none">
              <a:solidFill>
                <a:srgbClr val="000000"/>
              </a:solidFill>
              <a:latin typeface="Consolas"/>
              <a:ea typeface="Consolas"/>
              <a:cs typeface="Consolas"/>
              <a:sym typeface="Consolas"/>
            </a:endParaRPr>
          </a:p>
        </p:txBody>
      </p:sp>
      <p:sp>
        <p:nvSpPr>
          <p:cNvPr id="1356" name="Google Shape;1356;p111"/>
          <p:cNvSpPr/>
          <p:nvPr/>
        </p:nvSpPr>
        <p:spPr>
          <a:xfrm>
            <a:off x="2434009" y="856903"/>
            <a:ext cx="3930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Arial"/>
                <a:ea typeface="Arial"/>
                <a:cs typeface="Arial"/>
                <a:sym typeface="Arial"/>
              </a:rPr>
              <a:t>Ө</a:t>
            </a:r>
            <a:endParaRPr sz="2400" b="0" i="0" u="none" strike="noStrike" cap="none">
              <a:solidFill>
                <a:srgbClr val="000000"/>
              </a:solidFill>
              <a:latin typeface="Calibri"/>
              <a:ea typeface="Calibri"/>
              <a:cs typeface="Calibri"/>
              <a:sym typeface="Calibri"/>
            </a:endParaRPr>
          </a:p>
        </p:txBody>
      </p:sp>
      <p:grpSp>
        <p:nvGrpSpPr>
          <p:cNvPr id="1357" name="Google Shape;1357;p111"/>
          <p:cNvGrpSpPr/>
          <p:nvPr/>
        </p:nvGrpSpPr>
        <p:grpSpPr>
          <a:xfrm>
            <a:off x="1854883" y="1318781"/>
            <a:ext cx="1098167" cy="557182"/>
            <a:chOff x="1854883" y="1318781"/>
            <a:chExt cx="1098167" cy="557182"/>
          </a:xfrm>
        </p:grpSpPr>
        <p:cxnSp>
          <p:nvCxnSpPr>
            <p:cNvPr id="1358" name="Google Shape;1358;p111"/>
            <p:cNvCxnSpPr>
              <a:endCxn id="1344" idx="3"/>
            </p:cNvCxnSpPr>
            <p:nvPr/>
          </p:nvCxnSpPr>
          <p:spPr>
            <a:xfrm flipH="1">
              <a:off x="1854883" y="1318781"/>
              <a:ext cx="775500" cy="446700"/>
            </a:xfrm>
            <a:prstGeom prst="straightConnector1">
              <a:avLst/>
            </a:prstGeom>
            <a:noFill/>
            <a:ln w="28575" cap="flat" cmpd="sng">
              <a:solidFill>
                <a:srgbClr val="FF9900"/>
              </a:solidFill>
              <a:prstDash val="solid"/>
              <a:round/>
              <a:headEnd type="none" w="sm" len="sm"/>
              <a:tailEnd type="triangle" w="med" len="med"/>
            </a:ln>
          </p:spPr>
        </p:cxnSp>
        <p:cxnSp>
          <p:nvCxnSpPr>
            <p:cNvPr id="1359" name="Google Shape;1359;p111"/>
            <p:cNvCxnSpPr>
              <a:endCxn id="1349" idx="0"/>
            </p:cNvCxnSpPr>
            <p:nvPr/>
          </p:nvCxnSpPr>
          <p:spPr>
            <a:xfrm>
              <a:off x="2630550" y="1318863"/>
              <a:ext cx="322500" cy="557100"/>
            </a:xfrm>
            <a:prstGeom prst="straightConnector1">
              <a:avLst/>
            </a:prstGeom>
            <a:noFill/>
            <a:ln w="28575" cap="flat" cmpd="sng">
              <a:solidFill>
                <a:srgbClr val="FF9900"/>
              </a:solidFill>
              <a:prstDash val="solid"/>
              <a:round/>
              <a:headEnd type="none" w="sm" len="sm"/>
              <a:tailEnd type="triangle" w="med" len="med"/>
            </a:ln>
          </p:spPr>
        </p:cxnSp>
      </p:grpSp>
      <p:sp>
        <p:nvSpPr>
          <p:cNvPr id="1360" name="Google Shape;1360;p111"/>
          <p:cNvSpPr txBox="1"/>
          <p:nvPr/>
        </p:nvSpPr>
        <p:spPr>
          <a:xfrm rot="5400000">
            <a:off x="1405874" y="2029600"/>
            <a:ext cx="404700" cy="384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sp>
        <p:nvSpPr>
          <p:cNvPr id="1361" name="Google Shape;1361;p111"/>
          <p:cNvSpPr txBox="1"/>
          <p:nvPr/>
        </p:nvSpPr>
        <p:spPr>
          <a:xfrm>
            <a:off x="3428325" y="3228050"/>
            <a:ext cx="3346200" cy="4899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z = w</a:t>
            </a:r>
            <a:r>
              <a:rPr lang="zh-TW" sz="2000" b="0" i="0" u="none" strike="noStrike" cap="none" baseline="-25000">
                <a:solidFill>
                  <a:srgbClr val="000000"/>
                </a:solidFill>
                <a:latin typeface="Consolas"/>
                <a:ea typeface="Consolas"/>
                <a:cs typeface="Consolas"/>
                <a:sym typeface="Consolas"/>
              </a:rPr>
              <a:t>1</a:t>
            </a: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2</a:t>
            </a: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n</a:t>
            </a: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n</a:t>
            </a:r>
            <a:r>
              <a:rPr lang="zh-TW" sz="2000" b="0" i="0" u="none" strike="noStrike" cap="none">
                <a:solidFill>
                  <a:srgbClr val="000000"/>
                </a:solidFill>
                <a:latin typeface="Consolas"/>
                <a:ea typeface="Consolas"/>
                <a:cs typeface="Consolas"/>
                <a:sym typeface="Consolas"/>
              </a:rPr>
              <a:t>+b</a:t>
            </a:r>
            <a:endParaRPr sz="2000" b="0" i="0" u="none" strike="noStrike" cap="none">
              <a:solidFill>
                <a:srgbClr val="000000"/>
              </a:solidFill>
              <a:latin typeface="Consolas"/>
              <a:ea typeface="Consolas"/>
              <a:cs typeface="Consolas"/>
              <a:sym typeface="Consolas"/>
            </a:endParaRPr>
          </a:p>
        </p:txBody>
      </p:sp>
      <p:sp>
        <p:nvSpPr>
          <p:cNvPr id="1362" name="Google Shape;1362;p111"/>
          <p:cNvSpPr txBox="1"/>
          <p:nvPr/>
        </p:nvSpPr>
        <p:spPr>
          <a:xfrm>
            <a:off x="3428325" y="3661500"/>
            <a:ext cx="1399200" cy="44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dirty="0">
                <a:solidFill>
                  <a:srgbClr val="000000"/>
                </a:solidFill>
                <a:latin typeface="Consolas"/>
                <a:ea typeface="Consolas"/>
                <a:cs typeface="Consolas"/>
                <a:sym typeface="Consolas"/>
              </a:rPr>
              <a:t>̂y = σ(z)</a:t>
            </a:r>
            <a:endParaRPr sz="2000" b="0" i="0" u="none" strike="noStrike" cap="none" baseline="-25000" dirty="0">
              <a:solidFill>
                <a:srgbClr val="000000"/>
              </a:solidFill>
              <a:latin typeface="Consolas"/>
              <a:ea typeface="Consolas"/>
              <a:cs typeface="Consolas"/>
              <a:sym typeface="Consolas"/>
            </a:endParaRPr>
          </a:p>
        </p:txBody>
      </p:sp>
      <p:sp>
        <p:nvSpPr>
          <p:cNvPr id="1363" name="Google Shape;1363;p111"/>
          <p:cNvSpPr/>
          <p:nvPr/>
        </p:nvSpPr>
        <p:spPr>
          <a:xfrm>
            <a:off x="4541487" y="225879"/>
            <a:ext cx="1053300" cy="7947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64" name="Google Shape;1364;p111"/>
          <p:cNvSpPr/>
          <p:nvPr/>
        </p:nvSpPr>
        <p:spPr>
          <a:xfrm>
            <a:off x="6581936" y="193915"/>
            <a:ext cx="1871400" cy="8586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65" name="Google Shape;1365;p111"/>
          <p:cNvSpPr/>
          <p:nvPr/>
        </p:nvSpPr>
        <p:spPr>
          <a:xfrm>
            <a:off x="5280293" y="193915"/>
            <a:ext cx="1399200" cy="858600"/>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66" name="Google Shape;1366;p111"/>
          <p:cNvSpPr/>
          <p:nvPr/>
        </p:nvSpPr>
        <p:spPr>
          <a:xfrm>
            <a:off x="7011423" y="154721"/>
            <a:ext cx="406800" cy="936900"/>
          </a:xfrm>
          <a:prstGeom prst="rect">
            <a:avLst/>
          </a:prstGeom>
          <a:noFill/>
          <a:ln w="28575" cap="flat" cmpd="sng">
            <a:solidFill>
              <a:srgbClr val="F3AB08"/>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67" name="Google Shape;1367;p111"/>
          <p:cNvSpPr/>
          <p:nvPr/>
        </p:nvSpPr>
        <p:spPr>
          <a:xfrm>
            <a:off x="7438253" y="154721"/>
            <a:ext cx="450300" cy="936900"/>
          </a:xfrm>
          <a:prstGeom prst="rect">
            <a:avLst/>
          </a:prstGeom>
          <a:noFill/>
          <a:ln w="28575" cap="flat" cmpd="sng">
            <a:solidFill>
              <a:srgbClr val="00B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68" name="Google Shape;1368;p111"/>
          <p:cNvSpPr txBox="1"/>
          <p:nvPr/>
        </p:nvSpPr>
        <p:spPr>
          <a:xfrm>
            <a:off x="3688750" y="1120975"/>
            <a:ext cx="4902600" cy="393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F3AB08"/>
                </a:solidFill>
                <a:latin typeface="Calibri"/>
                <a:ea typeface="Calibri"/>
                <a:cs typeface="Calibri"/>
                <a:sym typeface="Calibri"/>
              </a:rPr>
              <a:t>1. 受 loss function 影響</a:t>
            </a:r>
            <a:endParaRPr sz="2400" b="0" i="0" u="none" strike="noStrike" cap="none">
              <a:solidFill>
                <a:srgbClr val="000000"/>
              </a:solidFill>
              <a:latin typeface="Calibri"/>
              <a:ea typeface="Calibri"/>
              <a:cs typeface="Calibri"/>
              <a:sym typeface="Calibri"/>
            </a:endParaRPr>
          </a:p>
        </p:txBody>
      </p:sp>
      <p:sp>
        <p:nvSpPr>
          <p:cNvPr id="1369" name="Google Shape;1369;p111"/>
          <p:cNvSpPr txBox="1"/>
          <p:nvPr/>
        </p:nvSpPr>
        <p:spPr>
          <a:xfrm>
            <a:off x="3688750" y="1488900"/>
            <a:ext cx="4764600" cy="397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B050"/>
                </a:solidFill>
                <a:latin typeface="Calibri"/>
                <a:ea typeface="Calibri"/>
                <a:cs typeface="Calibri"/>
                <a:sym typeface="Calibri"/>
              </a:rPr>
              <a:t>2. 受 activation function 影響</a:t>
            </a:r>
            <a:endParaRPr sz="2400" b="0" i="0" u="none" strike="noStrike" cap="none">
              <a:solidFill>
                <a:srgbClr val="000000"/>
              </a:solidFill>
              <a:latin typeface="Calibri"/>
              <a:ea typeface="Calibri"/>
              <a:cs typeface="Calibri"/>
              <a:sym typeface="Calibri"/>
            </a:endParaRPr>
          </a:p>
        </p:txBody>
      </p:sp>
      <p:sp>
        <p:nvSpPr>
          <p:cNvPr id="1370" name="Google Shape;1370;p111"/>
          <p:cNvSpPr txBox="1"/>
          <p:nvPr/>
        </p:nvSpPr>
        <p:spPr>
          <a:xfrm>
            <a:off x="3688750" y="1905250"/>
            <a:ext cx="3322800" cy="397800"/>
          </a:xfrm>
          <a:prstGeom prst="rect">
            <a:avLst/>
          </a:prstGeom>
          <a:noFill/>
          <a:ln>
            <a:noFill/>
          </a:ln>
        </p:spPr>
        <p:txBody>
          <a:bodyPr spcFirstLastPara="1" wrap="square" lIns="91425" tIns="45700" rIns="91425" bIns="45700" anchor="ctr" anchorCtr="1">
            <a:noAutofit/>
          </a:bodyPr>
          <a:lstStyle/>
          <a:p>
            <a:pPr marL="0" marR="0" lvl="0" indent="0" algn="just" rtl="0">
              <a:lnSpc>
                <a:spcPct val="100000"/>
              </a:lnSpc>
              <a:spcBef>
                <a:spcPts val="0"/>
              </a:spcBef>
              <a:spcAft>
                <a:spcPts val="0"/>
              </a:spcAft>
              <a:buClr>
                <a:srgbClr val="000000"/>
              </a:buClr>
              <a:buSzPts val="2400"/>
              <a:buFont typeface="Arial"/>
              <a:buNone/>
            </a:pPr>
            <a:r>
              <a:rPr lang="zh-TW" sz="2400" b="0" i="0" u="none" strike="noStrike" cap="none">
                <a:solidFill>
                  <a:srgbClr val="0070C0"/>
                </a:solidFill>
                <a:latin typeface="Calibri"/>
                <a:ea typeface="Calibri"/>
                <a:cs typeface="Calibri"/>
                <a:sym typeface="Calibri"/>
              </a:rPr>
              <a:t>3. 受 learning rate 影響</a:t>
            </a:r>
            <a:endParaRPr sz="2400" b="0" i="0" u="none" strike="noStrike" cap="none">
              <a:solidFill>
                <a:srgbClr val="000000"/>
              </a:solidFill>
              <a:latin typeface="Calibri"/>
              <a:ea typeface="Calibri"/>
              <a:cs typeface="Calibri"/>
              <a:sym typeface="Calibri"/>
            </a:endParaRPr>
          </a:p>
        </p:txBody>
      </p:sp>
      <p:sp>
        <p:nvSpPr>
          <p:cNvPr id="1371" name="Google Shape;1371;p111"/>
          <p:cNvSpPr txBox="1"/>
          <p:nvPr/>
        </p:nvSpPr>
        <p:spPr>
          <a:xfrm>
            <a:off x="2883925" y="1903575"/>
            <a:ext cx="332400" cy="306300"/>
          </a:xfrm>
          <a:prstGeom prst="rect">
            <a:avLst/>
          </a:prstGeom>
          <a:noFill/>
          <a:ln>
            <a:noFill/>
          </a:ln>
        </p:spPr>
        <p:txBody>
          <a:bodyPr spcFirstLastPara="1" wrap="square" lIns="91425" tIns="91425" rIns="91425" bIns="91425" anchor="ctr" anchorCtr="1">
            <a:noAutofit/>
          </a:bodyPr>
          <a:lstStyle/>
          <a:p>
            <a:pPr marL="0" marR="0" lvl="0" indent="0" algn="r" rtl="0">
              <a:lnSpc>
                <a:spcPct val="100000"/>
              </a:lnSpc>
              <a:spcBef>
                <a:spcPts val="0"/>
              </a:spcBef>
              <a:spcAft>
                <a:spcPts val="0"/>
              </a:spcAft>
              <a:buClr>
                <a:schemeClr val="dk1"/>
              </a:buClr>
              <a:buSzPts val="2000"/>
              <a:buFont typeface="Arial"/>
              <a:buNone/>
            </a:pPr>
            <a:r>
              <a:rPr lang="zh-TW" sz="2000" b="0" i="0" u="none" strike="noStrike" cap="none">
                <a:solidFill>
                  <a:schemeClr val="dk1"/>
                </a:solidFill>
                <a:latin typeface="Consolas"/>
                <a:ea typeface="Consolas"/>
                <a:cs typeface="Consolas"/>
                <a:sym typeface="Consolas"/>
              </a:rPr>
              <a:t>b</a:t>
            </a:r>
            <a:endParaRPr sz="1400" b="0" i="0" u="none" strike="noStrike" cap="none">
              <a:solidFill>
                <a:srgbClr val="000000"/>
              </a:solidFill>
              <a:latin typeface="Arial"/>
              <a:ea typeface="Arial"/>
              <a:cs typeface="Arial"/>
              <a:sym typeface="Arial"/>
            </a:endParaRPr>
          </a:p>
        </p:txBody>
      </p:sp>
      <p:pic>
        <p:nvPicPr>
          <p:cNvPr id="1372" name="Google Shape;1372;p111"/>
          <p:cNvPicPr preferRelativeResize="0"/>
          <p:nvPr/>
        </p:nvPicPr>
        <p:blipFill rotWithShape="1">
          <a:blip r:embed="rId6">
            <a:alphaModFix/>
          </a:blip>
          <a:srcRect/>
          <a:stretch/>
        </p:blipFill>
        <p:spPr>
          <a:xfrm>
            <a:off x="5112150" y="3926200"/>
            <a:ext cx="2689009" cy="777000"/>
          </a:xfrm>
          <a:prstGeom prst="rect">
            <a:avLst/>
          </a:prstGeom>
          <a:noFill/>
          <a:ln>
            <a:noFill/>
          </a:ln>
        </p:spPr>
      </p:pic>
      <p:sp>
        <p:nvSpPr>
          <p:cNvPr id="1373" name="Google Shape;1373;p111"/>
          <p:cNvSpPr/>
          <p:nvPr/>
        </p:nvSpPr>
        <p:spPr>
          <a:xfrm>
            <a:off x="6507928" y="4058929"/>
            <a:ext cx="216000" cy="550500"/>
          </a:xfrm>
          <a:prstGeom prst="rect">
            <a:avLst/>
          </a:prstGeom>
          <a:noFill/>
          <a:ln w="28575" cap="flat" cmpd="sng">
            <a:solidFill>
              <a:srgbClr val="3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70C0"/>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11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Gradient Descent - 小結</a:t>
            </a:r>
            <a:endParaRPr/>
          </a:p>
        </p:txBody>
      </p:sp>
      <p:sp>
        <p:nvSpPr>
          <p:cNvPr id="1379" name="Google Shape;1379;p112"/>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最佳化一個連續的目標函數</a:t>
            </a:r>
            <a:endParaRPr sz="2400"/>
          </a:p>
          <a:p>
            <a:pPr marL="457200" lvl="0" indent="-381000" algn="l" rtl="0">
              <a:lnSpc>
                <a:spcPct val="115000"/>
              </a:lnSpc>
              <a:spcBef>
                <a:spcPts val="0"/>
              </a:spcBef>
              <a:spcAft>
                <a:spcPts val="0"/>
              </a:spcAft>
              <a:buSzPts val="2400"/>
              <a:buChar char="●"/>
            </a:pPr>
            <a:r>
              <a:rPr lang="zh-TW" sz="2400"/>
              <a:t>朝著進步(減少Loss)的方向前進</a:t>
            </a:r>
            <a:endParaRPr sz="2400"/>
          </a:p>
          <a:p>
            <a:pPr marL="457200" lvl="0" indent="-381000" algn="l" rtl="0">
              <a:lnSpc>
                <a:spcPct val="115000"/>
              </a:lnSpc>
              <a:spcBef>
                <a:spcPts val="0"/>
              </a:spcBef>
              <a:spcAft>
                <a:spcPts val="0"/>
              </a:spcAft>
              <a:buSzPts val="2400"/>
              <a:buChar char="●"/>
            </a:pPr>
            <a:r>
              <a:rPr lang="zh-TW" sz="2400"/>
              <a:t>Gradient descent</a:t>
            </a:r>
            <a:endParaRPr sz="2400"/>
          </a:p>
          <a:p>
            <a:pPr marL="914400" lvl="1" indent="-355600" algn="l" rtl="0">
              <a:lnSpc>
                <a:spcPct val="115000"/>
              </a:lnSpc>
              <a:spcBef>
                <a:spcPts val="0"/>
              </a:spcBef>
              <a:spcAft>
                <a:spcPts val="0"/>
              </a:spcAft>
              <a:buSzPts val="2000"/>
              <a:buChar char="●"/>
            </a:pPr>
            <a:r>
              <a:rPr lang="zh-TW" sz="2000"/>
              <a:t>受 loss function 影響</a:t>
            </a:r>
            <a:endParaRPr sz="2000"/>
          </a:p>
          <a:p>
            <a:pPr marL="914400" lvl="1" indent="-355600" algn="l" rtl="0">
              <a:lnSpc>
                <a:spcPct val="115000"/>
              </a:lnSpc>
              <a:spcBef>
                <a:spcPts val="0"/>
              </a:spcBef>
              <a:spcAft>
                <a:spcPts val="0"/>
              </a:spcAft>
              <a:buSzPts val="2000"/>
              <a:buChar char="●"/>
            </a:pPr>
            <a:r>
              <a:rPr lang="zh-TW" sz="2000"/>
              <a:t>受 activation function 影響</a:t>
            </a:r>
            <a:endParaRPr sz="2000"/>
          </a:p>
          <a:p>
            <a:pPr marL="914400" lvl="1" indent="-355600" algn="l" rtl="0">
              <a:lnSpc>
                <a:spcPct val="115000"/>
              </a:lnSpc>
              <a:spcBef>
                <a:spcPts val="0"/>
              </a:spcBef>
              <a:spcAft>
                <a:spcPts val="0"/>
              </a:spcAft>
              <a:buSzPts val="2000"/>
              <a:buChar char="●"/>
            </a:pPr>
            <a:r>
              <a:rPr lang="zh-TW" sz="2000"/>
              <a:t>受 learning rate 影響</a:t>
            </a:r>
            <a:endParaRPr sz="20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11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比較 Optimizers</a:t>
            </a:r>
            <a:endParaRPr/>
          </a:p>
        </p:txBody>
      </p:sp>
      <p:pic>
        <p:nvPicPr>
          <p:cNvPr id="1385" name="Google Shape;1385;p113" descr="http://img.blog.csdn.net/20160824161755284"/>
          <p:cNvPicPr preferRelativeResize="0"/>
          <p:nvPr/>
        </p:nvPicPr>
        <p:blipFill rotWithShape="1">
          <a:blip r:embed="rId3">
            <a:alphaModFix/>
          </a:blip>
          <a:srcRect/>
          <a:stretch/>
        </p:blipFill>
        <p:spPr>
          <a:xfrm>
            <a:off x="1892550" y="761325"/>
            <a:ext cx="5358900" cy="41490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11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比較不同優化器對訓練結果的差異</a:t>
            </a:r>
            <a:endParaRPr/>
          </a:p>
        </p:txBody>
      </p:sp>
      <p:sp>
        <p:nvSpPr>
          <p:cNvPr id="1391" name="Google Shape;1391;p114"/>
          <p:cNvSpPr txBox="1"/>
          <p:nvPr/>
        </p:nvSpPr>
        <p:spPr>
          <a:xfrm>
            <a:off x="6673625" y="4718170"/>
            <a:ext cx="24705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zh-TW" sz="2000" b="0" i="0" u="sng" strike="noStrike" cap="none">
                <a:solidFill>
                  <a:schemeClr val="hlink"/>
                </a:solidFill>
                <a:latin typeface="Calibri"/>
                <a:ea typeface="Calibri"/>
                <a:cs typeface="Calibri"/>
                <a:sym typeface="Calibri"/>
                <a:hlinkClick r:id="rId3"/>
              </a:rPr>
              <a:t>ex06_optimizer.ipynb</a:t>
            </a:r>
            <a:endParaRPr sz="1800" b="0" i="0" u="none" strike="noStrike" cap="none">
              <a:solidFill>
                <a:srgbClr val="00B0F0"/>
              </a:solidFill>
              <a:latin typeface="Calibri"/>
              <a:ea typeface="Calibri"/>
              <a:cs typeface="Calibri"/>
              <a:sym typeface="Calibri"/>
            </a:endParaRPr>
          </a:p>
        </p:txBody>
      </p:sp>
      <p:pic>
        <p:nvPicPr>
          <p:cNvPr id="1392" name="Google Shape;1392;p114"/>
          <p:cNvPicPr preferRelativeResize="0"/>
          <p:nvPr/>
        </p:nvPicPr>
        <p:blipFill rotWithShape="1">
          <a:blip r:embed="rId4">
            <a:alphaModFix/>
          </a:blip>
          <a:srcRect/>
          <a:stretch/>
        </p:blipFill>
        <p:spPr>
          <a:xfrm>
            <a:off x="699875" y="828925"/>
            <a:ext cx="6626900" cy="40414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115"/>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開始</a:t>
            </a:r>
            <a:r>
              <a:rPr lang="zh-TW"/>
              <a:t>實作 </a:t>
            </a:r>
            <a:r>
              <a:rPr lang="zh-TW" u="sng">
                <a:solidFill>
                  <a:schemeClr val="hlink"/>
                </a:solidFill>
                <a:hlinkClick r:id="rId3"/>
              </a:rPr>
              <a:t>ex6</a:t>
            </a:r>
            <a:r>
              <a:rPr lang="zh-TW"/>
              <a:t> 囉～</a:t>
            </a:r>
            <a:endParaRPr sz="4000">
              <a:latin typeface="Calibri"/>
              <a:ea typeface="Calibri"/>
              <a:cs typeface="Calibri"/>
              <a:sym typeface="Calibri"/>
            </a:endParaRPr>
          </a:p>
        </p:txBody>
      </p:sp>
      <p:sp>
        <p:nvSpPr>
          <p:cNvPr id="1398" name="Google Shape;1398;p115"/>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dirty="0">
                <a:solidFill>
                  <a:schemeClr val="dk2"/>
                </a:solidFill>
                <a:latin typeface="Calibri"/>
                <a:ea typeface="Calibri"/>
                <a:cs typeface="Calibri"/>
                <a:sym typeface="Calibri"/>
              </a:rPr>
              <a:t>看看能不能在5分鐘內比較不同 optimizer 對訓練結果之差異</a:t>
            </a:r>
            <a:endParaRPr sz="3600"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graphicFrame>
        <p:nvGraphicFramePr>
          <p:cNvPr id="1403" name="Google Shape;1403;p116"/>
          <p:cNvGraphicFramePr/>
          <p:nvPr/>
        </p:nvGraphicFramePr>
        <p:xfrm>
          <a:off x="952500" y="1482150"/>
          <a:ext cx="7239000" cy="2194440"/>
        </p:xfrm>
        <a:graphic>
          <a:graphicData uri="http://schemas.openxmlformats.org/drawingml/2006/table">
            <a:tbl>
              <a:tblPr>
                <a:noFill/>
                <a:tableStyleId>{9CEE7E21-7FF2-48F6-9FC8-05549BC23BCA}</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2400"/>
                        <a:buFont typeface="Arial"/>
                        <a:buNone/>
                      </a:pPr>
                      <a:r>
                        <a:rPr lang="zh-TW" sz="2400" b="1" u="none" strike="noStrike" cap="none">
                          <a:solidFill>
                            <a:srgbClr val="434343"/>
                          </a:solidFill>
                          <a:latin typeface="Calibri"/>
                          <a:ea typeface="Calibri"/>
                          <a:cs typeface="Calibri"/>
                          <a:sym typeface="Calibri"/>
                        </a:rPr>
                        <a:t>Component</a:t>
                      </a:r>
                      <a:endParaRPr sz="2400" b="1" u="none" strike="noStrike" cap="none">
                        <a:solidFill>
                          <a:srgbClr val="434343"/>
                        </a:solidFill>
                        <a:latin typeface="Calibri"/>
                        <a:ea typeface="Calibri"/>
                        <a:cs typeface="Calibri"/>
                        <a:sym typeface="Calibri"/>
                      </a:endParaRPr>
                    </a:p>
                  </a:txBody>
                  <a:tcPr marL="91425" marR="91425" marT="91425" marB="91425">
                    <a:solidFill>
                      <a:schemeClr val="accent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zh-TW" sz="2400" b="1" u="none" strike="noStrike" cap="none">
                          <a:solidFill>
                            <a:srgbClr val="434343"/>
                          </a:solidFill>
                          <a:latin typeface="Calibri"/>
                          <a:ea typeface="Calibri"/>
                          <a:cs typeface="Calibri"/>
                          <a:sym typeface="Calibri"/>
                        </a:rPr>
                        <a:t>Selection</a:t>
                      </a:r>
                      <a:endParaRPr sz="2400" b="1" u="none" strike="noStrike" cap="none">
                        <a:solidFill>
                          <a:srgbClr val="434343"/>
                        </a:solidFill>
                        <a:latin typeface="Calibri"/>
                        <a:ea typeface="Calibri"/>
                        <a:cs typeface="Calibri"/>
                        <a:sym typeface="Calibri"/>
                      </a:endParaRPr>
                    </a:p>
                  </a:txBody>
                  <a:tcPr marL="91425" marR="91425" marT="91425" marB="91425">
                    <a:solidFill>
                      <a:schemeClr val="accent1"/>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chemeClr val="dk2"/>
                          </a:solidFill>
                          <a:latin typeface="Calibri"/>
                          <a:ea typeface="Calibri"/>
                          <a:cs typeface="Calibri"/>
                          <a:sym typeface="Calibri"/>
                        </a:rPr>
                        <a:t>Loss function</a:t>
                      </a:r>
                      <a:endParaRPr sz="2400" u="none" strike="noStrike" cap="none">
                        <a:solidFill>
                          <a:schemeClr val="dk2"/>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rgbClr val="6AA84F"/>
                          </a:solidFill>
                          <a:latin typeface="Calibri"/>
                          <a:ea typeface="Calibri"/>
                          <a:cs typeface="Calibri"/>
                          <a:sym typeface="Calibri"/>
                        </a:rPr>
                        <a:t>categorical_crossentropy</a:t>
                      </a:r>
                      <a:endParaRPr sz="2400" u="none" strike="noStrike" cap="none">
                        <a:solidFill>
                          <a:srgbClr val="6AA84F"/>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chemeClr val="dk2"/>
                          </a:solidFill>
                          <a:latin typeface="Calibri"/>
                          <a:ea typeface="Calibri"/>
                          <a:cs typeface="Calibri"/>
                          <a:sym typeface="Calibri"/>
                        </a:rPr>
                        <a:t>Activation function</a:t>
                      </a:r>
                      <a:endParaRPr sz="2400" u="none" strike="noStrike" cap="none">
                        <a:solidFill>
                          <a:schemeClr val="dk2"/>
                        </a:solidFill>
                        <a:latin typeface="Calibri"/>
                        <a:ea typeface="Calibri"/>
                        <a:cs typeface="Calibri"/>
                        <a:sym typeface="Calibri"/>
                      </a:endParaRPr>
                    </a:p>
                  </a:txBody>
                  <a:tcPr marL="91425" marR="91425" marT="91425" marB="91425" anchor="ctr">
                    <a:solidFill>
                      <a:srgbClr val="EFEFEF"/>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rgbClr val="6AA84F"/>
                          </a:solidFill>
                          <a:latin typeface="Calibri"/>
                          <a:ea typeface="Calibri"/>
                          <a:cs typeface="Calibri"/>
                          <a:sym typeface="Calibri"/>
                        </a:rPr>
                        <a:t>ReLU + softmax</a:t>
                      </a:r>
                      <a:endParaRPr sz="2400" u="none" strike="noStrike" cap="none">
                        <a:solidFill>
                          <a:srgbClr val="6AA84F"/>
                        </a:solidFill>
                        <a:latin typeface="Calibri"/>
                        <a:ea typeface="Calibri"/>
                        <a:cs typeface="Calibri"/>
                        <a:sym typeface="Calibri"/>
                      </a:endParaRPr>
                    </a:p>
                  </a:txBody>
                  <a:tcPr marL="91425" marR="91425" marT="91425" marB="91425" anchor="ctr">
                    <a:solidFill>
                      <a:srgbClr val="EFEFE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chemeClr val="dk2"/>
                          </a:solidFill>
                          <a:latin typeface="Calibri"/>
                          <a:ea typeface="Calibri"/>
                          <a:cs typeface="Calibri"/>
                          <a:sym typeface="Calibri"/>
                        </a:rPr>
                        <a:t>Optimizer</a:t>
                      </a:r>
                      <a:endParaRPr sz="2400" u="none" strike="noStrike" cap="none">
                        <a:solidFill>
                          <a:schemeClr val="dk2"/>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rgbClr val="6AA84F"/>
                          </a:solidFill>
                          <a:latin typeface="Calibri"/>
                          <a:ea typeface="Calibri"/>
                          <a:cs typeface="Calibri"/>
                          <a:sym typeface="Calibri"/>
                        </a:rPr>
                        <a:t>Adam</a:t>
                      </a:r>
                      <a:endParaRPr sz="2400" u="none" strike="noStrike" cap="none">
                        <a:solidFill>
                          <a:srgbClr val="6AA84F"/>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1404" name="Google Shape;1404;p11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目前最好的模型設置</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117"/>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410" name="Google Shape;1410;p117"/>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411" name="Google Shape;1411;p11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Tips for Training Deep Learning (DL) Models</a:t>
            </a:r>
            <a:endParaRPr/>
          </a:p>
        </p:txBody>
      </p:sp>
      <p:sp>
        <p:nvSpPr>
          <p:cNvPr id="1412" name="Google Shape;1412;p117"/>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13" name="Google Shape;1413;p117"/>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414" name="Google Shape;1414;p117"/>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15" name="Google Shape;1415;p117"/>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416" name="Google Shape;1416;p117"/>
          <p:cNvGrpSpPr/>
          <p:nvPr/>
        </p:nvGrpSpPr>
        <p:grpSpPr>
          <a:xfrm>
            <a:off x="5150700" y="944450"/>
            <a:ext cx="3014700" cy="839850"/>
            <a:chOff x="4804500" y="1912225"/>
            <a:chExt cx="3014700" cy="839850"/>
          </a:xfrm>
        </p:grpSpPr>
        <p:sp>
          <p:nvSpPr>
            <p:cNvPr id="1417" name="Google Shape;1417;p117"/>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418" name="Google Shape;1418;p117"/>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419" name="Google Shape;1419;p117"/>
          <p:cNvGrpSpPr/>
          <p:nvPr/>
        </p:nvGrpSpPr>
        <p:grpSpPr>
          <a:xfrm>
            <a:off x="978599" y="2446362"/>
            <a:ext cx="3014716" cy="2590800"/>
            <a:chOff x="1183700" y="2469482"/>
            <a:chExt cx="4229400" cy="2590800"/>
          </a:xfrm>
        </p:grpSpPr>
        <p:sp>
          <p:nvSpPr>
            <p:cNvPr id="1420" name="Google Shape;1420;p117"/>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21" name="Google Shape;1421;p117"/>
            <p:cNvSpPr/>
            <p:nvPr/>
          </p:nvSpPr>
          <p:spPr>
            <a:xfrm>
              <a:off x="1448042" y="3904176"/>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422" name="Google Shape;1422;p117"/>
            <p:cNvSpPr/>
            <p:nvPr/>
          </p:nvSpPr>
          <p:spPr>
            <a:xfrm>
              <a:off x="1439793" y="2615418"/>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423" name="Google Shape;1423;p117"/>
            <p:cNvSpPr/>
            <p:nvPr/>
          </p:nvSpPr>
          <p:spPr>
            <a:xfrm>
              <a:off x="1448042" y="4548556"/>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424" name="Google Shape;1424;p117"/>
            <p:cNvSpPr/>
            <p:nvPr/>
          </p:nvSpPr>
          <p:spPr>
            <a:xfrm>
              <a:off x="1455997" y="3259797"/>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425" name="Google Shape;1425;p117"/>
          <p:cNvSpPr txBox="1"/>
          <p:nvPr/>
        </p:nvSpPr>
        <p:spPr>
          <a:xfrm>
            <a:off x="5667300" y="470354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zh-TW" sz="2000" b="0" i="0" u="sng" strike="noStrike" cap="none">
                <a:solidFill>
                  <a:schemeClr val="hlink"/>
                </a:solidFill>
                <a:latin typeface="Calibri"/>
                <a:ea typeface="Calibri"/>
                <a:cs typeface="Calibri"/>
                <a:sym typeface="Calibri"/>
                <a:hlinkClick r:id="rId3"/>
              </a:rPr>
              <a:t>ex07_overfitting.ipynb</a:t>
            </a:r>
            <a:endParaRPr sz="1800" b="0" i="0" u="none" strike="noStrike" cap="none">
              <a:solidFill>
                <a:srgbClr val="00B0F0"/>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11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b="1"/>
              <a:t>訓練資料集的結果</a:t>
            </a:r>
            <a:endParaRPr b="1"/>
          </a:p>
        </p:txBody>
      </p:sp>
      <p:sp>
        <p:nvSpPr>
          <p:cNvPr id="1431" name="Google Shape;1431;p118"/>
          <p:cNvSpPr txBox="1"/>
          <p:nvPr/>
        </p:nvSpPr>
        <p:spPr>
          <a:xfrm>
            <a:off x="5667300" y="471817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zh-TW" sz="2000" b="0" i="0" u="sng" strike="noStrike" cap="none">
                <a:solidFill>
                  <a:schemeClr val="hlink"/>
                </a:solidFill>
                <a:latin typeface="Calibri"/>
                <a:ea typeface="Calibri"/>
                <a:cs typeface="Calibri"/>
                <a:sym typeface="Calibri"/>
                <a:hlinkClick r:id="rId3"/>
              </a:rPr>
              <a:t>ex07_overfitting.ipynb</a:t>
            </a:r>
            <a:endParaRPr sz="1800" b="0" i="0" u="none" strike="noStrike" cap="none">
              <a:solidFill>
                <a:srgbClr val="00B0F0"/>
              </a:solidFill>
              <a:latin typeface="Calibri"/>
              <a:ea typeface="Calibri"/>
              <a:cs typeface="Calibri"/>
              <a:sym typeface="Calibri"/>
            </a:endParaRPr>
          </a:p>
        </p:txBody>
      </p:sp>
      <p:pic>
        <p:nvPicPr>
          <p:cNvPr id="1432" name="Google Shape;1432;p118"/>
          <p:cNvPicPr preferRelativeResize="0"/>
          <p:nvPr/>
        </p:nvPicPr>
        <p:blipFill rotWithShape="1">
          <a:blip r:embed="rId4">
            <a:alphaModFix/>
          </a:blip>
          <a:srcRect/>
          <a:stretch/>
        </p:blipFill>
        <p:spPr>
          <a:xfrm>
            <a:off x="1673650" y="809025"/>
            <a:ext cx="5796699" cy="39582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pic>
        <p:nvPicPr>
          <p:cNvPr id="1437" name="Google Shape;1437;p119"/>
          <p:cNvPicPr preferRelativeResize="0"/>
          <p:nvPr/>
        </p:nvPicPr>
        <p:blipFill rotWithShape="1">
          <a:blip r:embed="rId3">
            <a:alphaModFix/>
          </a:blip>
          <a:srcRect/>
          <a:stretch/>
        </p:blipFill>
        <p:spPr>
          <a:xfrm>
            <a:off x="1539899" y="1232452"/>
            <a:ext cx="5169013" cy="3730823"/>
          </a:xfrm>
          <a:prstGeom prst="rect">
            <a:avLst/>
          </a:prstGeom>
          <a:noFill/>
          <a:ln w="9525" cap="flat" cmpd="sng">
            <a:solidFill>
              <a:srgbClr val="B7B7B7"/>
            </a:solidFill>
            <a:prstDash val="solid"/>
            <a:round/>
            <a:headEnd type="none" w="sm" len="sm"/>
            <a:tailEnd type="none" w="sm" len="sm"/>
          </a:ln>
        </p:spPr>
      </p:pic>
      <p:sp>
        <p:nvSpPr>
          <p:cNvPr id="1438" name="Google Shape;1438;p119"/>
          <p:cNvSpPr/>
          <p:nvPr/>
        </p:nvSpPr>
        <p:spPr>
          <a:xfrm>
            <a:off x="1775112" y="2745434"/>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119"/>
          <p:cNvSpPr/>
          <p:nvPr/>
        </p:nvSpPr>
        <p:spPr>
          <a:xfrm>
            <a:off x="4572000" y="3035984"/>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119"/>
          <p:cNvSpPr txBox="1">
            <a:spLocks noGrp="1"/>
          </p:cNvSpPr>
          <p:nvPr>
            <p:ph type="title"/>
          </p:nvPr>
        </p:nvSpPr>
        <p:spPr>
          <a:xfrm>
            <a:off x="311700" y="110652"/>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然而…真相是殘酷的</a:t>
            </a:r>
            <a:endParaRPr/>
          </a:p>
        </p:txBody>
      </p:sp>
      <p:sp>
        <p:nvSpPr>
          <p:cNvPr id="1441" name="Google Shape;1441;p119"/>
          <p:cNvSpPr txBox="1"/>
          <p:nvPr/>
        </p:nvSpPr>
        <p:spPr>
          <a:xfrm>
            <a:off x="5667300" y="471817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zh-TW" sz="2000" b="0" i="0" u="sng" strike="noStrike" cap="none">
                <a:solidFill>
                  <a:schemeClr val="hlink"/>
                </a:solidFill>
                <a:latin typeface="Calibri"/>
                <a:ea typeface="Calibri"/>
                <a:cs typeface="Calibri"/>
                <a:sym typeface="Calibri"/>
                <a:hlinkClick r:id="rId4"/>
              </a:rPr>
              <a:t>ex07_overfitting.ipynb</a:t>
            </a:r>
            <a:endParaRPr sz="1800" b="0" i="0" u="none" strike="noStrike" cap="none">
              <a:solidFill>
                <a:srgbClr val="00B0F0"/>
              </a:solidFill>
              <a:latin typeface="Calibri"/>
              <a:ea typeface="Calibri"/>
              <a:cs typeface="Calibri"/>
              <a:sym typeface="Calibri"/>
            </a:endParaRPr>
          </a:p>
        </p:txBody>
      </p:sp>
      <p:sp>
        <p:nvSpPr>
          <p:cNvPr id="1442" name="Google Shape;1442;p119"/>
          <p:cNvSpPr txBox="1"/>
          <p:nvPr/>
        </p:nvSpPr>
        <p:spPr>
          <a:xfrm>
            <a:off x="0" y="2330850"/>
            <a:ext cx="1539900" cy="48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alibri"/>
                <a:ea typeface="Calibri"/>
                <a:cs typeface="Calibri"/>
                <a:sym typeface="Calibri"/>
              </a:rPr>
              <a:t>Overfitting</a:t>
            </a:r>
            <a:endParaRPr sz="2400" b="0" i="0" u="none" strike="noStrike" cap="none">
              <a:solidFill>
                <a:srgbClr val="000000"/>
              </a:solidFill>
              <a:latin typeface="Calibri"/>
              <a:ea typeface="Calibri"/>
              <a:cs typeface="Calibri"/>
              <a:sym typeface="Calibri"/>
            </a:endParaRPr>
          </a:p>
        </p:txBody>
      </p:sp>
      <p:sp>
        <p:nvSpPr>
          <p:cNvPr id="8" name="Google Shape;1448;p120">
            <a:extLst>
              <a:ext uri="{FF2B5EF4-FFF2-40B4-BE49-F238E27FC236}">
                <a16:creationId xmlns:a16="http://schemas.microsoft.com/office/drawing/2014/main" id="{E4B751EC-142F-6E4B-AFFF-52311E2AE289}"/>
              </a:ext>
            </a:extLst>
          </p:cNvPr>
          <p:cNvSpPr txBox="1">
            <a:spLocks noGrp="1"/>
          </p:cNvSpPr>
          <p:nvPr>
            <p:ph type="body" idx="1"/>
          </p:nvPr>
        </p:nvSpPr>
        <p:spPr>
          <a:xfrm>
            <a:off x="57411" y="575496"/>
            <a:ext cx="5641839" cy="769123"/>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800"/>
              <a:buNone/>
            </a:pPr>
            <a:r>
              <a:rPr lang="zh-TW" sz="2400" dirty="0"/>
              <a:t>訓練</a:t>
            </a:r>
            <a:r>
              <a:rPr lang="zh-TW" altLang="en-US" sz="2400" dirty="0"/>
              <a:t>集表現不錯，</a:t>
            </a:r>
            <a:r>
              <a:rPr lang="zh-TW" sz="2400" dirty="0"/>
              <a:t>但測試</a:t>
            </a:r>
            <a:r>
              <a:rPr lang="zh-TW" altLang="en-US" sz="2400" dirty="0"/>
              <a:t>集</a:t>
            </a:r>
            <a:r>
              <a:rPr lang="zh-TW" sz="2400" dirty="0"/>
              <a:t>反而變差</a:t>
            </a:r>
            <a:endParaRPr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lvl="0"/>
            <a:r>
              <a:rPr lang="zh-TW" altLang="en-US" dirty="0"/>
              <a:t>神經網絡</a:t>
            </a:r>
            <a:r>
              <a:rPr lang="en-US" altLang="zh-TW" dirty="0"/>
              <a:t>(Neural Network)</a:t>
            </a:r>
            <a:endParaRPr dirty="0"/>
          </a:p>
        </p:txBody>
      </p:sp>
      <p:sp>
        <p:nvSpPr>
          <p:cNvPr id="295" name="Google Shape;295;p44"/>
          <p:cNvSpPr txBox="1">
            <a:spLocks noGrp="1"/>
          </p:cNvSpPr>
          <p:nvPr>
            <p:ph type="body" idx="1"/>
          </p:nvPr>
        </p:nvSpPr>
        <p:spPr>
          <a:xfrm>
            <a:off x="311700" y="761320"/>
            <a:ext cx="8520600" cy="4015500"/>
          </a:xfrm>
          <a:prstGeom prst="rect">
            <a:avLst/>
          </a:prstGeom>
          <a:noFill/>
          <a:ln>
            <a:noFill/>
          </a:ln>
        </p:spPr>
        <p:txBody>
          <a:bodyPr spcFirstLastPara="1" wrap="square" lIns="91425" tIns="91425" rIns="91425" bIns="91425" anchor="t" anchorCtr="0">
            <a:noAutofit/>
          </a:bodyPr>
          <a:lstStyle/>
          <a:p>
            <a:pPr lvl="0" indent="-406400">
              <a:buSzPts val="2800"/>
            </a:pPr>
            <a:r>
              <a:rPr lang="zh-TW" altLang="en-US" sz="2800" dirty="0"/>
              <a:t>電腦的神經網路是一種模仿生物神經網路</a:t>
            </a:r>
            <a:endParaRPr lang="en-US" altLang="zh-TW" sz="2800" dirty="0"/>
          </a:p>
          <a:p>
            <a:pPr lvl="1" indent="-381000">
              <a:spcBef>
                <a:spcPts val="0"/>
              </a:spcBef>
              <a:buSzPts val="2400"/>
            </a:pPr>
            <a:r>
              <a:rPr lang="zh-TW" altLang="en-US" sz="2400" dirty="0"/>
              <a:t>由許多層的 </a:t>
            </a:r>
            <a:r>
              <a:rPr lang="en-US" altLang="zh-TW" sz="2400" dirty="0"/>
              <a:t>neuron </a:t>
            </a:r>
            <a:r>
              <a:rPr lang="zh-TW" altLang="en-US" sz="2400" dirty="0"/>
              <a:t>互相連結而形成 </a:t>
            </a:r>
            <a:r>
              <a:rPr lang="en-US" altLang="zh-TW" sz="2400" dirty="0"/>
              <a:t>neural network</a:t>
            </a:r>
            <a:endParaRPr lang="en-US" sz="2400" dirty="0"/>
          </a:p>
        </p:txBody>
      </p:sp>
      <p:sp>
        <p:nvSpPr>
          <p:cNvPr id="5" name="Rounded Rectangle 4">
            <a:extLst>
              <a:ext uri="{FF2B5EF4-FFF2-40B4-BE49-F238E27FC236}">
                <a16:creationId xmlns:a16="http://schemas.microsoft.com/office/drawing/2014/main" id="{0C1EE207-E054-7E43-A442-ABA24C644A69}"/>
              </a:ext>
            </a:extLst>
          </p:cNvPr>
          <p:cNvSpPr/>
          <p:nvPr/>
        </p:nvSpPr>
        <p:spPr>
          <a:xfrm>
            <a:off x="1388697" y="2615391"/>
            <a:ext cx="1216549"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D8AD7C6-0BD1-B340-A538-993D4583C099}"/>
              </a:ext>
            </a:extLst>
          </p:cNvPr>
          <p:cNvSpPr/>
          <p:nvPr/>
        </p:nvSpPr>
        <p:spPr>
          <a:xfrm>
            <a:off x="1418928" y="2639636"/>
            <a:ext cx="1156086" cy="261610"/>
          </a:xfrm>
          <a:prstGeom prst="rect">
            <a:avLst/>
          </a:prstGeom>
        </p:spPr>
        <p:txBody>
          <a:bodyPr wrap="none">
            <a:spAutoFit/>
          </a:bodyPr>
          <a:lstStyle/>
          <a:p>
            <a:r>
              <a:rPr lang="en-US" altLang="zh-TW" sz="1100" dirty="0">
                <a:solidFill>
                  <a:schemeClr val="bg1"/>
                </a:solidFill>
              </a:rPr>
              <a:t>Input Raw Data</a:t>
            </a:r>
            <a:endParaRPr lang="en-US" sz="1100" dirty="0">
              <a:solidFill>
                <a:schemeClr val="bg1"/>
              </a:solidFill>
            </a:endParaRPr>
          </a:p>
        </p:txBody>
      </p:sp>
      <p:pic>
        <p:nvPicPr>
          <p:cNvPr id="7" name="Picture 6">
            <a:extLst>
              <a:ext uri="{FF2B5EF4-FFF2-40B4-BE49-F238E27FC236}">
                <a16:creationId xmlns:a16="http://schemas.microsoft.com/office/drawing/2014/main" id="{51057A0F-F3A2-8A4A-AA23-065E5B840EF6}"/>
              </a:ext>
            </a:extLst>
          </p:cNvPr>
          <p:cNvPicPr>
            <a:picLocks noChangeAspect="1"/>
          </p:cNvPicPr>
          <p:nvPr/>
        </p:nvPicPr>
        <p:blipFill>
          <a:blip r:embed="rId3"/>
          <a:stretch>
            <a:fillRect/>
          </a:stretch>
        </p:blipFill>
        <p:spPr>
          <a:xfrm>
            <a:off x="1579842" y="3108004"/>
            <a:ext cx="874330" cy="1274176"/>
          </a:xfrm>
          <a:prstGeom prst="rect">
            <a:avLst/>
          </a:prstGeom>
        </p:spPr>
      </p:pic>
      <p:cxnSp>
        <p:nvCxnSpPr>
          <p:cNvPr id="8" name="Straight Arrow Connector 7">
            <a:extLst>
              <a:ext uri="{FF2B5EF4-FFF2-40B4-BE49-F238E27FC236}">
                <a16:creationId xmlns:a16="http://schemas.microsoft.com/office/drawing/2014/main" id="{CF6AAAAE-6C04-FD4E-9B0F-FB5BBF0FE6DC}"/>
              </a:ext>
            </a:extLst>
          </p:cNvPr>
          <p:cNvCxnSpPr/>
          <p:nvPr/>
        </p:nvCxnSpPr>
        <p:spPr>
          <a:xfrm>
            <a:off x="2352052" y="3619641"/>
            <a:ext cx="461175" cy="0"/>
          </a:xfrm>
          <a:prstGeom prst="straightConnector1">
            <a:avLst/>
          </a:prstGeom>
          <a:ln w="22225">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19568CB5-4384-D940-A223-F7AEFB657D5D}"/>
              </a:ext>
            </a:extLst>
          </p:cNvPr>
          <p:cNvSpPr/>
          <p:nvPr/>
        </p:nvSpPr>
        <p:spPr>
          <a:xfrm>
            <a:off x="3527213" y="4290504"/>
            <a:ext cx="1476687" cy="253916"/>
          </a:xfrm>
          <a:prstGeom prst="rect">
            <a:avLst/>
          </a:prstGeom>
        </p:spPr>
        <p:txBody>
          <a:bodyPr wrap="none">
            <a:spAutoFit/>
          </a:bodyPr>
          <a:lstStyle/>
          <a:p>
            <a:pPr algn="ctr"/>
            <a:r>
              <a:rPr lang="en-US" sz="1050" dirty="0"/>
              <a:t>Deep Neural Network</a:t>
            </a:r>
          </a:p>
        </p:txBody>
      </p:sp>
      <p:pic>
        <p:nvPicPr>
          <p:cNvPr id="14" name="Picture 13">
            <a:extLst>
              <a:ext uri="{FF2B5EF4-FFF2-40B4-BE49-F238E27FC236}">
                <a16:creationId xmlns:a16="http://schemas.microsoft.com/office/drawing/2014/main" id="{DF238B6C-C4FC-2346-8B25-FBAD2D4AE229}"/>
              </a:ext>
            </a:extLst>
          </p:cNvPr>
          <p:cNvPicPr>
            <a:picLocks noChangeAspect="1"/>
          </p:cNvPicPr>
          <p:nvPr/>
        </p:nvPicPr>
        <p:blipFill>
          <a:blip r:embed="rId4"/>
          <a:stretch>
            <a:fillRect/>
          </a:stretch>
        </p:blipFill>
        <p:spPr>
          <a:xfrm>
            <a:off x="6572964" y="3196722"/>
            <a:ext cx="973055" cy="940308"/>
          </a:xfrm>
          <a:prstGeom prst="rect">
            <a:avLst/>
          </a:prstGeom>
        </p:spPr>
      </p:pic>
      <p:cxnSp>
        <p:nvCxnSpPr>
          <p:cNvPr id="15" name="Straight Arrow Connector 14">
            <a:extLst>
              <a:ext uri="{FF2B5EF4-FFF2-40B4-BE49-F238E27FC236}">
                <a16:creationId xmlns:a16="http://schemas.microsoft.com/office/drawing/2014/main" id="{EEA24563-5F0E-344C-95F7-6AAAED6560E5}"/>
              </a:ext>
            </a:extLst>
          </p:cNvPr>
          <p:cNvCxnSpPr/>
          <p:nvPr/>
        </p:nvCxnSpPr>
        <p:spPr>
          <a:xfrm>
            <a:off x="5820676" y="3619641"/>
            <a:ext cx="461175" cy="0"/>
          </a:xfrm>
          <a:prstGeom prst="straightConnector1">
            <a:avLst/>
          </a:prstGeom>
          <a:ln w="22225">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16" name="Rounded Rectangle 15">
            <a:extLst>
              <a:ext uri="{FF2B5EF4-FFF2-40B4-BE49-F238E27FC236}">
                <a16:creationId xmlns:a16="http://schemas.microsoft.com/office/drawing/2014/main" id="{F8210880-CD85-2D46-8ABE-B97D9C70A423}"/>
              </a:ext>
            </a:extLst>
          </p:cNvPr>
          <p:cNvSpPr/>
          <p:nvPr/>
        </p:nvSpPr>
        <p:spPr>
          <a:xfrm>
            <a:off x="6707457" y="2639637"/>
            <a:ext cx="636487"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AE26583-4EAF-7A4A-9057-980B017D5BFC}"/>
              </a:ext>
            </a:extLst>
          </p:cNvPr>
          <p:cNvSpPr/>
          <p:nvPr/>
        </p:nvSpPr>
        <p:spPr>
          <a:xfrm>
            <a:off x="6737688" y="2663882"/>
            <a:ext cx="606256" cy="261610"/>
          </a:xfrm>
          <a:prstGeom prst="rect">
            <a:avLst/>
          </a:prstGeom>
        </p:spPr>
        <p:txBody>
          <a:bodyPr wrap="none">
            <a:spAutoFit/>
          </a:bodyPr>
          <a:lstStyle/>
          <a:p>
            <a:r>
              <a:rPr lang="en-US" altLang="zh-TW" sz="1100" dirty="0">
                <a:solidFill>
                  <a:schemeClr val="bg1"/>
                </a:solidFill>
              </a:rPr>
              <a:t>Output</a:t>
            </a:r>
            <a:endParaRPr lang="en-US" sz="1100" dirty="0">
              <a:solidFill>
                <a:schemeClr val="bg1"/>
              </a:solidFill>
            </a:endParaRPr>
          </a:p>
        </p:txBody>
      </p:sp>
      <p:pic>
        <p:nvPicPr>
          <p:cNvPr id="2" name="Picture 1">
            <a:extLst>
              <a:ext uri="{FF2B5EF4-FFF2-40B4-BE49-F238E27FC236}">
                <a16:creationId xmlns:a16="http://schemas.microsoft.com/office/drawing/2014/main" id="{C29E72A2-67C8-1D40-A12F-1FC549A0BEA3}"/>
              </a:ext>
            </a:extLst>
          </p:cNvPr>
          <p:cNvPicPr>
            <a:picLocks noChangeAspect="1"/>
          </p:cNvPicPr>
          <p:nvPr/>
        </p:nvPicPr>
        <p:blipFill>
          <a:blip r:embed="rId5"/>
          <a:stretch>
            <a:fillRect/>
          </a:stretch>
        </p:blipFill>
        <p:spPr>
          <a:xfrm>
            <a:off x="2966612" y="2795746"/>
            <a:ext cx="2733015" cy="1380311"/>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2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什麼是 Overfitting？</a:t>
            </a:r>
            <a:endParaRPr dirty="0"/>
          </a:p>
        </p:txBody>
      </p:sp>
      <p:pic>
        <p:nvPicPr>
          <p:cNvPr id="4" name="Picture 3">
            <a:extLst>
              <a:ext uri="{FF2B5EF4-FFF2-40B4-BE49-F238E27FC236}">
                <a16:creationId xmlns:a16="http://schemas.microsoft.com/office/drawing/2014/main" id="{52584EF4-4F6B-6D4D-8039-8315D353456C}"/>
              </a:ext>
            </a:extLst>
          </p:cNvPr>
          <p:cNvPicPr>
            <a:picLocks noChangeAspect="1"/>
          </p:cNvPicPr>
          <p:nvPr/>
        </p:nvPicPr>
        <p:blipFill>
          <a:blip r:embed="rId3"/>
          <a:stretch>
            <a:fillRect/>
          </a:stretch>
        </p:blipFill>
        <p:spPr>
          <a:xfrm>
            <a:off x="1394783" y="1966292"/>
            <a:ext cx="6354433" cy="2204830"/>
          </a:xfrm>
          <a:prstGeom prst="rect">
            <a:avLst/>
          </a:prstGeom>
        </p:spPr>
      </p:pic>
      <p:sp>
        <p:nvSpPr>
          <p:cNvPr id="2" name="Text Placeholder 1">
            <a:extLst>
              <a:ext uri="{FF2B5EF4-FFF2-40B4-BE49-F238E27FC236}">
                <a16:creationId xmlns:a16="http://schemas.microsoft.com/office/drawing/2014/main" id="{0E234C44-36B1-C146-B039-3ACB8E4FC691}"/>
              </a:ext>
            </a:extLst>
          </p:cNvPr>
          <p:cNvSpPr>
            <a:spLocks noGrp="1"/>
          </p:cNvSpPr>
          <p:nvPr>
            <p:ph type="body" idx="1"/>
          </p:nvPr>
        </p:nvSpPr>
        <p:spPr/>
        <p:txBody>
          <a:bodyPr/>
          <a:lstStyle/>
          <a:p>
            <a:r>
              <a:rPr lang="zh-CN" altLang="en-US" dirty="0"/>
              <a:t>機器過度的去學習訓練資料，導致在外部測試效果不如預期</a:t>
            </a: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12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Overfitting</a:t>
            </a:r>
            <a:endParaRPr/>
          </a:p>
        </p:txBody>
      </p:sp>
      <p:sp>
        <p:nvSpPr>
          <p:cNvPr id="1454" name="Google Shape;1454;p121"/>
          <p:cNvSpPr txBox="1">
            <a:spLocks noGrp="1"/>
          </p:cNvSpPr>
          <p:nvPr>
            <p:ph type="body" idx="1"/>
          </p:nvPr>
        </p:nvSpPr>
        <p:spPr>
          <a:xfrm>
            <a:off x="311700" y="900650"/>
            <a:ext cx="42603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dirty="0"/>
              <a:t>綠線代表過擬合模型，黑線代表正則化模型。雖然綠線完美的符合訓練資料，但也太過依賴訓練資料，並且與黑線相比，對於新的測試資料上具有更高的錯誤率。</a:t>
            </a:r>
            <a:endParaRPr dirty="0"/>
          </a:p>
          <a:p>
            <a:pPr marL="0" lvl="0" indent="0" algn="l" rtl="0">
              <a:lnSpc>
                <a:spcPct val="115000"/>
              </a:lnSpc>
              <a:spcBef>
                <a:spcPts val="1600"/>
              </a:spcBef>
              <a:spcAft>
                <a:spcPts val="0"/>
              </a:spcAft>
              <a:buSzPts val="1800"/>
              <a:buNone/>
            </a:pPr>
            <a:endParaRPr dirty="0"/>
          </a:p>
          <a:p>
            <a:pPr marL="0" lvl="0" indent="0" algn="l" rtl="0">
              <a:lnSpc>
                <a:spcPct val="115000"/>
              </a:lnSpc>
              <a:spcBef>
                <a:spcPts val="1600"/>
              </a:spcBef>
              <a:spcAft>
                <a:spcPts val="1600"/>
              </a:spcAft>
              <a:buSzPts val="1800"/>
              <a:buNone/>
            </a:pPr>
            <a:r>
              <a:rPr lang="zh-TW" dirty="0"/>
              <a:t>資料來源：</a:t>
            </a:r>
            <a:r>
              <a:rPr lang="zh-TW" u="sng" dirty="0">
                <a:solidFill>
                  <a:schemeClr val="hlink"/>
                </a:solidFill>
                <a:hlinkClick r:id="rId3"/>
              </a:rPr>
              <a:t>過度擬合</a:t>
            </a:r>
            <a:endParaRPr dirty="0"/>
          </a:p>
        </p:txBody>
      </p:sp>
      <p:pic>
        <p:nvPicPr>
          <p:cNvPr id="1455" name="Google Shape;1455;p121"/>
          <p:cNvPicPr preferRelativeResize="0"/>
          <p:nvPr/>
        </p:nvPicPr>
        <p:blipFill rotWithShape="1">
          <a:blip r:embed="rId4">
            <a:alphaModFix/>
          </a:blip>
          <a:srcRect/>
          <a:stretch/>
        </p:blipFill>
        <p:spPr>
          <a:xfrm>
            <a:off x="4660950" y="900650"/>
            <a:ext cx="4171350" cy="41713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12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Overfitting</a:t>
            </a:r>
            <a:endParaRPr/>
          </a:p>
        </p:txBody>
      </p:sp>
      <p:sp>
        <p:nvSpPr>
          <p:cNvPr id="1461" name="Google Shape;1461;p122"/>
          <p:cNvSpPr txBox="1">
            <a:spLocks noGrp="1"/>
          </p:cNvSpPr>
          <p:nvPr>
            <p:ph type="body" idx="1"/>
          </p:nvPr>
        </p:nvSpPr>
        <p:spPr>
          <a:xfrm>
            <a:off x="347675" y="864675"/>
            <a:ext cx="4260300" cy="270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a:t>容易造成Overfitting：</a:t>
            </a:r>
            <a:endParaRPr/>
          </a:p>
          <a:p>
            <a:pPr marL="0" lvl="0" indent="0" algn="l" rtl="0">
              <a:lnSpc>
                <a:spcPct val="115000"/>
              </a:lnSpc>
              <a:spcBef>
                <a:spcPts val="0"/>
              </a:spcBef>
              <a:spcAft>
                <a:spcPts val="0"/>
              </a:spcAft>
              <a:buSzPts val="1800"/>
              <a:buNone/>
            </a:pPr>
            <a:r>
              <a:rPr lang="zh-TW"/>
              <a:t>(1)訓練資料數量越少</a:t>
            </a:r>
            <a:endParaRPr/>
          </a:p>
          <a:p>
            <a:pPr marL="0" lvl="0" indent="0" algn="l" rtl="0">
              <a:lnSpc>
                <a:spcPct val="115000"/>
              </a:lnSpc>
              <a:spcBef>
                <a:spcPts val="0"/>
              </a:spcBef>
              <a:spcAft>
                <a:spcPts val="0"/>
              </a:spcAft>
              <a:buSzPts val="1800"/>
              <a:buNone/>
            </a:pPr>
            <a:r>
              <a:rPr lang="zh-TW"/>
              <a:t>(2)模型的複雜度越高(訓練參數越多)</a:t>
            </a:r>
            <a:endParaRPr/>
          </a:p>
          <a:p>
            <a:pPr marL="0" lvl="0" indent="0" algn="l" rtl="0">
              <a:lnSpc>
                <a:spcPct val="115000"/>
              </a:lnSpc>
              <a:spcBef>
                <a:spcPts val="0"/>
              </a:spcBef>
              <a:spcAft>
                <a:spcPts val="0"/>
              </a:spcAft>
              <a:buSzPts val="1800"/>
              <a:buNone/>
            </a:pPr>
            <a:r>
              <a:rPr lang="zh-TW"/>
              <a:t>(3)資料的雜訊越多</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r>
              <a:rPr lang="zh-TW"/>
              <a:t>資料來源：</a:t>
            </a:r>
            <a:r>
              <a:rPr lang="zh-TW" u="sng">
                <a:solidFill>
                  <a:schemeClr val="hlink"/>
                </a:solidFill>
                <a:hlinkClick r:id="rId3"/>
              </a:rPr>
              <a:t>過度擬合</a:t>
            </a:r>
            <a:endParaRPr/>
          </a:p>
        </p:txBody>
      </p:sp>
      <p:pic>
        <p:nvPicPr>
          <p:cNvPr id="1462" name="Google Shape;1462;p122"/>
          <p:cNvPicPr preferRelativeResize="0"/>
          <p:nvPr/>
        </p:nvPicPr>
        <p:blipFill rotWithShape="1">
          <a:blip r:embed="rId4">
            <a:alphaModFix/>
          </a:blip>
          <a:srcRect/>
          <a:stretch/>
        </p:blipFill>
        <p:spPr>
          <a:xfrm>
            <a:off x="4660950" y="900650"/>
            <a:ext cx="4171350" cy="41713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123"/>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開始</a:t>
            </a:r>
            <a:r>
              <a:rPr lang="zh-TW"/>
              <a:t>實作 </a:t>
            </a:r>
            <a:r>
              <a:rPr lang="zh-TW" u="sng">
                <a:solidFill>
                  <a:schemeClr val="hlink"/>
                </a:solidFill>
                <a:hlinkClick r:id="rId3"/>
              </a:rPr>
              <a:t>ex7</a:t>
            </a:r>
            <a:r>
              <a:rPr lang="zh-TW"/>
              <a:t> 囉～</a:t>
            </a:r>
            <a:endParaRPr>
              <a:latin typeface="Calibri"/>
              <a:ea typeface="Calibri"/>
              <a:cs typeface="Calibri"/>
              <a:sym typeface="Calibri"/>
            </a:endParaRPr>
          </a:p>
        </p:txBody>
      </p:sp>
      <p:sp>
        <p:nvSpPr>
          <p:cNvPr id="1468" name="Google Shape;1468;p123"/>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600"/>
              <a:buFont typeface="Arial"/>
              <a:buNone/>
            </a:pPr>
            <a:r>
              <a:rPr lang="zh-TW" sz="3600" b="0" i="0" u="none" strike="noStrike" cap="none" dirty="0">
                <a:solidFill>
                  <a:schemeClr val="dk2"/>
                </a:solidFill>
                <a:latin typeface="Calibri"/>
                <a:ea typeface="Calibri"/>
                <a:cs typeface="Calibri"/>
                <a:sym typeface="Calibri"/>
              </a:rPr>
              <a:t>看看能不能在5分鐘內觀察到  overfitting 的現象</a:t>
            </a:r>
            <a:endParaRPr sz="3600"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124"/>
          <p:cNvSpPr/>
          <p:nvPr/>
        </p:nvSpPr>
        <p:spPr>
          <a:xfrm>
            <a:off x="978600" y="92802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474" name="Google Shape;1474;p124"/>
          <p:cNvSpPr/>
          <p:nvPr/>
        </p:nvSpPr>
        <p:spPr>
          <a:xfrm>
            <a:off x="978600" y="94062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475" name="Google Shape;1475;p12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testing set: Regularization</a:t>
            </a:r>
            <a:endParaRPr/>
          </a:p>
        </p:txBody>
      </p:sp>
      <p:sp>
        <p:nvSpPr>
          <p:cNvPr id="1476" name="Google Shape;1476;p124"/>
          <p:cNvSpPr/>
          <p:nvPr/>
        </p:nvSpPr>
        <p:spPr>
          <a:xfrm>
            <a:off x="4126200" y="121347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77" name="Google Shape;1477;p124"/>
          <p:cNvSpPr txBox="1"/>
          <p:nvPr/>
        </p:nvSpPr>
        <p:spPr>
          <a:xfrm>
            <a:off x="4187700" y="92802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478" name="Google Shape;1478;p124"/>
          <p:cNvGrpSpPr/>
          <p:nvPr/>
        </p:nvGrpSpPr>
        <p:grpSpPr>
          <a:xfrm>
            <a:off x="5150700" y="934400"/>
            <a:ext cx="3014700" cy="839850"/>
            <a:chOff x="4804500" y="1912225"/>
            <a:chExt cx="3014700" cy="839850"/>
          </a:xfrm>
        </p:grpSpPr>
        <p:sp>
          <p:nvSpPr>
            <p:cNvPr id="1479" name="Google Shape;1479;p124"/>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480" name="Google Shape;1480;p124"/>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sp>
        <p:nvSpPr>
          <p:cNvPr id="1481" name="Google Shape;1481;p124"/>
          <p:cNvSpPr/>
          <p:nvPr/>
        </p:nvSpPr>
        <p:spPr>
          <a:xfrm>
            <a:off x="5150699" y="243630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82" name="Google Shape;1482;p124"/>
          <p:cNvSpPr/>
          <p:nvPr/>
        </p:nvSpPr>
        <p:spPr>
          <a:xfrm>
            <a:off x="5340950" y="3336300"/>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1483" name="Google Shape;1483;p124"/>
          <p:cNvSpPr/>
          <p:nvPr/>
        </p:nvSpPr>
        <p:spPr>
          <a:xfrm>
            <a:off x="5340950" y="2658625"/>
            <a:ext cx="2669100" cy="3594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1484" name="Google Shape;1484;p124"/>
          <p:cNvSpPr/>
          <p:nvPr/>
        </p:nvSpPr>
        <p:spPr>
          <a:xfrm>
            <a:off x="5323488" y="4013976"/>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1485" name="Google Shape;1485;p124"/>
          <p:cNvSpPr/>
          <p:nvPr/>
        </p:nvSpPr>
        <p:spPr>
          <a:xfrm rot="5400000">
            <a:off x="6394350" y="196082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86" name="Google Shape;1486;p124"/>
          <p:cNvSpPr txBox="1"/>
          <p:nvPr/>
        </p:nvSpPr>
        <p:spPr>
          <a:xfrm>
            <a:off x="6802500" y="185986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12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400"/>
              <a:buNone/>
            </a:pPr>
            <a:r>
              <a:rPr lang="zh-TW">
                <a:solidFill>
                  <a:srgbClr val="1D6DA7"/>
                </a:solidFill>
              </a:rPr>
              <a:t>Regularization</a:t>
            </a:r>
            <a:endParaRPr/>
          </a:p>
        </p:txBody>
      </p:sp>
      <p:sp>
        <p:nvSpPr>
          <p:cNvPr id="1492" name="Google Shape;1492;p125"/>
          <p:cNvSpPr txBox="1">
            <a:spLocks noGrp="1"/>
          </p:cNvSpPr>
          <p:nvPr>
            <p:ph type="body" idx="1"/>
          </p:nvPr>
        </p:nvSpPr>
        <p:spPr>
          <a:xfrm>
            <a:off x="311700" y="900651"/>
            <a:ext cx="8520600" cy="12855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dirty="0"/>
              <a:t>限制 weights 的大小讓 output 曲線比較平滑</a:t>
            </a:r>
            <a:endParaRPr sz="2800" dirty="0"/>
          </a:p>
          <a:p>
            <a:pPr marL="457200" lvl="0" indent="-406400" algn="l" rtl="0">
              <a:lnSpc>
                <a:spcPct val="115000"/>
              </a:lnSpc>
              <a:spcBef>
                <a:spcPts val="0"/>
              </a:spcBef>
              <a:spcAft>
                <a:spcPts val="0"/>
              </a:spcAft>
              <a:buSzPts val="2800"/>
              <a:buChar char="●"/>
            </a:pPr>
            <a:r>
              <a:rPr lang="zh-TW" sz="2800" dirty="0"/>
              <a:t>為什麼要限制呢？</a:t>
            </a:r>
            <a:endParaRPr sz="2800" dirty="0"/>
          </a:p>
        </p:txBody>
      </p:sp>
      <p:grpSp>
        <p:nvGrpSpPr>
          <p:cNvPr id="1493" name="Google Shape;1493;p125"/>
          <p:cNvGrpSpPr/>
          <p:nvPr/>
        </p:nvGrpSpPr>
        <p:grpSpPr>
          <a:xfrm>
            <a:off x="611560" y="2099320"/>
            <a:ext cx="4275174" cy="1581417"/>
            <a:chOff x="611560" y="2708920"/>
            <a:chExt cx="4275174" cy="1581417"/>
          </a:xfrm>
        </p:grpSpPr>
        <p:grpSp>
          <p:nvGrpSpPr>
            <p:cNvPr id="1494" name="Google Shape;1494;p125"/>
            <p:cNvGrpSpPr/>
            <p:nvPr/>
          </p:nvGrpSpPr>
          <p:grpSpPr>
            <a:xfrm>
              <a:off x="611560" y="2708920"/>
              <a:ext cx="3102220" cy="1581417"/>
              <a:chOff x="5690340" y="1919431"/>
              <a:chExt cx="3102220" cy="1581417"/>
            </a:xfrm>
          </p:grpSpPr>
          <p:sp>
            <p:nvSpPr>
              <p:cNvPr id="1495" name="Google Shape;1495;p125"/>
              <p:cNvSpPr/>
              <p:nvPr/>
            </p:nvSpPr>
            <p:spPr>
              <a:xfrm>
                <a:off x="6516216" y="2060848"/>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496" name="Google Shape;1496;p125"/>
              <p:cNvGrpSpPr/>
              <p:nvPr/>
            </p:nvGrpSpPr>
            <p:grpSpPr>
              <a:xfrm>
                <a:off x="8272360" y="2060848"/>
                <a:ext cx="520200" cy="573900"/>
                <a:chOff x="4461399" y="3429000"/>
                <a:chExt cx="520200" cy="573900"/>
              </a:xfrm>
            </p:grpSpPr>
            <p:sp>
              <p:nvSpPr>
                <p:cNvPr id="1497" name="Google Shape;1497;p125"/>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98" name="Google Shape;1498;p125"/>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1499" name="Google Shape;1499;p125"/>
              <p:cNvCxnSpPr>
                <a:stCxn id="1500" idx="3"/>
                <a:endCxn id="1498" idx="2"/>
              </p:cNvCxnSpPr>
              <p:nvPr/>
            </p:nvCxnSpPr>
            <p:spPr>
              <a:xfrm rot="10800000" flipH="1">
                <a:off x="7020216" y="2348284"/>
                <a:ext cx="1293900" cy="824100"/>
              </a:xfrm>
              <a:prstGeom prst="straightConnector1">
                <a:avLst/>
              </a:prstGeom>
              <a:noFill/>
              <a:ln w="19050" cap="flat" cmpd="sng">
                <a:solidFill>
                  <a:srgbClr val="000000"/>
                </a:solidFill>
                <a:prstDash val="solid"/>
                <a:round/>
                <a:headEnd type="none" w="sm" len="sm"/>
                <a:tailEnd type="triangle" w="med" len="med"/>
              </a:ln>
            </p:spPr>
          </p:cxnSp>
          <p:cxnSp>
            <p:nvCxnSpPr>
              <p:cNvPr id="1501" name="Google Shape;1501;p125"/>
              <p:cNvCxnSpPr>
                <a:stCxn id="1502" idx="3"/>
                <a:endCxn id="1498" idx="2"/>
              </p:cNvCxnSpPr>
              <p:nvPr/>
            </p:nvCxnSpPr>
            <p:spPr>
              <a:xfrm>
                <a:off x="7014684" y="2338152"/>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1502" name="Google Shape;1502;p125"/>
              <p:cNvSpPr txBox="1"/>
              <p:nvPr/>
            </p:nvSpPr>
            <p:spPr>
              <a:xfrm>
                <a:off x="6507084" y="2135802"/>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500" name="Google Shape;1500;p125"/>
              <p:cNvSpPr txBox="1"/>
              <p:nvPr/>
            </p:nvSpPr>
            <p:spPr>
              <a:xfrm>
                <a:off x="6516216" y="2970034"/>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1503" name="Google Shape;1503;p125"/>
              <p:cNvSpPr txBox="1"/>
              <p:nvPr/>
            </p:nvSpPr>
            <p:spPr>
              <a:xfrm>
                <a:off x="7253259" y="1919431"/>
                <a:ext cx="8454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1</a:t>
                </a:r>
                <a:r>
                  <a:rPr lang="zh-TW" sz="2000" b="0" i="0" u="none" strike="noStrike" cap="none">
                    <a:solidFill>
                      <a:srgbClr val="000000"/>
                    </a:solidFill>
                    <a:latin typeface="Consolas"/>
                    <a:ea typeface="Consolas"/>
                    <a:cs typeface="Consolas"/>
                    <a:sym typeface="Consolas"/>
                  </a:rPr>
                  <a:t>=10</a:t>
                </a:r>
                <a:endParaRPr sz="2000" b="0" i="0" u="none" strike="noStrike" cap="none">
                  <a:solidFill>
                    <a:srgbClr val="000000"/>
                  </a:solidFill>
                  <a:latin typeface="Consolas"/>
                  <a:ea typeface="Consolas"/>
                  <a:cs typeface="Consolas"/>
                  <a:sym typeface="Consolas"/>
                </a:endParaRPr>
              </a:p>
            </p:txBody>
          </p:sp>
          <p:sp>
            <p:nvSpPr>
              <p:cNvPr id="1504" name="Google Shape;1504;p125"/>
              <p:cNvSpPr txBox="1"/>
              <p:nvPr/>
            </p:nvSpPr>
            <p:spPr>
              <a:xfrm>
                <a:off x="7209133" y="2925341"/>
                <a:ext cx="933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2</a:t>
                </a:r>
                <a:r>
                  <a:rPr lang="zh-TW" sz="2000" b="0" i="0" u="none" strike="noStrike" cap="none">
                    <a:solidFill>
                      <a:srgbClr val="000000"/>
                    </a:solidFill>
                    <a:latin typeface="Consolas"/>
                    <a:ea typeface="Consolas"/>
                    <a:cs typeface="Consolas"/>
                    <a:sym typeface="Consolas"/>
                  </a:rPr>
                  <a:t>=10</a:t>
                </a:r>
                <a:endParaRPr sz="2000" b="0" i="0" u="none" strike="noStrike" cap="none">
                  <a:solidFill>
                    <a:srgbClr val="000000"/>
                  </a:solidFill>
                  <a:latin typeface="Consolas"/>
                  <a:ea typeface="Consolas"/>
                  <a:cs typeface="Consolas"/>
                  <a:sym typeface="Consolas"/>
                </a:endParaRPr>
              </a:p>
            </p:txBody>
          </p:sp>
          <p:sp>
            <p:nvSpPr>
              <p:cNvPr id="1505" name="Google Shape;1505;p125"/>
              <p:cNvSpPr txBox="1"/>
              <p:nvPr/>
            </p:nvSpPr>
            <p:spPr>
              <a:xfrm>
                <a:off x="5690340" y="2132856"/>
                <a:ext cx="6819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0.6</a:t>
                </a:r>
                <a:endParaRPr sz="2000" b="0" i="0" u="none" strike="noStrike" cap="none" baseline="-25000">
                  <a:solidFill>
                    <a:srgbClr val="000000"/>
                  </a:solidFill>
                  <a:latin typeface="Consolas"/>
                  <a:ea typeface="Consolas"/>
                  <a:cs typeface="Consolas"/>
                  <a:sym typeface="Consolas"/>
                </a:endParaRPr>
              </a:p>
            </p:txBody>
          </p:sp>
          <p:sp>
            <p:nvSpPr>
              <p:cNvPr id="1506" name="Google Shape;1506;p125"/>
              <p:cNvSpPr txBox="1"/>
              <p:nvPr/>
            </p:nvSpPr>
            <p:spPr>
              <a:xfrm>
                <a:off x="5690340" y="2996952"/>
                <a:ext cx="6819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0.4</a:t>
                </a:r>
                <a:endParaRPr sz="2000" b="0" i="0" u="none" strike="noStrike" cap="none" baseline="-25000">
                  <a:solidFill>
                    <a:srgbClr val="000000"/>
                  </a:solidFill>
                  <a:latin typeface="Consolas"/>
                  <a:ea typeface="Consolas"/>
                  <a:cs typeface="Consolas"/>
                  <a:sym typeface="Consolas"/>
                </a:endParaRPr>
              </a:p>
            </p:txBody>
          </p:sp>
        </p:grpSp>
        <p:cxnSp>
          <p:nvCxnSpPr>
            <p:cNvPr id="1507" name="Google Shape;1507;p125"/>
            <p:cNvCxnSpPr>
              <a:stCxn id="1497" idx="3"/>
            </p:cNvCxnSpPr>
            <p:nvPr/>
          </p:nvCxnSpPr>
          <p:spPr>
            <a:xfrm rot="10800000" flipH="1">
              <a:off x="3713780" y="3132787"/>
              <a:ext cx="531900" cy="4500"/>
            </a:xfrm>
            <a:prstGeom prst="straightConnector1">
              <a:avLst/>
            </a:prstGeom>
            <a:noFill/>
            <a:ln w="19050" cap="flat" cmpd="sng">
              <a:solidFill>
                <a:srgbClr val="000000"/>
              </a:solidFill>
              <a:prstDash val="solid"/>
              <a:round/>
              <a:headEnd type="none" w="sm" len="sm"/>
              <a:tailEnd type="triangle" w="med" len="med"/>
            </a:ln>
          </p:spPr>
        </p:cxnSp>
        <p:sp>
          <p:nvSpPr>
            <p:cNvPr id="1508" name="Google Shape;1508;p125"/>
            <p:cNvSpPr txBox="1"/>
            <p:nvPr/>
          </p:nvSpPr>
          <p:spPr>
            <a:xfrm>
              <a:off x="4061134" y="2787559"/>
              <a:ext cx="825600" cy="699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10</a:t>
              </a:r>
              <a:endParaRPr sz="1800" b="0" i="0" u="none" strike="noStrike" cap="none">
                <a:solidFill>
                  <a:srgbClr val="000000"/>
                </a:solidFill>
                <a:latin typeface="Consolas"/>
                <a:ea typeface="Consolas"/>
                <a:cs typeface="Consolas"/>
                <a:sym typeface="Consolas"/>
              </a:endParaRPr>
            </a:p>
          </p:txBody>
        </p:sp>
        <p:sp>
          <p:nvSpPr>
            <p:cNvPr id="1509" name="Google Shape;1509;p125"/>
            <p:cNvSpPr txBox="1"/>
            <p:nvPr/>
          </p:nvSpPr>
          <p:spPr>
            <a:xfrm>
              <a:off x="3045015" y="3696822"/>
              <a:ext cx="8031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b=0</a:t>
              </a:r>
              <a:endParaRPr sz="1800" b="0" i="0" u="none" strike="noStrike" cap="none">
                <a:solidFill>
                  <a:srgbClr val="000000"/>
                </a:solidFill>
                <a:latin typeface="Consolas"/>
                <a:ea typeface="Consolas"/>
                <a:cs typeface="Consolas"/>
                <a:sym typeface="Consolas"/>
              </a:endParaRPr>
            </a:p>
          </p:txBody>
        </p:sp>
        <p:cxnSp>
          <p:nvCxnSpPr>
            <p:cNvPr id="1510" name="Google Shape;1510;p125"/>
            <p:cNvCxnSpPr>
              <a:stCxn id="1509" idx="0"/>
              <a:endCxn id="1498" idx="4"/>
            </p:cNvCxnSpPr>
            <p:nvPr/>
          </p:nvCxnSpPr>
          <p:spPr>
            <a:xfrm rot="10800000" flipH="1">
              <a:off x="3446565" y="3353622"/>
              <a:ext cx="4800" cy="343200"/>
            </a:xfrm>
            <a:prstGeom prst="straightConnector1">
              <a:avLst/>
            </a:prstGeom>
            <a:noFill/>
            <a:ln w="19050" cap="flat" cmpd="sng">
              <a:solidFill>
                <a:srgbClr val="000000"/>
              </a:solidFill>
              <a:prstDash val="solid"/>
              <a:round/>
              <a:headEnd type="none" w="sm" len="sm"/>
              <a:tailEnd type="triangle" w="med" len="med"/>
            </a:ln>
          </p:spPr>
        </p:cxnSp>
      </p:grpSp>
      <p:sp>
        <p:nvSpPr>
          <p:cNvPr id="1511" name="Google Shape;1511;p125"/>
          <p:cNvSpPr txBox="1"/>
          <p:nvPr/>
        </p:nvSpPr>
        <p:spPr>
          <a:xfrm>
            <a:off x="520442" y="3427329"/>
            <a:ext cx="792000" cy="506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A366FF"/>
                </a:solidFill>
                <a:latin typeface="Consolas"/>
                <a:ea typeface="Consolas"/>
                <a:cs typeface="Consolas"/>
                <a:sym typeface="Consolas"/>
              </a:rPr>
              <a:t>+0.1</a:t>
            </a:r>
            <a:endParaRPr sz="1800" b="0" i="0" u="none" strike="noStrike" cap="none">
              <a:solidFill>
                <a:srgbClr val="A366FF"/>
              </a:solidFill>
              <a:latin typeface="Consolas"/>
              <a:ea typeface="Consolas"/>
              <a:cs typeface="Consolas"/>
              <a:sym typeface="Consolas"/>
            </a:endParaRPr>
          </a:p>
        </p:txBody>
      </p:sp>
      <p:sp>
        <p:nvSpPr>
          <p:cNvPr id="1512" name="Google Shape;1512;p125"/>
          <p:cNvSpPr txBox="1"/>
          <p:nvPr/>
        </p:nvSpPr>
        <p:spPr>
          <a:xfrm>
            <a:off x="4077975" y="2580797"/>
            <a:ext cx="792000" cy="506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A366FF"/>
                </a:solidFill>
                <a:latin typeface="Consolas"/>
                <a:ea typeface="Consolas"/>
                <a:cs typeface="Consolas"/>
                <a:sym typeface="Consolas"/>
              </a:rPr>
              <a:t>+1</a:t>
            </a:r>
            <a:endParaRPr sz="1800" b="0" i="0" u="none" strike="noStrike" cap="none">
              <a:solidFill>
                <a:srgbClr val="A366FF"/>
              </a:solidFill>
              <a:latin typeface="Consolas"/>
              <a:ea typeface="Consolas"/>
              <a:cs typeface="Consolas"/>
              <a:sym typeface="Consolas"/>
            </a:endParaRPr>
          </a:p>
        </p:txBody>
      </p:sp>
      <p:sp>
        <p:nvSpPr>
          <p:cNvPr id="1513" name="Google Shape;1513;p125"/>
          <p:cNvSpPr/>
          <p:nvPr/>
        </p:nvSpPr>
        <p:spPr>
          <a:xfrm>
            <a:off x="1280943" y="2858479"/>
            <a:ext cx="2909846" cy="978424"/>
          </a:xfrm>
          <a:custGeom>
            <a:avLst/>
            <a:gdLst/>
            <a:ahLst/>
            <a:cxnLst/>
            <a:rect l="l" t="t" r="r" b="b"/>
            <a:pathLst>
              <a:path w="2902590" h="1226864" extrusionOk="0">
                <a:moveTo>
                  <a:pt x="0" y="1226864"/>
                </a:moveTo>
                <a:cubicBezTo>
                  <a:pt x="99619" y="1209387"/>
                  <a:pt x="327170" y="1193308"/>
                  <a:pt x="478172" y="1142974"/>
                </a:cubicBezTo>
                <a:cubicBezTo>
                  <a:pt x="629174" y="1092640"/>
                  <a:pt x="808140" y="982186"/>
                  <a:pt x="906011" y="924861"/>
                </a:cubicBezTo>
                <a:cubicBezTo>
                  <a:pt x="1003882" y="867536"/>
                  <a:pt x="999687" y="859147"/>
                  <a:pt x="1065401" y="799026"/>
                </a:cubicBezTo>
                <a:cubicBezTo>
                  <a:pt x="1131115" y="738905"/>
                  <a:pt x="1224792" y="638237"/>
                  <a:pt x="1300293" y="564134"/>
                </a:cubicBezTo>
                <a:cubicBezTo>
                  <a:pt x="1375794" y="490031"/>
                  <a:pt x="1468073" y="397752"/>
                  <a:pt x="1518407" y="354409"/>
                </a:cubicBezTo>
                <a:cubicBezTo>
                  <a:pt x="1568741" y="311066"/>
                  <a:pt x="1560352" y="327844"/>
                  <a:pt x="1602297" y="304075"/>
                </a:cubicBezTo>
                <a:cubicBezTo>
                  <a:pt x="1644242" y="280306"/>
                  <a:pt x="1718345" y="236963"/>
                  <a:pt x="1770077" y="211796"/>
                </a:cubicBezTo>
                <a:cubicBezTo>
                  <a:pt x="1821809" y="186629"/>
                  <a:pt x="1831596" y="179638"/>
                  <a:pt x="1912689" y="153073"/>
                </a:cubicBezTo>
                <a:cubicBezTo>
                  <a:pt x="1993783" y="126508"/>
                  <a:pt x="2162961" y="73377"/>
                  <a:pt x="2256638" y="52405"/>
                </a:cubicBezTo>
                <a:cubicBezTo>
                  <a:pt x="2350315" y="31433"/>
                  <a:pt x="2305052" y="40292"/>
                  <a:pt x="2474752" y="27238"/>
                </a:cubicBezTo>
                <a:cubicBezTo>
                  <a:pt x="2563727" y="9445"/>
                  <a:pt x="2478957" y="24569"/>
                  <a:pt x="2634143" y="10461"/>
                </a:cubicBezTo>
                <a:cubicBezTo>
                  <a:pt x="2817988" y="-6252"/>
                  <a:pt x="2529454" y="2072"/>
                  <a:pt x="2902590" y="2072"/>
                </a:cubicBezTo>
              </a:path>
            </a:pathLst>
          </a:custGeom>
          <a:noFill/>
          <a:ln w="3810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514" name="Google Shape;1514;p125"/>
          <p:cNvGrpSpPr/>
          <p:nvPr/>
        </p:nvGrpSpPr>
        <p:grpSpPr>
          <a:xfrm>
            <a:off x="4722696" y="2099320"/>
            <a:ext cx="4275175" cy="1581417"/>
            <a:chOff x="4798896" y="2708920"/>
            <a:chExt cx="4275175" cy="1581417"/>
          </a:xfrm>
        </p:grpSpPr>
        <p:grpSp>
          <p:nvGrpSpPr>
            <p:cNvPr id="1515" name="Google Shape;1515;p125"/>
            <p:cNvGrpSpPr/>
            <p:nvPr/>
          </p:nvGrpSpPr>
          <p:grpSpPr>
            <a:xfrm>
              <a:off x="4798896" y="2708920"/>
              <a:ext cx="3102220" cy="1581417"/>
              <a:chOff x="5690340" y="1919431"/>
              <a:chExt cx="3102220" cy="1581417"/>
            </a:xfrm>
          </p:grpSpPr>
          <p:sp>
            <p:nvSpPr>
              <p:cNvPr id="1516" name="Google Shape;1516;p125"/>
              <p:cNvSpPr/>
              <p:nvPr/>
            </p:nvSpPr>
            <p:spPr>
              <a:xfrm>
                <a:off x="6516216" y="2060848"/>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517" name="Google Shape;1517;p125"/>
              <p:cNvGrpSpPr/>
              <p:nvPr/>
            </p:nvGrpSpPr>
            <p:grpSpPr>
              <a:xfrm>
                <a:off x="8272360" y="2060848"/>
                <a:ext cx="520200" cy="573900"/>
                <a:chOff x="4461399" y="3429000"/>
                <a:chExt cx="520200" cy="573900"/>
              </a:xfrm>
            </p:grpSpPr>
            <p:sp>
              <p:nvSpPr>
                <p:cNvPr id="1518" name="Google Shape;1518;p125"/>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19" name="Google Shape;1519;p125"/>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1520" name="Google Shape;1520;p125"/>
              <p:cNvCxnSpPr>
                <a:stCxn id="1521" idx="3"/>
                <a:endCxn id="1519" idx="2"/>
              </p:cNvCxnSpPr>
              <p:nvPr/>
            </p:nvCxnSpPr>
            <p:spPr>
              <a:xfrm rot="10800000" flipH="1">
                <a:off x="7020216" y="2348284"/>
                <a:ext cx="1293900" cy="824100"/>
              </a:xfrm>
              <a:prstGeom prst="straightConnector1">
                <a:avLst/>
              </a:prstGeom>
              <a:noFill/>
              <a:ln w="19050" cap="flat" cmpd="sng">
                <a:solidFill>
                  <a:srgbClr val="000000"/>
                </a:solidFill>
                <a:prstDash val="solid"/>
                <a:round/>
                <a:headEnd type="none" w="sm" len="sm"/>
                <a:tailEnd type="triangle" w="med" len="med"/>
              </a:ln>
            </p:spPr>
          </p:cxnSp>
          <p:cxnSp>
            <p:nvCxnSpPr>
              <p:cNvPr id="1522" name="Google Shape;1522;p125"/>
              <p:cNvCxnSpPr>
                <a:stCxn id="1523" idx="3"/>
                <a:endCxn id="1519" idx="2"/>
              </p:cNvCxnSpPr>
              <p:nvPr/>
            </p:nvCxnSpPr>
            <p:spPr>
              <a:xfrm>
                <a:off x="7014684" y="2338152"/>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1523" name="Google Shape;1523;p125"/>
              <p:cNvSpPr txBox="1"/>
              <p:nvPr/>
            </p:nvSpPr>
            <p:spPr>
              <a:xfrm>
                <a:off x="6507084" y="2135802"/>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521" name="Google Shape;1521;p125"/>
              <p:cNvSpPr txBox="1"/>
              <p:nvPr/>
            </p:nvSpPr>
            <p:spPr>
              <a:xfrm>
                <a:off x="6516216" y="2970034"/>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1524" name="Google Shape;1524;p125"/>
              <p:cNvSpPr txBox="1"/>
              <p:nvPr/>
            </p:nvSpPr>
            <p:spPr>
              <a:xfrm>
                <a:off x="7161141" y="1919431"/>
                <a:ext cx="1060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1</a:t>
                </a:r>
                <a:r>
                  <a:rPr lang="zh-TW" sz="2000" b="0" i="0" u="none" strike="noStrike" cap="none">
                    <a:solidFill>
                      <a:srgbClr val="000000"/>
                    </a:solidFill>
                    <a:latin typeface="Consolas"/>
                    <a:ea typeface="Consolas"/>
                    <a:cs typeface="Consolas"/>
                    <a:sym typeface="Consolas"/>
                  </a:rPr>
                  <a:t>=1</a:t>
                </a:r>
                <a:endParaRPr sz="2000" b="0" i="0" u="none" strike="noStrike" cap="none">
                  <a:solidFill>
                    <a:srgbClr val="000000"/>
                  </a:solidFill>
                  <a:latin typeface="Consolas"/>
                  <a:ea typeface="Consolas"/>
                  <a:cs typeface="Consolas"/>
                  <a:sym typeface="Consolas"/>
                </a:endParaRPr>
              </a:p>
            </p:txBody>
          </p:sp>
          <p:sp>
            <p:nvSpPr>
              <p:cNvPr id="1525" name="Google Shape;1525;p125"/>
              <p:cNvSpPr txBox="1"/>
              <p:nvPr/>
            </p:nvSpPr>
            <p:spPr>
              <a:xfrm>
                <a:off x="7209132" y="2925341"/>
                <a:ext cx="1012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2</a:t>
                </a:r>
                <a:r>
                  <a:rPr lang="zh-TW" sz="2000" b="0" i="0" u="none" strike="noStrike" cap="none">
                    <a:solidFill>
                      <a:srgbClr val="000000"/>
                    </a:solidFill>
                    <a:latin typeface="Consolas"/>
                    <a:ea typeface="Consolas"/>
                    <a:cs typeface="Consolas"/>
                    <a:sym typeface="Consolas"/>
                  </a:rPr>
                  <a:t>=1</a:t>
                </a:r>
                <a:endParaRPr sz="2000" b="0" i="0" u="none" strike="noStrike" cap="none">
                  <a:solidFill>
                    <a:srgbClr val="000000"/>
                  </a:solidFill>
                  <a:latin typeface="Consolas"/>
                  <a:ea typeface="Consolas"/>
                  <a:cs typeface="Consolas"/>
                  <a:sym typeface="Consolas"/>
                </a:endParaRPr>
              </a:p>
            </p:txBody>
          </p:sp>
          <p:sp>
            <p:nvSpPr>
              <p:cNvPr id="1526" name="Google Shape;1526;p125"/>
              <p:cNvSpPr txBox="1"/>
              <p:nvPr/>
            </p:nvSpPr>
            <p:spPr>
              <a:xfrm>
                <a:off x="5690340" y="2132856"/>
                <a:ext cx="6819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0.6</a:t>
                </a:r>
                <a:endParaRPr sz="2000" b="0" i="0" u="none" strike="noStrike" cap="none" baseline="-25000">
                  <a:solidFill>
                    <a:srgbClr val="000000"/>
                  </a:solidFill>
                  <a:latin typeface="Consolas"/>
                  <a:ea typeface="Consolas"/>
                  <a:cs typeface="Consolas"/>
                  <a:sym typeface="Consolas"/>
                </a:endParaRPr>
              </a:p>
            </p:txBody>
          </p:sp>
          <p:sp>
            <p:nvSpPr>
              <p:cNvPr id="1527" name="Google Shape;1527;p125"/>
              <p:cNvSpPr txBox="1"/>
              <p:nvPr/>
            </p:nvSpPr>
            <p:spPr>
              <a:xfrm>
                <a:off x="5690340" y="2996952"/>
                <a:ext cx="6819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0.4</a:t>
                </a:r>
                <a:endParaRPr sz="2000" b="0" i="0" u="none" strike="noStrike" cap="none" baseline="-25000">
                  <a:solidFill>
                    <a:srgbClr val="000000"/>
                  </a:solidFill>
                  <a:latin typeface="Consolas"/>
                  <a:ea typeface="Consolas"/>
                  <a:cs typeface="Consolas"/>
                  <a:sym typeface="Consolas"/>
                </a:endParaRPr>
              </a:p>
            </p:txBody>
          </p:sp>
        </p:grpSp>
        <p:cxnSp>
          <p:nvCxnSpPr>
            <p:cNvPr id="1528" name="Google Shape;1528;p125"/>
            <p:cNvCxnSpPr>
              <a:stCxn id="1518" idx="3"/>
            </p:cNvCxnSpPr>
            <p:nvPr/>
          </p:nvCxnSpPr>
          <p:spPr>
            <a:xfrm rot="10800000" flipH="1">
              <a:off x="7901116" y="3132787"/>
              <a:ext cx="531900" cy="4500"/>
            </a:xfrm>
            <a:prstGeom prst="straightConnector1">
              <a:avLst/>
            </a:prstGeom>
            <a:noFill/>
            <a:ln w="19050" cap="flat" cmpd="sng">
              <a:solidFill>
                <a:srgbClr val="000000"/>
              </a:solidFill>
              <a:prstDash val="solid"/>
              <a:round/>
              <a:headEnd type="none" w="sm" len="sm"/>
              <a:tailEnd type="triangle" w="med" len="med"/>
            </a:ln>
          </p:spPr>
        </p:cxnSp>
        <p:sp>
          <p:nvSpPr>
            <p:cNvPr id="1529" name="Google Shape;1529;p125"/>
            <p:cNvSpPr txBox="1"/>
            <p:nvPr/>
          </p:nvSpPr>
          <p:spPr>
            <a:xfrm>
              <a:off x="8248470" y="2787559"/>
              <a:ext cx="825600" cy="699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10</a:t>
              </a:r>
              <a:endParaRPr sz="1800" b="0" i="0" u="none" strike="noStrike" cap="none">
                <a:solidFill>
                  <a:srgbClr val="000000"/>
                </a:solidFill>
                <a:latin typeface="Consolas"/>
                <a:ea typeface="Consolas"/>
                <a:cs typeface="Consolas"/>
                <a:sym typeface="Consolas"/>
              </a:endParaRPr>
            </a:p>
          </p:txBody>
        </p:sp>
        <p:sp>
          <p:nvSpPr>
            <p:cNvPr id="1530" name="Google Shape;1530;p125"/>
            <p:cNvSpPr txBox="1"/>
            <p:nvPr/>
          </p:nvSpPr>
          <p:spPr>
            <a:xfrm>
              <a:off x="7130345" y="3690901"/>
              <a:ext cx="1012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b=9</a:t>
              </a:r>
              <a:endParaRPr sz="1800" b="0" i="0" u="none" strike="noStrike" cap="none">
                <a:solidFill>
                  <a:srgbClr val="000000"/>
                </a:solidFill>
                <a:latin typeface="Consolas"/>
                <a:ea typeface="Consolas"/>
                <a:cs typeface="Consolas"/>
                <a:sym typeface="Consolas"/>
              </a:endParaRPr>
            </a:p>
          </p:txBody>
        </p:sp>
        <p:cxnSp>
          <p:nvCxnSpPr>
            <p:cNvPr id="1531" name="Google Shape;1531;p125"/>
            <p:cNvCxnSpPr>
              <a:stCxn id="1530" idx="0"/>
              <a:endCxn id="1519" idx="4"/>
            </p:cNvCxnSpPr>
            <p:nvPr/>
          </p:nvCxnSpPr>
          <p:spPr>
            <a:xfrm rot="10800000" flipH="1">
              <a:off x="7636745" y="3353701"/>
              <a:ext cx="1800" cy="337200"/>
            </a:xfrm>
            <a:prstGeom prst="straightConnector1">
              <a:avLst/>
            </a:prstGeom>
            <a:noFill/>
            <a:ln w="19050" cap="flat" cmpd="sng">
              <a:solidFill>
                <a:srgbClr val="000000"/>
              </a:solidFill>
              <a:prstDash val="solid"/>
              <a:round/>
              <a:headEnd type="none" w="sm" len="sm"/>
              <a:tailEnd type="triangle" w="med" len="med"/>
            </a:ln>
          </p:spPr>
        </p:cxnSp>
      </p:grpSp>
      <p:sp>
        <p:nvSpPr>
          <p:cNvPr id="1532" name="Google Shape;1532;p125"/>
          <p:cNvSpPr txBox="1"/>
          <p:nvPr/>
        </p:nvSpPr>
        <p:spPr>
          <a:xfrm>
            <a:off x="8329217" y="2556637"/>
            <a:ext cx="792000" cy="506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A366FF"/>
                </a:solidFill>
                <a:latin typeface="Consolas"/>
                <a:ea typeface="Consolas"/>
                <a:cs typeface="Consolas"/>
                <a:sym typeface="Consolas"/>
              </a:rPr>
              <a:t>+0.1</a:t>
            </a:r>
            <a:endParaRPr sz="1800" b="0" i="0" u="none" strike="noStrike" cap="none">
              <a:solidFill>
                <a:srgbClr val="A366FF"/>
              </a:solidFill>
              <a:latin typeface="Consolas"/>
              <a:ea typeface="Consolas"/>
              <a:cs typeface="Consolas"/>
              <a:sym typeface="Consolas"/>
            </a:endParaRPr>
          </a:p>
        </p:txBody>
      </p:sp>
      <p:sp>
        <p:nvSpPr>
          <p:cNvPr id="1533" name="Google Shape;1533;p125"/>
          <p:cNvSpPr txBox="1"/>
          <p:nvPr/>
        </p:nvSpPr>
        <p:spPr>
          <a:xfrm>
            <a:off x="4617291" y="3417487"/>
            <a:ext cx="792000" cy="506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A366FF"/>
                </a:solidFill>
                <a:latin typeface="Consolas"/>
                <a:ea typeface="Consolas"/>
                <a:cs typeface="Consolas"/>
                <a:sym typeface="Consolas"/>
              </a:rPr>
              <a:t>+0.1</a:t>
            </a:r>
            <a:endParaRPr sz="1800" b="0" i="0" u="none" strike="noStrike" cap="none">
              <a:solidFill>
                <a:srgbClr val="A366FF"/>
              </a:solidFill>
              <a:latin typeface="Consolas"/>
              <a:ea typeface="Consolas"/>
              <a:cs typeface="Consolas"/>
              <a:sym typeface="Consolas"/>
            </a:endParaRPr>
          </a:p>
        </p:txBody>
      </p:sp>
      <p:sp>
        <p:nvSpPr>
          <p:cNvPr id="1534" name="Google Shape;1534;p125"/>
          <p:cNvSpPr/>
          <p:nvPr/>
        </p:nvSpPr>
        <p:spPr>
          <a:xfrm>
            <a:off x="5426099" y="2767151"/>
            <a:ext cx="2909846" cy="978424"/>
          </a:xfrm>
          <a:custGeom>
            <a:avLst/>
            <a:gdLst/>
            <a:ahLst/>
            <a:cxnLst/>
            <a:rect l="l" t="t" r="r" b="b"/>
            <a:pathLst>
              <a:path w="2902590" h="1226864" extrusionOk="0">
                <a:moveTo>
                  <a:pt x="0" y="1226864"/>
                </a:moveTo>
                <a:cubicBezTo>
                  <a:pt x="99619" y="1209387"/>
                  <a:pt x="327170" y="1193308"/>
                  <a:pt x="478172" y="1142974"/>
                </a:cubicBezTo>
                <a:cubicBezTo>
                  <a:pt x="629174" y="1092640"/>
                  <a:pt x="808140" y="982186"/>
                  <a:pt x="906011" y="924861"/>
                </a:cubicBezTo>
                <a:cubicBezTo>
                  <a:pt x="1003882" y="867536"/>
                  <a:pt x="999687" y="859147"/>
                  <a:pt x="1065401" y="799026"/>
                </a:cubicBezTo>
                <a:cubicBezTo>
                  <a:pt x="1131115" y="738905"/>
                  <a:pt x="1224792" y="638237"/>
                  <a:pt x="1300293" y="564134"/>
                </a:cubicBezTo>
                <a:cubicBezTo>
                  <a:pt x="1375794" y="490031"/>
                  <a:pt x="1468073" y="397752"/>
                  <a:pt x="1518407" y="354409"/>
                </a:cubicBezTo>
                <a:cubicBezTo>
                  <a:pt x="1568741" y="311066"/>
                  <a:pt x="1560352" y="327844"/>
                  <a:pt x="1602297" y="304075"/>
                </a:cubicBezTo>
                <a:cubicBezTo>
                  <a:pt x="1644242" y="280306"/>
                  <a:pt x="1718345" y="236963"/>
                  <a:pt x="1770077" y="211796"/>
                </a:cubicBezTo>
                <a:cubicBezTo>
                  <a:pt x="1821809" y="186629"/>
                  <a:pt x="1831596" y="179638"/>
                  <a:pt x="1912689" y="153073"/>
                </a:cubicBezTo>
                <a:cubicBezTo>
                  <a:pt x="1993783" y="126508"/>
                  <a:pt x="2162961" y="73377"/>
                  <a:pt x="2256638" y="52405"/>
                </a:cubicBezTo>
                <a:cubicBezTo>
                  <a:pt x="2350315" y="31433"/>
                  <a:pt x="2305052" y="40292"/>
                  <a:pt x="2474752" y="27238"/>
                </a:cubicBezTo>
                <a:cubicBezTo>
                  <a:pt x="2563727" y="9445"/>
                  <a:pt x="2478957" y="24569"/>
                  <a:pt x="2634143" y="10461"/>
                </a:cubicBezTo>
                <a:cubicBezTo>
                  <a:pt x="2817988" y="-6252"/>
                  <a:pt x="2529454" y="2072"/>
                  <a:pt x="2902590" y="2072"/>
                </a:cubicBezTo>
              </a:path>
            </a:pathLst>
          </a:custGeom>
          <a:noFill/>
          <a:ln w="3810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35" name="Google Shape;1535;p125"/>
          <p:cNvSpPr/>
          <p:nvPr/>
        </p:nvSpPr>
        <p:spPr>
          <a:xfrm>
            <a:off x="1193250" y="4010225"/>
            <a:ext cx="6757500" cy="1042800"/>
          </a:xfrm>
          <a:prstGeom prst="rect">
            <a:avLst/>
          </a:prstGeom>
          <a:noFill/>
          <a:ln w="38100" cap="flat" cmpd="sng">
            <a:solidFill>
              <a:srgbClr val="FF0066"/>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lnSpc>
                <a:spcPct val="115000"/>
              </a:lnSpc>
              <a:spcBef>
                <a:spcPts val="0"/>
              </a:spcBef>
              <a:spcAft>
                <a:spcPts val="0"/>
              </a:spcAft>
              <a:buClr>
                <a:srgbClr val="000000"/>
              </a:buClr>
              <a:buSzPts val="2400"/>
              <a:buFont typeface="Arial"/>
              <a:buNone/>
            </a:pPr>
            <a:r>
              <a:rPr lang="zh-TW" sz="2400" b="0" i="0" u="none" strike="noStrike" cap="none">
                <a:solidFill>
                  <a:srgbClr val="FF0066"/>
                </a:solidFill>
                <a:latin typeface="Calibri"/>
                <a:ea typeface="Calibri"/>
                <a:cs typeface="Calibri"/>
                <a:sym typeface="Calibri"/>
              </a:rPr>
              <a:t> </a:t>
            </a:r>
            <a:r>
              <a:rPr lang="zh-TW" sz="2400" b="0" i="0" u="none" strike="noStrike" cap="none">
                <a:solidFill>
                  <a:srgbClr val="FF0066"/>
                </a:solidFill>
                <a:latin typeface="Consolas"/>
                <a:ea typeface="Consolas"/>
                <a:cs typeface="Consolas"/>
                <a:sym typeface="Consolas"/>
              </a:rPr>
              <a:t>w</a:t>
            </a:r>
            <a:r>
              <a:rPr lang="zh-TW" sz="2400" b="0" i="0" u="none" strike="noStrike" cap="none" baseline="-25000">
                <a:solidFill>
                  <a:srgbClr val="FF0066"/>
                </a:solidFill>
                <a:latin typeface="Consolas"/>
                <a:ea typeface="Consolas"/>
                <a:cs typeface="Consolas"/>
                <a:sym typeface="Consolas"/>
              </a:rPr>
              <a:t>i</a:t>
            </a:r>
            <a:r>
              <a:rPr lang="zh-TW" sz="2400" b="0" i="0" u="none" strike="noStrike" cap="none">
                <a:solidFill>
                  <a:srgbClr val="FF0066"/>
                </a:solidFill>
                <a:latin typeface="Calibri"/>
                <a:ea typeface="Calibri"/>
                <a:cs typeface="Calibri"/>
                <a:sym typeface="Calibri"/>
              </a:rPr>
              <a:t>較小 ➔ </a:t>
            </a:r>
            <a:r>
              <a:rPr lang="zh-TW" sz="2400" b="0" i="0" u="none" strike="noStrike" cap="none">
                <a:solidFill>
                  <a:srgbClr val="FF0066"/>
                </a:solidFill>
                <a:latin typeface="Consolas"/>
                <a:ea typeface="Consolas"/>
                <a:cs typeface="Consolas"/>
                <a:sym typeface="Consolas"/>
              </a:rPr>
              <a:t>Δx</a:t>
            </a:r>
            <a:r>
              <a:rPr lang="zh-TW" sz="2400" b="0" i="0" u="none" strike="noStrike" cap="none" baseline="-25000">
                <a:solidFill>
                  <a:srgbClr val="FF0066"/>
                </a:solidFill>
                <a:latin typeface="Consolas"/>
                <a:ea typeface="Consolas"/>
                <a:cs typeface="Consolas"/>
                <a:sym typeface="Consolas"/>
              </a:rPr>
              <a:t>i</a:t>
            </a:r>
            <a:r>
              <a:rPr lang="zh-TW" sz="2400" b="0" i="0" u="none" strike="noStrike" cap="none">
                <a:solidFill>
                  <a:srgbClr val="FF0066"/>
                </a:solidFill>
                <a:latin typeface="Calibri"/>
                <a:ea typeface="Calibri"/>
                <a:cs typeface="Calibri"/>
                <a:sym typeface="Calibri"/>
              </a:rPr>
              <a:t> 對 ̂</a:t>
            </a:r>
            <a:r>
              <a:rPr lang="zh-TW" sz="2400" b="0" i="0" u="none" strike="noStrike" cap="none">
                <a:solidFill>
                  <a:srgbClr val="FF0066"/>
                </a:solidFill>
                <a:latin typeface="Consolas"/>
                <a:ea typeface="Consolas"/>
                <a:cs typeface="Consolas"/>
                <a:sym typeface="Consolas"/>
              </a:rPr>
              <a:t>y</a:t>
            </a:r>
            <a:r>
              <a:rPr lang="zh-TW" sz="2400" b="0" i="0" u="none" strike="noStrike" cap="none">
                <a:solidFill>
                  <a:srgbClr val="FF0066"/>
                </a:solidFill>
                <a:latin typeface="Calibri"/>
                <a:ea typeface="Calibri"/>
                <a:cs typeface="Calibri"/>
                <a:sym typeface="Calibri"/>
              </a:rPr>
              <a:t> 造成的影響 (</a:t>
            </a:r>
            <a:r>
              <a:rPr lang="zh-TW" sz="2400" b="0" i="0" u="none" strike="noStrike" cap="none">
                <a:solidFill>
                  <a:srgbClr val="FF0066"/>
                </a:solidFill>
                <a:latin typeface="Consolas"/>
                <a:ea typeface="Consolas"/>
                <a:cs typeface="Consolas"/>
                <a:sym typeface="Consolas"/>
              </a:rPr>
              <a:t>Δ̂y</a:t>
            </a:r>
            <a:r>
              <a:rPr lang="zh-TW" sz="2400" b="0" i="0" u="none" strike="noStrike" cap="none">
                <a:solidFill>
                  <a:srgbClr val="FF0066"/>
                </a:solidFill>
                <a:latin typeface="Calibri"/>
                <a:ea typeface="Calibri"/>
                <a:cs typeface="Calibri"/>
                <a:sym typeface="Calibri"/>
              </a:rPr>
              <a:t>) 較小</a:t>
            </a:r>
            <a:endParaRPr sz="2400" b="0" i="0" u="none" strike="noStrike" cap="none">
              <a:solidFill>
                <a:srgbClr val="FF0066"/>
              </a:solidFill>
              <a:latin typeface="Calibri"/>
              <a:ea typeface="Calibri"/>
              <a:cs typeface="Calibri"/>
              <a:sym typeface="Calibri"/>
            </a:endParaRPr>
          </a:p>
          <a:p>
            <a:pPr marL="0" marR="0" lvl="1" indent="0" algn="l" rtl="0">
              <a:lnSpc>
                <a:spcPct val="115000"/>
              </a:lnSpc>
              <a:spcBef>
                <a:spcPts val="0"/>
              </a:spcBef>
              <a:spcAft>
                <a:spcPts val="0"/>
              </a:spcAft>
              <a:buClr>
                <a:srgbClr val="000000"/>
              </a:buClr>
              <a:buSzPts val="2400"/>
              <a:buFont typeface="Arial"/>
              <a:buNone/>
            </a:pPr>
            <a:r>
              <a:rPr lang="zh-TW" sz="2400" b="0" i="0" u="none" strike="noStrike" cap="none">
                <a:solidFill>
                  <a:srgbClr val="FF0066"/>
                </a:solidFill>
                <a:latin typeface="Calibri"/>
                <a:ea typeface="Calibri"/>
                <a:cs typeface="Calibri"/>
                <a:sym typeface="Calibri"/>
              </a:rPr>
              <a:t>  ➔ 對 input 變化比較不敏感 ➔ generalization 好</a:t>
            </a:r>
            <a:endParaRPr sz="2400" b="0" i="0" u="none" strike="noStrike" cap="none">
              <a:solidFill>
                <a:srgbClr val="FF0066"/>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0" name="Google Shape;1540;p12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400"/>
              <a:buNone/>
            </a:pPr>
            <a:r>
              <a:rPr lang="zh-TW" dirty="0">
                <a:solidFill>
                  <a:srgbClr val="1D6DA7"/>
                </a:solidFill>
              </a:rPr>
              <a:t>Regularization</a:t>
            </a:r>
            <a:endParaRPr dirty="0"/>
          </a:p>
        </p:txBody>
      </p:sp>
      <p:sp>
        <p:nvSpPr>
          <p:cNvPr id="1541" name="Google Shape;1541;p126"/>
          <p:cNvSpPr txBox="1">
            <a:spLocks noGrp="1"/>
          </p:cNvSpPr>
          <p:nvPr>
            <p:ph type="body" idx="1"/>
          </p:nvPr>
        </p:nvSpPr>
        <p:spPr>
          <a:xfrm>
            <a:off x="311700" y="900651"/>
            <a:ext cx="8520600" cy="1788000"/>
          </a:xfrm>
          <a:prstGeom prst="rect">
            <a:avLst/>
          </a:prstGeom>
          <a:noFill/>
          <a:ln>
            <a:noFill/>
          </a:ln>
        </p:spPr>
        <p:txBody>
          <a:bodyPr spcFirstLastPara="1" wrap="square" lIns="91425" tIns="91425" rIns="91425" bIns="91425" anchor="t" anchorCtr="0">
            <a:noAutofit/>
          </a:bodyPr>
          <a:lstStyle/>
          <a:p>
            <a:pPr marL="457200" lvl="0" indent="-393700" algn="l" rtl="0">
              <a:lnSpc>
                <a:spcPct val="115000"/>
              </a:lnSpc>
              <a:spcBef>
                <a:spcPts val="0"/>
              </a:spcBef>
              <a:spcAft>
                <a:spcPts val="0"/>
              </a:spcAft>
              <a:buSzPts val="2600"/>
              <a:buFont typeface="Consolas"/>
              <a:buChar char="●"/>
            </a:pPr>
            <a:r>
              <a:rPr lang="zh-TW" sz="2600">
                <a:latin typeface="Consolas"/>
                <a:ea typeface="Consolas"/>
                <a:cs typeface="Consolas"/>
                <a:sym typeface="Consolas"/>
              </a:rPr>
              <a:t>怎麼限制 weights 的大小呢？</a:t>
            </a:r>
            <a:br>
              <a:rPr lang="zh-TW" sz="2600">
                <a:latin typeface="Consolas"/>
                <a:ea typeface="Consolas"/>
                <a:cs typeface="Consolas"/>
                <a:sym typeface="Consolas"/>
              </a:rPr>
            </a:br>
            <a:r>
              <a:rPr lang="zh-TW" sz="2400">
                <a:latin typeface="Consolas"/>
                <a:ea typeface="Consolas"/>
                <a:cs typeface="Consolas"/>
                <a:sym typeface="Consolas"/>
              </a:rPr>
              <a:t>加入目標函數中，一起優化</a:t>
            </a:r>
            <a:endParaRPr sz="2400">
              <a:latin typeface="Consolas"/>
              <a:ea typeface="Consolas"/>
              <a:cs typeface="Consolas"/>
              <a:sym typeface="Consolas"/>
            </a:endParaRPr>
          </a:p>
          <a:p>
            <a:pPr marL="0" lvl="0" indent="0" algn="l" rtl="0">
              <a:lnSpc>
                <a:spcPct val="115000"/>
              </a:lnSpc>
              <a:spcBef>
                <a:spcPts val="1600"/>
              </a:spcBef>
              <a:spcAft>
                <a:spcPts val="1600"/>
              </a:spcAft>
              <a:buSzPts val="1800"/>
              <a:buNone/>
            </a:pPr>
            <a:endParaRPr sz="2400">
              <a:latin typeface="Consolas"/>
              <a:ea typeface="Consolas"/>
              <a:cs typeface="Consolas"/>
              <a:sym typeface="Consolas"/>
            </a:endParaRPr>
          </a:p>
        </p:txBody>
      </p:sp>
      <p:sp>
        <p:nvSpPr>
          <p:cNvPr id="1542" name="Google Shape;1542;p126"/>
          <p:cNvSpPr txBox="1"/>
          <p:nvPr/>
        </p:nvSpPr>
        <p:spPr>
          <a:xfrm>
            <a:off x="886175" y="1923100"/>
            <a:ext cx="4152964" cy="765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dirty="0">
                <a:solidFill>
                  <a:schemeClr val="dk2"/>
                </a:solidFill>
                <a:latin typeface="Consolas"/>
                <a:ea typeface="Consolas"/>
                <a:cs typeface="Consolas"/>
                <a:sym typeface="Consolas"/>
              </a:rPr>
              <a:t>Loss</a:t>
            </a:r>
            <a:r>
              <a:rPr lang="zh-TW" sz="2400" b="0" i="0" u="none" strike="noStrike" cap="none" baseline="-25000" dirty="0">
                <a:solidFill>
                  <a:schemeClr val="dk2"/>
                </a:solidFill>
                <a:latin typeface="Consolas"/>
                <a:ea typeface="Consolas"/>
                <a:cs typeface="Consolas"/>
                <a:sym typeface="Consolas"/>
              </a:rPr>
              <a:t>reg</a:t>
            </a:r>
            <a:r>
              <a:rPr lang="zh-TW" sz="2400" b="0" i="0" u="none" strike="noStrike" cap="none" dirty="0">
                <a:solidFill>
                  <a:schemeClr val="dk2"/>
                </a:solidFill>
                <a:latin typeface="Consolas"/>
                <a:ea typeface="Consolas"/>
                <a:cs typeface="Consolas"/>
                <a:sym typeface="Consolas"/>
              </a:rPr>
              <a:t>(W) = Loss</a:t>
            </a:r>
            <a:r>
              <a:rPr lang="zh-TW" sz="2400" b="0" i="0" u="none" strike="noStrike" cap="none" baseline="-25000" dirty="0">
                <a:solidFill>
                  <a:schemeClr val="dk2"/>
                </a:solidFill>
                <a:latin typeface="Consolas"/>
                <a:ea typeface="Consolas"/>
                <a:cs typeface="Consolas"/>
                <a:sym typeface="Consolas"/>
              </a:rPr>
              <a:t>orig</a:t>
            </a:r>
            <a:r>
              <a:rPr lang="zh-TW" sz="2400" b="0" i="0" u="none" strike="noStrike" cap="none" dirty="0">
                <a:solidFill>
                  <a:schemeClr val="dk2"/>
                </a:solidFill>
                <a:latin typeface="Consolas"/>
                <a:ea typeface="Consolas"/>
                <a:cs typeface="Consolas"/>
                <a:sym typeface="Consolas"/>
              </a:rPr>
              <a:t>(W)</a:t>
            </a:r>
            <a:endParaRPr sz="2400" b="0" i="0" u="none" strike="noStrike" cap="none" dirty="0">
              <a:solidFill>
                <a:schemeClr val="dk2"/>
              </a:solidFill>
              <a:latin typeface="Consolas"/>
              <a:ea typeface="Consolas"/>
              <a:cs typeface="Consolas"/>
              <a:sym typeface="Consolas"/>
            </a:endParaRPr>
          </a:p>
        </p:txBody>
      </p:sp>
      <p:sp>
        <p:nvSpPr>
          <p:cNvPr id="1543" name="Google Shape;1543;p126"/>
          <p:cNvSpPr txBox="1"/>
          <p:nvPr/>
        </p:nvSpPr>
        <p:spPr>
          <a:xfrm>
            <a:off x="311700" y="3391300"/>
            <a:ext cx="8520600" cy="1266000"/>
          </a:xfrm>
          <a:prstGeom prst="rect">
            <a:avLst/>
          </a:prstGeom>
          <a:noFill/>
          <a:ln>
            <a:noFill/>
          </a:ln>
        </p:spPr>
        <p:txBody>
          <a:bodyPr spcFirstLastPara="1" wrap="square" lIns="91425" tIns="91425" rIns="91425" bIns="91425" anchor="t" anchorCtr="0">
            <a:noAutofit/>
          </a:bodyPr>
          <a:lstStyle/>
          <a:p>
            <a:pPr marL="457200" marR="0" lvl="0" indent="-393700" algn="l" rtl="0">
              <a:lnSpc>
                <a:spcPct val="115000"/>
              </a:lnSpc>
              <a:spcBef>
                <a:spcPts val="0"/>
              </a:spcBef>
              <a:spcAft>
                <a:spcPts val="0"/>
              </a:spcAft>
              <a:buClr>
                <a:srgbClr val="D66962"/>
              </a:buClr>
              <a:buSzPts val="2600"/>
              <a:buFont typeface="Consolas"/>
              <a:buChar char="●"/>
            </a:pPr>
            <a:r>
              <a:rPr lang="zh-TW" sz="2600" b="0" i="0" u="none" strike="noStrike" cap="none">
                <a:solidFill>
                  <a:schemeClr val="dk2"/>
                </a:solidFill>
                <a:latin typeface="Arial"/>
                <a:ea typeface="Arial"/>
                <a:cs typeface="Arial"/>
                <a:sym typeface="Arial"/>
              </a:rPr>
              <a:t>α</a:t>
            </a:r>
            <a:r>
              <a:rPr lang="zh-TW" sz="2600" b="0" i="0" u="none" strike="noStrike" cap="none">
                <a:solidFill>
                  <a:schemeClr val="dk2"/>
                </a:solidFill>
                <a:latin typeface="Consolas"/>
                <a:ea typeface="Consolas"/>
                <a:cs typeface="Consolas"/>
                <a:sym typeface="Consolas"/>
              </a:rPr>
              <a:t> 用來調整 regularization 的比重</a:t>
            </a:r>
            <a:br>
              <a:rPr lang="zh-TW" sz="2600" b="0" i="0" u="none" strike="noStrike" cap="none">
                <a:solidFill>
                  <a:schemeClr val="dk2"/>
                </a:solidFill>
                <a:latin typeface="Consolas"/>
                <a:ea typeface="Consolas"/>
                <a:cs typeface="Consolas"/>
                <a:sym typeface="Consolas"/>
              </a:rPr>
            </a:br>
            <a:r>
              <a:rPr lang="zh-TW" sz="2400" b="0" i="0" u="none" strike="noStrike" cap="none">
                <a:solidFill>
                  <a:schemeClr val="dk2"/>
                </a:solidFill>
                <a:latin typeface="Consolas"/>
                <a:ea typeface="Consolas"/>
                <a:cs typeface="Consolas"/>
                <a:sym typeface="Consolas"/>
              </a:rPr>
              <a:t>避免顧此失彼 (降低 weights 的大小而犧牲模型準確性)</a:t>
            </a:r>
            <a:endParaRPr sz="1400" b="0" i="0" u="none" strike="noStrike" cap="none">
              <a:solidFill>
                <a:srgbClr val="000000"/>
              </a:solidFill>
              <a:latin typeface="Arial"/>
              <a:ea typeface="Arial"/>
              <a:cs typeface="Arial"/>
              <a:sym typeface="Arial"/>
            </a:endParaRPr>
          </a:p>
        </p:txBody>
      </p:sp>
      <p:sp>
        <p:nvSpPr>
          <p:cNvPr id="1544" name="Google Shape;1544;p126"/>
          <p:cNvSpPr/>
          <p:nvPr/>
        </p:nvSpPr>
        <p:spPr>
          <a:xfrm>
            <a:off x="4622375" y="1923100"/>
            <a:ext cx="3094800" cy="765600"/>
          </a:xfrm>
          <a:prstGeom prst="rect">
            <a:avLst/>
          </a:prstGeom>
          <a:noFill/>
          <a:ln>
            <a:noFill/>
          </a:ln>
        </p:spPr>
        <p:txBody>
          <a:bodyPr spcFirstLastPara="1" wrap="square" lIns="91425" tIns="45700" rIns="91425" bIns="45700" anchor="ctr" anchorCtr="0">
            <a:noAutofit/>
          </a:bodyPr>
          <a:lstStyle/>
          <a:p>
            <a:pPr marL="457200" marR="0" lvl="0" indent="-381000" algn="l" rtl="0">
              <a:lnSpc>
                <a:spcPct val="100000"/>
              </a:lnSpc>
              <a:spcBef>
                <a:spcPts val="0"/>
              </a:spcBef>
              <a:spcAft>
                <a:spcPts val="0"/>
              </a:spcAft>
              <a:buClr>
                <a:srgbClr val="FF0066"/>
              </a:buClr>
              <a:buSzPts val="2400"/>
              <a:buFont typeface="Consolas"/>
              <a:buChar char="+"/>
            </a:pPr>
            <a:r>
              <a:rPr lang="zh-TW" sz="2400" b="0" i="0" u="none" strike="noStrike" cap="none">
                <a:solidFill>
                  <a:srgbClr val="FF0066"/>
                </a:solidFill>
                <a:latin typeface="Arial"/>
                <a:ea typeface="Arial"/>
                <a:cs typeface="Arial"/>
                <a:sym typeface="Arial"/>
              </a:rPr>
              <a:t>α</a:t>
            </a:r>
            <a:r>
              <a:rPr lang="zh-TW" sz="2400" b="0" i="0" u="none" strike="noStrike" cap="none">
                <a:solidFill>
                  <a:srgbClr val="FF0066"/>
                </a:solidFill>
                <a:latin typeface="Consolas"/>
                <a:ea typeface="Consolas"/>
                <a:cs typeface="Consolas"/>
                <a:sym typeface="Consolas"/>
              </a:rPr>
              <a:t>(regularizer)</a:t>
            </a:r>
            <a:endParaRPr sz="2400" b="0" i="0" u="none" strike="noStrike" cap="none">
              <a:solidFill>
                <a:srgbClr val="000000"/>
              </a:solidFill>
              <a:latin typeface="Consolas"/>
              <a:ea typeface="Consolas"/>
              <a:cs typeface="Consolas"/>
              <a:sym typeface="Consolas"/>
            </a:endParaRPr>
          </a:p>
        </p:txBody>
      </p:sp>
      <p:sp>
        <p:nvSpPr>
          <p:cNvPr id="1545" name="Google Shape;1545;p126"/>
          <p:cNvSpPr txBox="1"/>
          <p:nvPr/>
        </p:nvSpPr>
        <p:spPr>
          <a:xfrm>
            <a:off x="311700" y="2688650"/>
            <a:ext cx="8520600" cy="581100"/>
          </a:xfrm>
          <a:prstGeom prst="rect">
            <a:avLst/>
          </a:prstGeom>
          <a:noFill/>
          <a:ln>
            <a:noFill/>
          </a:ln>
        </p:spPr>
        <p:txBody>
          <a:bodyPr spcFirstLastPara="1" wrap="square" lIns="91425" tIns="91425" rIns="91425" bIns="91425" anchor="t" anchorCtr="0">
            <a:noAutofit/>
          </a:bodyPr>
          <a:lstStyle/>
          <a:p>
            <a:pPr marL="457200" marR="0" lvl="0" indent="-393700" algn="l" rtl="0">
              <a:lnSpc>
                <a:spcPct val="100000"/>
              </a:lnSpc>
              <a:spcBef>
                <a:spcPts val="0"/>
              </a:spcBef>
              <a:spcAft>
                <a:spcPts val="0"/>
              </a:spcAft>
              <a:buClr>
                <a:srgbClr val="D66962"/>
              </a:buClr>
              <a:buSzPts val="2600"/>
              <a:buFont typeface="Consolas"/>
              <a:buChar char="●"/>
            </a:pPr>
            <a:r>
              <a:rPr lang="zh-TW" sz="2400" b="0" i="0" u="none" strike="noStrike" cap="none" dirty="0">
                <a:solidFill>
                  <a:srgbClr val="FF0066"/>
                </a:solidFill>
                <a:latin typeface="Consolas"/>
                <a:ea typeface="Consolas"/>
                <a:cs typeface="Consolas"/>
                <a:sym typeface="Consolas"/>
              </a:rPr>
              <a:t>regularizer: L1-norm, L2-norm</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12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400"/>
              <a:buNone/>
            </a:pPr>
            <a:r>
              <a:rPr lang="zh-TW">
                <a:solidFill>
                  <a:srgbClr val="1D6DA7"/>
                </a:solidFill>
              </a:rPr>
              <a:t>Regularization in Keras</a:t>
            </a:r>
            <a:endParaRPr/>
          </a:p>
        </p:txBody>
      </p:sp>
      <p:sp>
        <p:nvSpPr>
          <p:cNvPr id="1551" name="Google Shape;1551;p127"/>
          <p:cNvSpPr txBox="1"/>
          <p:nvPr/>
        </p:nvSpPr>
        <p:spPr>
          <a:xfrm>
            <a:off x="305850" y="761324"/>
            <a:ext cx="8532300" cy="4278600"/>
          </a:xfrm>
          <a:prstGeom prst="rect">
            <a:avLst/>
          </a:prstGeom>
          <a:solidFill>
            <a:srgbClr val="000000"/>
          </a:solidFill>
          <a:ln>
            <a:noFill/>
          </a:ln>
        </p:spPr>
        <p:txBody>
          <a:bodyPr spcFirstLastPara="1" wrap="square" lIns="91425" tIns="45700" rIns="91425" bIns="45700" anchor="t" anchorCtr="0">
            <a:noAutofit/>
          </a:bodyPr>
          <a:lstStyle/>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00"/>
                </a:solidFill>
                <a:latin typeface="Consolas"/>
                <a:ea typeface="Consolas"/>
                <a:cs typeface="Consolas"/>
                <a:sym typeface="Consolas"/>
              </a:rPr>
              <a:t>''' Import l1,l2 (regularizer) '''</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0000"/>
                </a:solidFill>
                <a:latin typeface="Consolas"/>
                <a:ea typeface="Consolas"/>
                <a:cs typeface="Consolas"/>
                <a:sym typeface="Consolas"/>
              </a:rPr>
              <a:t>from</a:t>
            </a:r>
            <a:r>
              <a:rPr lang="zh-TW" sz="1700" b="0" i="0" u="none" strike="noStrike" cap="none">
                <a:solidFill>
                  <a:srgbClr val="FFFFFF"/>
                </a:solidFill>
                <a:latin typeface="Consolas"/>
                <a:ea typeface="Consolas"/>
                <a:cs typeface="Consolas"/>
                <a:sym typeface="Consolas"/>
              </a:rPr>
              <a:t> keras.regularizers </a:t>
            </a:r>
            <a:r>
              <a:rPr lang="zh-TW" sz="1700" b="0" i="0" u="none" strike="noStrike" cap="none">
                <a:solidFill>
                  <a:srgbClr val="FF0000"/>
                </a:solidFill>
                <a:latin typeface="Consolas"/>
                <a:ea typeface="Consolas"/>
                <a:cs typeface="Consolas"/>
                <a:sym typeface="Consolas"/>
              </a:rPr>
              <a:t>import</a:t>
            </a:r>
            <a:r>
              <a:rPr lang="zh-TW" sz="1700" b="0" i="0" u="none" strike="noStrike" cap="none">
                <a:solidFill>
                  <a:srgbClr val="FFFFFF"/>
                </a:solidFill>
                <a:latin typeface="Consolas"/>
                <a:ea typeface="Consolas"/>
                <a:cs typeface="Consolas"/>
                <a:sym typeface="Consolas"/>
              </a:rPr>
              <a:t> l1,l2, l1_l2</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 = Sequential()</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92D050"/>
                </a:solidFill>
                <a:latin typeface="Consolas"/>
                <a:ea typeface="Consolas"/>
                <a:cs typeface="Consolas"/>
                <a:sym typeface="Consolas"/>
              </a:rPr>
              <a:t># 加入第一層 hidden layer 並加入 regularizer (alpha=0.01)</a:t>
            </a:r>
            <a:endParaRPr sz="1700" b="0" i="0" u="none" strike="noStrike" cap="none">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Model_l2.add(Dense(</a:t>
            </a:r>
            <a:r>
              <a:rPr lang="zh-TW" sz="1700" b="0" i="0" u="none" strike="noStrike" cap="none">
                <a:solidFill>
                  <a:srgbClr val="A366FF"/>
                </a:solidFill>
                <a:latin typeface="Consolas"/>
                <a:ea typeface="Consolas"/>
                <a:cs typeface="Consolas"/>
                <a:sym typeface="Consolas"/>
              </a:rPr>
              <a:t>128</a:t>
            </a:r>
            <a:r>
              <a:rPr lang="zh-TW" sz="1700" b="0" i="0" u="none" strike="noStrike" cap="none">
                <a:solidFill>
                  <a:srgbClr val="FFFFFF"/>
                </a:solidFill>
                <a:latin typeface="Consolas"/>
                <a:ea typeface="Consolas"/>
                <a:cs typeface="Consolas"/>
                <a:sym typeface="Consolas"/>
              </a:rPr>
              <a:t>,</a:t>
            </a:r>
            <a:r>
              <a:rPr lang="zh-TW" sz="1700" b="0" i="0" u="none" strike="noStrike" cap="none">
                <a:solidFill>
                  <a:srgbClr val="F3AB08"/>
                </a:solidFill>
                <a:latin typeface="Consolas"/>
                <a:ea typeface="Consolas"/>
                <a:cs typeface="Consolas"/>
                <a:sym typeface="Consolas"/>
              </a:rPr>
              <a:t>input_dim</a:t>
            </a:r>
            <a:r>
              <a:rPr lang="zh-TW" sz="1700" b="0" i="0" u="none" strike="noStrike" cap="none">
                <a:solidFill>
                  <a:srgbClr val="FFFFFF"/>
                </a:solidFill>
                <a:latin typeface="Consolas"/>
                <a:ea typeface="Consolas"/>
                <a:cs typeface="Consolas"/>
                <a:sym typeface="Consolas"/>
              </a:rPr>
              <a:t>=</a:t>
            </a:r>
            <a:r>
              <a:rPr lang="zh-TW" sz="1700" b="0" i="0" u="none" strike="noStrike" cap="none">
                <a:solidFill>
                  <a:srgbClr val="A366FF"/>
                </a:solidFill>
                <a:latin typeface="Consolas"/>
                <a:ea typeface="Consolas"/>
                <a:cs typeface="Consolas"/>
                <a:sym typeface="Consolas"/>
              </a:rPr>
              <a:t>200</a:t>
            </a:r>
            <a:r>
              <a:rPr lang="zh-TW" sz="1700" b="0" i="0" u="none" strike="noStrike" cap="none">
                <a:solidFill>
                  <a:srgbClr val="FFFFFF"/>
                </a:solidFill>
                <a:latin typeface="Consolas"/>
                <a:ea typeface="Consolas"/>
                <a:cs typeface="Consolas"/>
                <a:sym typeface="Consolas"/>
              </a:rPr>
              <a:t>,</a:t>
            </a:r>
            <a:r>
              <a:rPr lang="zh-TW" sz="1700" b="0" i="0" u="none" strike="noStrike" cap="none">
                <a:solidFill>
                  <a:srgbClr val="F3AB08"/>
                </a:solidFill>
                <a:latin typeface="Consolas"/>
                <a:ea typeface="Consolas"/>
                <a:cs typeface="Consolas"/>
                <a:sym typeface="Consolas"/>
              </a:rPr>
              <a:t>kernel_regularizer</a:t>
            </a:r>
            <a:r>
              <a:rPr lang="zh-TW" sz="1700" b="0" i="0" u="none" strike="noStrike" cap="none">
                <a:solidFill>
                  <a:srgbClr val="FFFFFF"/>
                </a:solidFill>
                <a:latin typeface="Consolas"/>
                <a:ea typeface="Consolas"/>
                <a:cs typeface="Consolas"/>
                <a:sym typeface="Consolas"/>
              </a:rPr>
              <a:t>=l2(</a:t>
            </a:r>
            <a:r>
              <a:rPr lang="zh-TW" sz="1700" b="0" i="0" u="none" strike="noStrike" cap="none">
                <a:solidFill>
                  <a:srgbClr val="A366FF"/>
                </a:solidFill>
                <a:latin typeface="Consolas"/>
                <a:ea typeface="Consolas"/>
                <a:cs typeface="Consolas"/>
                <a:sym typeface="Consolas"/>
              </a:rPr>
              <a:t>0.01</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Model_l2.add(Activation(</a:t>
            </a:r>
            <a:r>
              <a:rPr lang="zh-TW" sz="1700" b="0" i="0" u="none" strike="noStrike" cap="none">
                <a:solidFill>
                  <a:srgbClr val="FFFF00"/>
                </a:solidFill>
                <a:latin typeface="Consolas"/>
                <a:ea typeface="Consolas"/>
                <a:cs typeface="Consolas"/>
                <a:sym typeface="Consolas"/>
              </a:rPr>
              <a:t>'relu'</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92D050"/>
                </a:solidFill>
                <a:latin typeface="Consolas"/>
                <a:ea typeface="Consolas"/>
                <a:cs typeface="Consolas"/>
                <a:sym typeface="Consolas"/>
              </a:rPr>
              <a:t># 加入第二層 hidden layer 並加入 regularizer</a:t>
            </a:r>
            <a:endParaRPr sz="1700" b="0" i="0" u="none" strike="noStrike" cap="none">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model_l2.add(Dense(</a:t>
            </a:r>
            <a:r>
              <a:rPr lang="zh-TW" sz="1700" b="0" i="0" u="none" strike="noStrike" cap="none">
                <a:solidFill>
                  <a:srgbClr val="A366FF"/>
                </a:solidFill>
                <a:latin typeface="Consolas"/>
                <a:ea typeface="Consolas"/>
                <a:cs typeface="Consolas"/>
                <a:sym typeface="Consolas"/>
              </a:rPr>
              <a:t>256</a:t>
            </a:r>
            <a:r>
              <a:rPr lang="zh-TW" sz="1700" b="0" i="0" u="none" strike="noStrike" cap="none">
                <a:solidFill>
                  <a:srgbClr val="FFFFFF"/>
                </a:solidFill>
                <a:latin typeface="Consolas"/>
                <a:ea typeface="Consolas"/>
                <a:cs typeface="Consolas"/>
                <a:sym typeface="Consolas"/>
              </a:rPr>
              <a:t>, </a:t>
            </a:r>
            <a:r>
              <a:rPr lang="zh-TW" sz="1700" b="0" i="0" u="none" strike="noStrike" cap="none">
                <a:solidFill>
                  <a:srgbClr val="F3AB08"/>
                </a:solidFill>
                <a:latin typeface="Consolas"/>
                <a:ea typeface="Consolas"/>
                <a:cs typeface="Consolas"/>
                <a:sym typeface="Consolas"/>
              </a:rPr>
              <a:t>kernel_regularizer</a:t>
            </a:r>
            <a:r>
              <a:rPr lang="zh-TW" sz="1700" b="0" i="0" u="none" strike="noStrike" cap="none">
                <a:solidFill>
                  <a:srgbClr val="FFFFFF"/>
                </a:solidFill>
                <a:latin typeface="Consolas"/>
                <a:ea typeface="Consolas"/>
                <a:cs typeface="Consolas"/>
                <a:sym typeface="Consolas"/>
              </a:rPr>
              <a:t>=l2(</a:t>
            </a:r>
            <a:r>
              <a:rPr lang="zh-TW" sz="1700" b="0" i="0" u="none" strike="noStrike" cap="none">
                <a:solidFill>
                  <a:srgbClr val="A366FF"/>
                </a:solidFill>
                <a:latin typeface="Consolas"/>
                <a:ea typeface="Consolas"/>
                <a:cs typeface="Consolas"/>
                <a:sym typeface="Consolas"/>
              </a:rPr>
              <a:t>0.01</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model_l2.add(Activation(</a:t>
            </a:r>
            <a:r>
              <a:rPr lang="zh-TW" sz="1700" b="0" i="0" u="none" strike="noStrike" cap="none">
                <a:solidFill>
                  <a:srgbClr val="FFFF00"/>
                </a:solidFill>
                <a:latin typeface="Consolas"/>
                <a:ea typeface="Consolas"/>
                <a:cs typeface="Consolas"/>
                <a:sym typeface="Consolas"/>
              </a:rPr>
              <a:t>'relu'</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92D050"/>
                </a:solidFill>
                <a:latin typeface="Consolas"/>
                <a:ea typeface="Consolas"/>
                <a:cs typeface="Consolas"/>
                <a:sym typeface="Consolas"/>
              </a:rPr>
              <a:t># 加入 Output layer</a:t>
            </a:r>
            <a:endParaRPr sz="1700" b="0" i="0" u="none" strike="noStrike" cap="none">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model_l2.add(Dense(</a:t>
            </a:r>
            <a:r>
              <a:rPr lang="zh-TW" sz="1700" b="0" i="0" u="none" strike="noStrike" cap="none">
                <a:solidFill>
                  <a:srgbClr val="A366FF"/>
                </a:solidFill>
                <a:latin typeface="Consolas"/>
                <a:ea typeface="Consolas"/>
                <a:cs typeface="Consolas"/>
                <a:sym typeface="Consolas"/>
              </a:rPr>
              <a:t>5</a:t>
            </a:r>
            <a:r>
              <a:rPr lang="zh-TW" sz="1700" b="0" i="0" u="none" strike="noStrike" cap="none">
                <a:solidFill>
                  <a:srgbClr val="FFFFFF"/>
                </a:solidFill>
                <a:latin typeface="Consolas"/>
                <a:ea typeface="Consolas"/>
                <a:cs typeface="Consolas"/>
                <a:sym typeface="Consolas"/>
              </a:rPr>
              <a:t>, </a:t>
            </a:r>
            <a:r>
              <a:rPr lang="zh-TW" sz="1700" b="0" i="0" u="none" strike="noStrike" cap="none">
                <a:solidFill>
                  <a:srgbClr val="F3AB08"/>
                </a:solidFill>
                <a:latin typeface="Consolas"/>
                <a:ea typeface="Consolas"/>
                <a:cs typeface="Consolas"/>
                <a:sym typeface="Consolas"/>
              </a:rPr>
              <a:t>kernel_regularizer</a:t>
            </a:r>
            <a:r>
              <a:rPr lang="zh-TW" sz="1700" b="0" i="0" u="none" strike="noStrike" cap="none">
                <a:solidFill>
                  <a:srgbClr val="FFFFFF"/>
                </a:solidFill>
                <a:latin typeface="Consolas"/>
                <a:ea typeface="Consolas"/>
                <a:cs typeface="Consolas"/>
                <a:sym typeface="Consolas"/>
              </a:rPr>
              <a:t>=l2(</a:t>
            </a:r>
            <a:r>
              <a:rPr lang="zh-TW" sz="1700" b="0" i="0" u="none" strike="noStrike" cap="none">
                <a:solidFill>
                  <a:srgbClr val="A366FF"/>
                </a:solidFill>
                <a:latin typeface="Consolas"/>
                <a:ea typeface="Consolas"/>
                <a:cs typeface="Consolas"/>
                <a:sym typeface="Consolas"/>
              </a:rPr>
              <a:t>0.01</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model_l2.add(Activation(</a:t>
            </a:r>
            <a:r>
              <a:rPr lang="zh-TW" sz="1700" b="0" i="0" u="none" strike="noStrike" cap="none">
                <a:solidFill>
                  <a:srgbClr val="FFFF00"/>
                </a:solidFill>
                <a:latin typeface="Consolas"/>
                <a:ea typeface="Consolas"/>
                <a:cs typeface="Consolas"/>
                <a:sym typeface="Consolas"/>
              </a:rPr>
              <a:t>'relu'</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FFFFFF"/>
              </a:solidFill>
              <a:latin typeface="Consolas"/>
              <a:ea typeface="Consolas"/>
              <a:cs typeface="Consolas"/>
              <a:sym typeface="Consola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12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400"/>
              <a:buNone/>
            </a:pPr>
            <a:r>
              <a:rPr lang="zh-TW"/>
              <a:t>Alpha Value in </a:t>
            </a:r>
            <a:r>
              <a:rPr lang="zh-TW">
                <a:solidFill>
                  <a:srgbClr val="1D6DA7"/>
                </a:solidFill>
              </a:rPr>
              <a:t>Regularization</a:t>
            </a:r>
            <a:endParaRPr/>
          </a:p>
        </p:txBody>
      </p:sp>
      <p:sp>
        <p:nvSpPr>
          <p:cNvPr id="1557" name="Google Shape;1557;p128"/>
          <p:cNvSpPr txBox="1">
            <a:spLocks noGrp="1"/>
          </p:cNvSpPr>
          <p:nvPr>
            <p:ph type="body" idx="1"/>
          </p:nvPr>
        </p:nvSpPr>
        <p:spPr>
          <a:xfrm>
            <a:off x="323550" y="3040400"/>
            <a:ext cx="8496900" cy="991500"/>
          </a:xfrm>
          <a:prstGeom prst="rect">
            <a:avLst/>
          </a:prstGeom>
          <a:noFill/>
          <a:ln>
            <a:noFill/>
          </a:ln>
        </p:spPr>
        <p:txBody>
          <a:bodyPr spcFirstLastPara="1" wrap="square" lIns="91425" tIns="91425" rIns="91425" bIns="91425" anchor="t" anchorCtr="0">
            <a:noAutofit/>
          </a:bodyPr>
          <a:lstStyle/>
          <a:p>
            <a:pPr marL="457200" lvl="0" indent="-457200" algn="l" rtl="0">
              <a:lnSpc>
                <a:spcPct val="100000"/>
              </a:lnSpc>
              <a:spcBef>
                <a:spcPts val="0"/>
              </a:spcBef>
              <a:spcAft>
                <a:spcPts val="0"/>
              </a:spcAft>
              <a:buClr>
                <a:schemeClr val="dk2"/>
              </a:buClr>
              <a:buSzPts val="2400"/>
              <a:buFont typeface="Calibri"/>
              <a:buAutoNum type="arabicPeriod"/>
            </a:pPr>
            <a:r>
              <a:rPr lang="zh-TW" sz="2300">
                <a:latin typeface="Consolas"/>
                <a:ea typeface="Consolas"/>
                <a:cs typeface="Consolas"/>
                <a:sym typeface="Consolas"/>
              </a:rPr>
              <a:t>alpha = 0.01</a:t>
            </a:r>
            <a:r>
              <a:rPr lang="zh-TW" sz="2400"/>
              <a:t> 會太大嗎？該怎麼觀察呢？</a:t>
            </a:r>
            <a:endParaRPr sz="2400"/>
          </a:p>
          <a:p>
            <a:pPr marL="457200" lvl="0" indent="-457200" algn="l" rtl="0">
              <a:lnSpc>
                <a:spcPct val="100000"/>
              </a:lnSpc>
              <a:spcBef>
                <a:spcPts val="0"/>
              </a:spcBef>
              <a:spcAft>
                <a:spcPts val="0"/>
              </a:spcAft>
              <a:buClr>
                <a:schemeClr val="dk2"/>
              </a:buClr>
              <a:buSzPts val="2400"/>
              <a:buFont typeface="Calibri"/>
              <a:buAutoNum type="arabicPeriod"/>
            </a:pPr>
            <a:r>
              <a:rPr lang="zh-TW" sz="2300">
                <a:latin typeface="Consolas"/>
                <a:ea typeface="Consolas"/>
                <a:cs typeface="Consolas"/>
                <a:sym typeface="Consolas"/>
              </a:rPr>
              <a:t>alpha = 0.001</a:t>
            </a:r>
            <a:r>
              <a:rPr lang="zh-TW" sz="2400"/>
              <a:t> 再試試看</a:t>
            </a:r>
            <a:endParaRPr/>
          </a:p>
        </p:txBody>
      </p:sp>
      <p:sp>
        <p:nvSpPr>
          <p:cNvPr id="1558" name="Google Shape;1558;p128"/>
          <p:cNvSpPr txBox="1"/>
          <p:nvPr/>
        </p:nvSpPr>
        <p:spPr>
          <a:xfrm>
            <a:off x="323553" y="1059445"/>
            <a:ext cx="8496900" cy="1512300"/>
          </a:xfrm>
          <a:prstGeom prst="rect">
            <a:avLst/>
          </a:prstGeom>
          <a:solidFill>
            <a:srgbClr val="000000"/>
          </a:solidFill>
          <a:ln>
            <a:noFill/>
          </a:ln>
        </p:spPr>
        <p:txBody>
          <a:bodyPr spcFirstLastPara="1" wrap="square" lIns="91425" tIns="45700" rIns="91425" bIns="45700" anchor="t" anchorCtr="0">
            <a:noAutofit/>
          </a:bodyPr>
          <a:lstStyle/>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00"/>
                </a:solidFill>
                <a:latin typeface="Consolas"/>
                <a:ea typeface="Consolas"/>
                <a:cs typeface="Consolas"/>
                <a:sym typeface="Consolas"/>
              </a:rPr>
              <a:t>''' Import l1,l2 (regularizer) '''</a:t>
            </a:r>
            <a:endParaRPr sz="18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from</a:t>
            </a:r>
            <a:r>
              <a:rPr lang="zh-TW" sz="1800" b="0" i="0" u="none" strike="noStrike" cap="none">
                <a:solidFill>
                  <a:srgbClr val="FFFFFF"/>
                </a:solidFill>
                <a:latin typeface="Consolas"/>
                <a:ea typeface="Consolas"/>
                <a:cs typeface="Consolas"/>
                <a:sym typeface="Consolas"/>
              </a:rPr>
              <a:t> keras.regularizers </a:t>
            </a:r>
            <a:r>
              <a:rPr lang="zh-TW" sz="1800" b="0" i="0" u="none" strike="noStrike" cap="none">
                <a:solidFill>
                  <a:srgbClr val="FF0000"/>
                </a:solidFill>
                <a:latin typeface="Consolas"/>
                <a:ea typeface="Consolas"/>
                <a:cs typeface="Consolas"/>
                <a:sym typeface="Consolas"/>
              </a:rPr>
              <a:t>import</a:t>
            </a:r>
            <a:r>
              <a:rPr lang="zh-TW" sz="1800" b="0" i="0" u="none" strike="noStrike" cap="none">
                <a:solidFill>
                  <a:srgbClr val="FFFFFF"/>
                </a:solidFill>
                <a:latin typeface="Consolas"/>
                <a:ea typeface="Consolas"/>
                <a:cs typeface="Consolas"/>
                <a:sym typeface="Consolas"/>
              </a:rPr>
              <a:t> l1,l2,l1_l2</a:t>
            </a:r>
            <a:endParaRPr sz="18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92D050"/>
                </a:solidFill>
                <a:latin typeface="Consolas"/>
                <a:ea typeface="Consolas"/>
                <a:cs typeface="Consolas"/>
                <a:sym typeface="Consolas"/>
              </a:rPr>
              <a:t># 加入第一層 hidden layer 並加入 regularizer (alpha=0.01)</a:t>
            </a:r>
            <a:endParaRPr sz="1800" b="0" i="0" u="none" strike="noStrike" cap="none">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Model_l2.add(Dense(</a:t>
            </a:r>
            <a:r>
              <a:rPr lang="zh-TW" sz="1800" b="0" i="0" u="none" strike="noStrike" cap="none">
                <a:solidFill>
                  <a:srgbClr val="A366FF"/>
                </a:solidFill>
                <a:latin typeface="Consolas"/>
                <a:ea typeface="Consolas"/>
                <a:cs typeface="Consolas"/>
                <a:sym typeface="Consolas"/>
              </a:rPr>
              <a:t>128</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F3AB08"/>
                </a:solidFill>
                <a:latin typeface="Consolas"/>
                <a:ea typeface="Consolas"/>
                <a:cs typeface="Consolas"/>
                <a:sym typeface="Consolas"/>
              </a:rPr>
              <a:t>input_dim</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200</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F3AB08"/>
                </a:solidFill>
                <a:latin typeface="Consolas"/>
                <a:ea typeface="Consolas"/>
                <a:cs typeface="Consolas"/>
                <a:sym typeface="Consolas"/>
              </a:rPr>
              <a:t>kernel_regularizer</a:t>
            </a:r>
            <a:r>
              <a:rPr lang="zh-TW" sz="1800" b="0" i="0" u="none" strike="noStrike" cap="none">
                <a:solidFill>
                  <a:srgbClr val="FFFFFF"/>
                </a:solidFill>
                <a:latin typeface="Consolas"/>
                <a:ea typeface="Consolas"/>
                <a:cs typeface="Consolas"/>
                <a:sym typeface="Consolas"/>
              </a:rPr>
              <a:t>=l2(</a:t>
            </a:r>
            <a:r>
              <a:rPr lang="zh-TW" sz="1800" b="0" i="0" u="none" strike="noStrike" cap="none">
                <a:solidFill>
                  <a:srgbClr val="A366FF"/>
                </a:solidFill>
                <a:latin typeface="Consolas"/>
                <a:ea typeface="Consolas"/>
                <a:cs typeface="Consolas"/>
                <a:sym typeface="Consolas"/>
              </a:rPr>
              <a:t>0.01</a:t>
            </a:r>
            <a:r>
              <a:rPr lang="zh-TW" sz="1800" b="0" i="0" u="none" strike="noStrike" cap="none">
                <a:solidFill>
                  <a:srgbClr val="FFFFFF"/>
                </a:solidFill>
                <a:latin typeface="Consolas"/>
                <a:ea typeface="Consolas"/>
                <a:cs typeface="Consolas"/>
                <a:sym typeface="Consolas"/>
              </a:rPr>
              <a:t>))</a:t>
            </a:r>
            <a:endParaRPr sz="18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Model_l2.add(Activation(</a:t>
            </a:r>
            <a:r>
              <a:rPr lang="zh-TW" sz="1800" b="0" i="0" u="none" strike="noStrike" cap="none">
                <a:solidFill>
                  <a:srgbClr val="FFFF00"/>
                </a:solidFill>
                <a:latin typeface="Consolas"/>
                <a:ea typeface="Consolas"/>
                <a:cs typeface="Consolas"/>
                <a:sym typeface="Consolas"/>
              </a:rPr>
              <a:t>'softplus'</a:t>
            </a:r>
            <a:r>
              <a:rPr lang="zh-TW" sz="1800" b="0" i="0" u="none" strike="noStrike" cap="none">
                <a:solidFill>
                  <a:srgbClr val="FFFFFF"/>
                </a:solidFill>
                <a:latin typeface="Consolas"/>
                <a:ea typeface="Consolas"/>
                <a:cs typeface="Consolas"/>
                <a:sym typeface="Consolas"/>
              </a:rPr>
              <a:t>))</a:t>
            </a:r>
            <a:endParaRPr sz="18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pic>
        <p:nvPicPr>
          <p:cNvPr id="1563" name="Google Shape;1563;p129"/>
          <p:cNvPicPr preferRelativeResize="0"/>
          <p:nvPr/>
        </p:nvPicPr>
        <p:blipFill rotWithShape="1">
          <a:blip r:embed="rId3">
            <a:alphaModFix/>
          </a:blip>
          <a:srcRect/>
          <a:stretch/>
        </p:blipFill>
        <p:spPr>
          <a:xfrm>
            <a:off x="566000" y="41875"/>
            <a:ext cx="7627274" cy="2340650"/>
          </a:xfrm>
          <a:prstGeom prst="rect">
            <a:avLst/>
          </a:prstGeom>
          <a:noFill/>
          <a:ln w="9525" cap="flat" cmpd="sng">
            <a:solidFill>
              <a:srgbClr val="B7B7B7"/>
            </a:solidFill>
            <a:prstDash val="solid"/>
            <a:round/>
            <a:headEnd type="none" w="sm" len="sm"/>
            <a:tailEnd type="none" w="sm" len="sm"/>
          </a:ln>
        </p:spPr>
      </p:pic>
      <p:pic>
        <p:nvPicPr>
          <p:cNvPr id="1564" name="Google Shape;1564;p129"/>
          <p:cNvPicPr preferRelativeResize="0"/>
          <p:nvPr/>
        </p:nvPicPr>
        <p:blipFill rotWithShape="1">
          <a:blip r:embed="rId4">
            <a:alphaModFix/>
          </a:blip>
          <a:srcRect/>
          <a:stretch/>
        </p:blipFill>
        <p:spPr>
          <a:xfrm>
            <a:off x="566050" y="2441061"/>
            <a:ext cx="7627274" cy="2340689"/>
          </a:xfrm>
          <a:prstGeom prst="rect">
            <a:avLst/>
          </a:prstGeom>
          <a:noFill/>
          <a:ln w="9525" cap="flat" cmpd="sng">
            <a:solidFill>
              <a:srgbClr val="B7B7B7"/>
            </a:solidFill>
            <a:prstDash val="solid"/>
            <a:round/>
            <a:headEnd type="none" w="sm" len="sm"/>
            <a:tailEnd type="none" w="sm" len="sm"/>
          </a:ln>
        </p:spPr>
      </p:pic>
      <p:sp>
        <p:nvSpPr>
          <p:cNvPr id="1565" name="Google Shape;1565;p129"/>
          <p:cNvSpPr txBox="1"/>
          <p:nvPr/>
        </p:nvSpPr>
        <p:spPr>
          <a:xfrm>
            <a:off x="5667300" y="473280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5"/>
              </a:rPr>
              <a:t>ex08_regularization.ipynb</a:t>
            </a:r>
            <a:endParaRPr sz="1800" b="0" i="0" u="none" strike="noStrike" cap="none">
              <a:solidFill>
                <a:srgbClr val="000000"/>
              </a:solidFill>
              <a:latin typeface="Calibri"/>
              <a:ea typeface="Calibri"/>
              <a:cs typeface="Calibri"/>
              <a:sym typeface="Calibri"/>
            </a:endParaRPr>
          </a:p>
        </p:txBody>
      </p:sp>
      <p:sp>
        <p:nvSpPr>
          <p:cNvPr id="1566" name="Google Shape;1566;p129"/>
          <p:cNvSpPr/>
          <p:nvPr/>
        </p:nvSpPr>
        <p:spPr>
          <a:xfrm>
            <a:off x="7124375" y="348650"/>
            <a:ext cx="186000" cy="470700"/>
          </a:xfrm>
          <a:prstGeom prst="upDown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129"/>
          <p:cNvSpPr/>
          <p:nvPr/>
        </p:nvSpPr>
        <p:spPr>
          <a:xfrm>
            <a:off x="3588775" y="1595425"/>
            <a:ext cx="186000" cy="470700"/>
          </a:xfrm>
          <a:prstGeom prst="upDown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129"/>
          <p:cNvSpPr/>
          <p:nvPr/>
        </p:nvSpPr>
        <p:spPr>
          <a:xfrm>
            <a:off x="3632575" y="4277400"/>
            <a:ext cx="186000" cy="261000"/>
          </a:xfrm>
          <a:prstGeom prst="upDown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129"/>
          <p:cNvSpPr/>
          <p:nvPr/>
        </p:nvSpPr>
        <p:spPr>
          <a:xfrm>
            <a:off x="7124375" y="2700300"/>
            <a:ext cx="186000" cy="261000"/>
          </a:xfrm>
          <a:prstGeom prst="upDown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6641</TotalTime>
  <Words>5566</Words>
  <Application>Microsoft Office PowerPoint</Application>
  <PresentationFormat>如螢幕大小 (16:9)</PresentationFormat>
  <Paragraphs>896</Paragraphs>
  <Slides>112</Slides>
  <Notes>107</Notes>
  <HiddenSlides>0</HiddenSlides>
  <MMClips>0</MMClips>
  <ScaleCrop>false</ScaleCrop>
  <HeadingPairs>
    <vt:vector size="6" baseType="variant">
      <vt:variant>
        <vt:lpstr>使用字型</vt:lpstr>
      </vt:variant>
      <vt:variant>
        <vt:i4>13</vt:i4>
      </vt:variant>
      <vt:variant>
        <vt:lpstr>佈景主題</vt:lpstr>
      </vt:variant>
      <vt:variant>
        <vt:i4>2</vt:i4>
      </vt:variant>
      <vt:variant>
        <vt:lpstr>投影片標題</vt:lpstr>
      </vt:variant>
      <vt:variant>
        <vt:i4>112</vt:i4>
      </vt:variant>
    </vt:vector>
  </HeadingPairs>
  <TitlesOfParts>
    <vt:vector size="127" baseType="lpstr">
      <vt:lpstr>Menlo</vt:lpstr>
      <vt:lpstr>Helvetica Neue</vt:lpstr>
      <vt:lpstr>Noto Sans Symbols</vt:lpstr>
      <vt:lpstr>Ubuntu Mono</vt:lpstr>
      <vt:lpstr>Helvetica Neue Light</vt:lpstr>
      <vt:lpstr>Consolas</vt:lpstr>
      <vt:lpstr>Verdana</vt:lpstr>
      <vt:lpstr>Calibri</vt:lpstr>
      <vt:lpstr>Ubuntu</vt:lpstr>
      <vt:lpstr>Microsoft JhengHei</vt:lpstr>
      <vt:lpstr>Arial</vt:lpstr>
      <vt:lpstr>medium-content-serif-font</vt:lpstr>
      <vt:lpstr>Corbel</vt:lpstr>
      <vt:lpstr>Simple Light</vt:lpstr>
      <vt:lpstr>Simple Light</vt:lpstr>
      <vt:lpstr>手把手深度學習實務</vt:lpstr>
      <vt:lpstr>PowerPoint 簡報</vt:lpstr>
      <vt:lpstr>About me</vt:lpstr>
      <vt:lpstr>PowerPoint 簡報</vt:lpstr>
      <vt:lpstr>課程大綱</vt:lpstr>
      <vt:lpstr>機器學習</vt:lpstr>
      <vt:lpstr>深度學習</vt:lpstr>
      <vt:lpstr>機器學習三大類別</vt:lpstr>
      <vt:lpstr>神經網絡(Neural Network)</vt:lpstr>
      <vt:lpstr>神秘的黑盒子？</vt:lpstr>
      <vt:lpstr>神經網路的組成</vt:lpstr>
      <vt:lpstr>Signal Propagation in a Neuron</vt:lpstr>
      <vt:lpstr>激發函數(Activation Function)</vt:lpstr>
      <vt:lpstr>A Fully Connected Neural Network - </vt:lpstr>
      <vt:lpstr>So….what is Deep Learning model?</vt:lpstr>
      <vt:lpstr>Deep Learning Framework</vt:lpstr>
      <vt:lpstr>Hands-on Tutorial: Construct a multi-layer  perceptron model</vt:lpstr>
      <vt:lpstr>動手建立模型前 先看看我們的資料集</vt:lpstr>
      <vt:lpstr>資料觀察：寶可夢專案資料夾</vt:lpstr>
      <vt:lpstr>資料觀察： PKGO 資料的部分欄位</vt:lpstr>
      <vt:lpstr>資料觀察：看地圖了解寶可夢的出沒地點</vt:lpstr>
      <vt:lpstr>資料觀察：只看特定區域的出沒情況</vt:lpstr>
      <vt:lpstr>題目定義：針對五種寶可夢進行分類</vt:lpstr>
      <vt:lpstr>資料前處理：非數值資料轉換</vt:lpstr>
      <vt:lpstr>資料前處理：名目變數的手動編碼</vt:lpstr>
      <vt:lpstr>資料前處理：編碼結果</vt:lpstr>
      <vt:lpstr>資料前處理：為名目變數手動編碼</vt:lpstr>
      <vt:lpstr>資料前處理：為名目變數自動編碼</vt:lpstr>
      <vt:lpstr>資料前處理：自動編碼結果</vt:lpstr>
      <vt:lpstr>資料前處理：不同變數的數值範圍調整</vt:lpstr>
      <vt:lpstr>減少個別特徵對權重更新的影響</vt:lpstr>
      <vt:lpstr>什麼是標準化？</vt:lpstr>
      <vt:lpstr>比較有無 re-scale 對訓練結果的差異</vt:lpstr>
      <vt:lpstr>可增加學習的收斂速度</vt:lpstr>
      <vt:lpstr>資料前處理的小小回顧</vt:lpstr>
      <vt:lpstr>開始實作 ex0, ex1 囉～</vt:lpstr>
      <vt:lpstr>開始動手建立 第一個深度學習模型囉！</vt:lpstr>
      <vt:lpstr>分類標籤資料的前處理</vt:lpstr>
      <vt:lpstr>對’class’欄位的資料做 one-hot encoding</vt:lpstr>
      <vt:lpstr>6 步驟建立深度學習模型</vt:lpstr>
      <vt:lpstr>步驟 1、2：設計模型架構 (深度與寬度)</vt:lpstr>
      <vt:lpstr>步驟 1、2：模型架構 summary</vt:lpstr>
      <vt:lpstr>步驟 1、2：選擇啟動函數 (for hidden layers)</vt:lpstr>
      <vt:lpstr>步驟 1、2：選擇啟動函數 (for output layer)</vt:lpstr>
      <vt:lpstr>步驟 3：選擇損失函數(Loss Function)</vt:lpstr>
      <vt:lpstr>步驟 4：選擇優化器 (optimizer)</vt:lpstr>
      <vt:lpstr>步驟 4：從基本款的開始 (SGD)</vt:lpstr>
      <vt:lpstr>步驟 5：編譯模型</vt:lpstr>
      <vt:lpstr>步驟 6：開始訓練</vt:lpstr>
      <vt:lpstr>訓練結果</vt:lpstr>
      <vt:lpstr>下載並讀取資料檔案</vt:lpstr>
      <vt:lpstr>開始實作 ex2 囉～</vt:lpstr>
      <vt:lpstr>可以更好嗎？</vt:lpstr>
      <vt:lpstr>Tips for Training Deep Learning (DL) Models</vt:lpstr>
      <vt:lpstr>Bad result on the training set: Loss Function</vt:lpstr>
      <vt:lpstr>如何評估模型的表現好不好？</vt:lpstr>
      <vt:lpstr>選擇損失函數(Loss Function)</vt:lpstr>
      <vt:lpstr>選擇損失函數(Loss Function)</vt:lpstr>
      <vt:lpstr>選擇損失函數(Loss Function)</vt:lpstr>
      <vt:lpstr>比較不同Loss Function對訓練結果之差異</vt:lpstr>
      <vt:lpstr>PowerPoint 簡報</vt:lpstr>
      <vt:lpstr>如何選擇 Loss function?</vt:lpstr>
      <vt:lpstr>開始實作 ex3 囉～</vt:lpstr>
      <vt:lpstr>Bad result on the training set: Learning Rate</vt:lpstr>
      <vt:lpstr>學習率(Learning Rate)的調整</vt:lpstr>
      <vt:lpstr>比較不同Learning Rate對訓練結果之差異</vt:lpstr>
      <vt:lpstr>開始實作 ex4 囉～</vt:lpstr>
      <vt:lpstr>Bad result on the training set: Activation Function</vt:lpstr>
      <vt:lpstr>常用的啟動函數(Activation function)</vt:lpstr>
      <vt:lpstr>Sigmoid, Tanh, Softsign</vt:lpstr>
      <vt:lpstr>Sigmoid, Tanh, Softsign 的缺點</vt:lpstr>
      <vt:lpstr>ReLU, Softplus</vt:lpstr>
      <vt:lpstr>ReLU, Softplus 的微分</vt:lpstr>
      <vt:lpstr>比較不同Activation function對訓練結果差異</vt:lpstr>
      <vt:lpstr>如何選擇 Activation Functions?</vt:lpstr>
      <vt:lpstr>開始實作 ex5 囉～</vt:lpstr>
      <vt:lpstr>Bad result on the training set: Optimizer</vt:lpstr>
      <vt:lpstr>PowerPoint 簡報</vt:lpstr>
      <vt:lpstr>訓練模型：透過最小化 Total Loss 去修正參數 Ө</vt:lpstr>
      <vt:lpstr>Gradient Descent</vt:lpstr>
      <vt:lpstr>影響 Gradient 的因素</vt:lpstr>
      <vt:lpstr>Gradient Descent - 小結</vt:lpstr>
      <vt:lpstr>比較 Optimizers</vt:lpstr>
      <vt:lpstr>比較不同優化器對訓練結果的差異</vt:lpstr>
      <vt:lpstr>開始實作 ex6 囉～</vt:lpstr>
      <vt:lpstr>目前最好的模型設置</vt:lpstr>
      <vt:lpstr>Tips for Training Deep Learning (DL) Models</vt:lpstr>
      <vt:lpstr>訓練資料集的結果</vt:lpstr>
      <vt:lpstr>然而…真相是殘酷的</vt:lpstr>
      <vt:lpstr>什麼是 Overfitting？</vt:lpstr>
      <vt:lpstr>Overfitting</vt:lpstr>
      <vt:lpstr>Overfitting</vt:lpstr>
      <vt:lpstr>開始實作 ex7 囉～</vt:lpstr>
      <vt:lpstr>Bad result on the testing set: Regularization</vt:lpstr>
      <vt:lpstr>Regularization</vt:lpstr>
      <vt:lpstr>Regularization</vt:lpstr>
      <vt:lpstr>Regularization in Keras</vt:lpstr>
      <vt:lpstr>Alpha Value in Regularization</vt:lpstr>
      <vt:lpstr>PowerPoint 簡報</vt:lpstr>
      <vt:lpstr>開始實作 ex8 囉～</vt:lpstr>
      <vt:lpstr>Bad result on the testing set: Early Stopping</vt:lpstr>
      <vt:lpstr>Early Stopping</vt:lpstr>
      <vt:lpstr>Early Stopping in Keras</vt:lpstr>
      <vt:lpstr>加入 Early Stopping</vt:lpstr>
      <vt:lpstr>使用 EarlyStopping (patience=5)</vt:lpstr>
      <vt:lpstr>開始實作 ex9 囉～</vt:lpstr>
      <vt:lpstr>Tips for Training Your Own DL Model</vt:lpstr>
      <vt:lpstr>What is Dropout？</vt:lpstr>
      <vt:lpstr>How to Set Dropout?</vt:lpstr>
      <vt:lpstr>Tips for Training Your Own DL Model</vt:lpstr>
      <vt:lpstr>Go Deeper in Deep Learning</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手把手深度學習實務</dc:title>
  <cp:lastModifiedBy>User</cp:lastModifiedBy>
  <cp:revision>48</cp:revision>
  <dcterms:modified xsi:type="dcterms:W3CDTF">2020-02-14T09:54:11Z</dcterms:modified>
</cp:coreProperties>
</file>